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y="5143500" cx="9144000"/>
  <p:notesSz cx="6858000" cy="9144000"/>
  <p:embeddedFontLst>
    <p:embeddedFont>
      <p:font typeface="Roboto"/>
      <p:regular r:id="rId78"/>
      <p:bold r:id="rId79"/>
      <p:italic r:id="rId80"/>
      <p:boldItalic r:id="rId81"/>
    </p:embeddedFont>
    <p:embeddedFont>
      <p:font typeface="Encode Sans SemiBold"/>
      <p:regular r:id="rId82"/>
      <p:bold r:id="rId83"/>
    </p:embeddedFont>
    <p:embeddedFont>
      <p:font typeface="Encode Sans"/>
      <p:regular r:id="rId84"/>
      <p:bold r:id="rId85"/>
    </p:embeddedFont>
    <p:embeddedFont>
      <p:font typeface="Lato"/>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51454FE-6790-469C-BE0C-A057144FF0C2}">
  <a:tblStyle styleId="{E51454FE-6790-469C-BE0C-A057144FF0C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EncodeSans-regular.fntdata"/><Relationship Id="rId83" Type="http://schemas.openxmlformats.org/officeDocument/2006/relationships/font" Target="fonts/EncodeSansSemiBold-bold.fntdata"/><Relationship Id="rId42" Type="http://schemas.openxmlformats.org/officeDocument/2006/relationships/slide" Target="slides/slide36.xml"/><Relationship Id="rId86" Type="http://schemas.openxmlformats.org/officeDocument/2006/relationships/font" Target="fonts/Lato-regular.fntdata"/><Relationship Id="rId41" Type="http://schemas.openxmlformats.org/officeDocument/2006/relationships/slide" Target="slides/slide35.xml"/><Relationship Id="rId85" Type="http://schemas.openxmlformats.org/officeDocument/2006/relationships/font" Target="fonts/EncodeSans-bold.fntdata"/><Relationship Id="rId44" Type="http://schemas.openxmlformats.org/officeDocument/2006/relationships/slide" Target="slides/slide38.xml"/><Relationship Id="rId88" Type="http://schemas.openxmlformats.org/officeDocument/2006/relationships/font" Target="fonts/Lato-italic.fntdata"/><Relationship Id="rId43" Type="http://schemas.openxmlformats.org/officeDocument/2006/relationships/slide" Target="slides/slide37.xml"/><Relationship Id="rId87" Type="http://schemas.openxmlformats.org/officeDocument/2006/relationships/font" Target="fonts/Lato-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Lato-boldItalic.fntdata"/><Relationship Id="rId80" Type="http://schemas.openxmlformats.org/officeDocument/2006/relationships/font" Target="fonts/Roboto-italic.fntdata"/><Relationship Id="rId82" Type="http://schemas.openxmlformats.org/officeDocument/2006/relationships/font" Target="fonts/EncodeSansSemiBold-regular.fntdata"/><Relationship Id="rId81"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Roboto-bold.fntdata"/><Relationship Id="rId34" Type="http://schemas.openxmlformats.org/officeDocument/2006/relationships/slide" Target="slides/slide28.xml"/><Relationship Id="rId78" Type="http://schemas.openxmlformats.org/officeDocument/2006/relationships/font" Target="fonts/Roboto-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2d202dda5d_1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2d202dda5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389fdc39d1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389fdc39d1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2e8140446d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2e8140446d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389fdc39d1_6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389fdc39d1_6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0a08a0a3fe_6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0a08a0a3fe_6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0a08a0a3fe_6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0a08a0a3fe_6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2d1eb278c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2d1eb278c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0a08a0a3fe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20a08a0a3fe_7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As we discussed, now CPU is the bottleneck in storage IO.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So I want to share my recent work on scaling stack stack by avoiding CPU being a bottleneck.</a:t>
            </a:r>
            <a:endParaRPr/>
          </a:p>
          <a:p>
            <a:pPr indent="0" lvl="0" marL="0" rtl="0" algn="l">
              <a:lnSpc>
                <a:spcPct val="100000"/>
              </a:lnSpc>
              <a:spcBef>
                <a:spcPts val="0"/>
              </a:spcBef>
              <a:spcAft>
                <a:spcPts val="0"/>
              </a:spcAft>
              <a:buSzPts val="1100"/>
              <a:buNone/>
            </a:pPr>
            <a:r>
              <a:rPr b="1" lang="en"/>
              <a:t>I will leverage emerging storage devices, computational storage and byte-addressable non-volatile memory.</a:t>
            </a:r>
            <a:endParaRPr b="1"/>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a:t>With new hardware, the boundaries and the role between OS, hardware, and userspace library need to be redefined.</a:t>
            </a:r>
            <a:endParaRPr b="1"/>
          </a:p>
          <a:p>
            <a:pPr indent="0" lvl="0" marL="0" rtl="0" algn="l">
              <a:lnSpc>
                <a:spcPct val="100000"/>
              </a:lnSpc>
              <a:spcBef>
                <a:spcPts val="0"/>
              </a:spcBef>
              <a:spcAft>
                <a:spcPts val="0"/>
              </a:spcAft>
              <a:buSzPts val="1100"/>
              <a:buNone/>
            </a:pPr>
            <a:r>
              <a:rPr b="1" lang="en"/>
              <a:t>So I will discuss the boundaries in this talk. </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0a08a0a3fe_6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0a08a0a3fe_6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389fdc39d1_6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389fdc39d1_6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2d202dda5d_41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g22d202dda5d_4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First i will presenting my first research work titled durable transactional memory can scale with timestone</a:t>
            </a:r>
            <a:endParaRPr sz="1400"/>
          </a:p>
          <a:p>
            <a:pPr indent="-317500" lvl="0" marL="457200" rtl="0" algn="l">
              <a:lnSpc>
                <a:spcPct val="150000"/>
              </a:lnSpc>
              <a:spcBef>
                <a:spcPts val="0"/>
              </a:spcBef>
              <a:spcAft>
                <a:spcPts val="0"/>
              </a:spcAft>
              <a:buSzPts val="1400"/>
              <a:buChar char="➢"/>
            </a:pPr>
            <a:r>
              <a:rPr lang="en" sz="1400"/>
              <a:t>This work has been published in the last year’s ASPLOS conference</a:t>
            </a:r>
            <a:endParaRPr sz="1400"/>
          </a:p>
          <a:p>
            <a:pPr indent="0" lvl="0" marL="0" rtl="0" algn="l">
              <a:lnSpc>
                <a:spcPct val="150000"/>
              </a:lnSpc>
              <a:spcBef>
                <a:spcPts val="0"/>
              </a:spcBef>
              <a:spcAft>
                <a:spcPts val="0"/>
              </a:spcAft>
              <a:buNone/>
            </a:pPr>
            <a:r>
              <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0a08a0a3fe_6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0a08a0a3fe_6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0a08a0a3fe_6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0a08a0a3fe_6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373094a06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g2373094a06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This figure shows the performance of the existing DTMs for a hash table benchmark with 2% update</a:t>
            </a:r>
            <a:endParaRPr sz="1400"/>
          </a:p>
          <a:p>
            <a:pPr indent="-317500" lvl="0" marL="457200" rtl="0" algn="l">
              <a:lnSpc>
                <a:spcPct val="150000"/>
              </a:lnSpc>
              <a:spcBef>
                <a:spcPts val="0"/>
              </a:spcBef>
              <a:spcAft>
                <a:spcPts val="0"/>
              </a:spcAft>
              <a:buSzPts val="1400"/>
              <a:buChar char="➢"/>
            </a:pPr>
            <a:r>
              <a:rPr lang="en" sz="1400"/>
              <a:t>[click]</a:t>
            </a:r>
            <a:endParaRPr sz="1400"/>
          </a:p>
          <a:p>
            <a:pPr indent="-317500" lvl="0" marL="457200" rtl="0" algn="l">
              <a:lnSpc>
                <a:spcPct val="150000"/>
              </a:lnSpc>
              <a:spcBef>
                <a:spcPts val="0"/>
              </a:spcBef>
              <a:spcAft>
                <a:spcPts val="0"/>
              </a:spcAft>
              <a:buSzPts val="1400"/>
              <a:buChar char="➢"/>
            </a:pPr>
            <a:r>
              <a:rPr lang="en" sz="1400"/>
              <a:t>To our surprise none of the existing DTMs scales beyond 16 cores </a:t>
            </a:r>
            <a:endParaRPr sz="1400"/>
          </a:p>
          <a:p>
            <a:pPr indent="-317500" lvl="0" marL="457200" rtl="0" algn="l">
              <a:lnSpc>
                <a:spcPct val="150000"/>
              </a:lnSpc>
              <a:spcBef>
                <a:spcPts val="0"/>
              </a:spcBef>
              <a:spcAft>
                <a:spcPts val="0"/>
              </a:spcAft>
              <a:buSzPts val="1400"/>
              <a:buChar char="➢"/>
            </a:pPr>
            <a:r>
              <a:rPr lang="en" sz="1400"/>
              <a:t>So we begin to uncover the reasons for the poor scalability and we found two possible causes</a:t>
            </a: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2d202dda5d_41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1" name="Google Shape;611;g22d202dda5d_41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t>this idea of transactions were adopted for designing concurrent in-memory data structures </a:t>
            </a:r>
            <a:r>
              <a:rPr lang="en" sz="1400">
                <a:solidFill>
                  <a:schemeClr val="dk1"/>
                </a:solidFill>
              </a:rPr>
              <a:t>In the late 2000’s</a:t>
            </a:r>
            <a:endParaRPr sz="1400"/>
          </a:p>
          <a:p>
            <a:pPr indent="0" lvl="0" marL="0" rtl="0" algn="l">
              <a:lnSpc>
                <a:spcPct val="150000"/>
              </a:lnSpc>
              <a:spcBef>
                <a:spcPts val="0"/>
              </a:spcBef>
              <a:spcAft>
                <a:spcPts val="0"/>
              </a:spcAft>
              <a:buNone/>
            </a:pPr>
            <a:r>
              <a:rPr lang="en" sz="1400"/>
              <a:t>It was called software transactional memory and it was sought as alternative to lock-based syncronization </a:t>
            </a:r>
            <a:endParaRPr sz="1400"/>
          </a:p>
          <a:p>
            <a:pPr indent="0" lvl="0" marL="0" rtl="0" algn="l">
              <a:lnSpc>
                <a:spcPct val="150000"/>
              </a:lnSpc>
              <a:spcBef>
                <a:spcPts val="0"/>
              </a:spcBef>
              <a:spcAft>
                <a:spcPts val="0"/>
              </a:spcAft>
              <a:buNone/>
            </a:pPr>
            <a:r>
              <a:rPr lang="en" sz="1400"/>
              <a:t>One important point to note is that STMs do not consider the durability property in their design as they </a:t>
            </a:r>
            <a:r>
              <a:rPr lang="en" sz="1400"/>
              <a:t>target</a:t>
            </a:r>
            <a:r>
              <a:rPr lang="en" sz="1400"/>
              <a:t> the volatile DRAM </a:t>
            </a:r>
            <a:endParaRPr sz="1400"/>
          </a:p>
          <a:p>
            <a:pPr indent="0" lvl="0" marL="0" rtl="0" algn="l">
              <a:lnSpc>
                <a:spcPct val="150000"/>
              </a:lnSpc>
              <a:spcBef>
                <a:spcPts val="0"/>
              </a:spcBef>
              <a:spcAft>
                <a:spcPts val="0"/>
              </a:spcAft>
              <a:buNone/>
            </a:pPr>
            <a:r>
              <a:rPr lang="en" sz="1400"/>
              <a:t>[click]</a:t>
            </a:r>
            <a:endParaRPr sz="1400"/>
          </a:p>
          <a:p>
            <a:pPr indent="0" lvl="0" marL="0" rtl="0" algn="l">
              <a:lnSpc>
                <a:spcPct val="150000"/>
              </a:lnSpc>
              <a:spcBef>
                <a:spcPts val="0"/>
              </a:spcBef>
              <a:spcAft>
                <a:spcPts val="0"/>
              </a:spcAft>
              <a:buNone/>
            </a:pPr>
            <a:r>
              <a:rPr lang="en" sz="1400"/>
              <a:t>But unfortunately it never garnered much attraction mainly due its inability to scale </a:t>
            </a:r>
            <a:endParaRPr sz="1400"/>
          </a:p>
          <a:p>
            <a:pPr indent="0" lvl="0" marL="0" rtl="0" algn="l">
              <a:lnSpc>
                <a:spcPct val="150000"/>
              </a:lnSpc>
              <a:spcBef>
                <a:spcPts val="0"/>
              </a:spcBef>
              <a:spcAft>
                <a:spcPts val="0"/>
              </a:spcAft>
              <a:buNone/>
            </a:pPr>
            <a:r>
              <a:t/>
            </a:r>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2e8140446d_0_2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8" name="Google Shape;628;g22e8140446d_0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Lets take an example of updating a linked list node</a:t>
            </a:r>
            <a:endParaRPr sz="1200"/>
          </a:p>
          <a:p>
            <a:pPr indent="-304800" lvl="0" marL="457200" rtl="0" algn="l">
              <a:lnSpc>
                <a:spcPct val="150000"/>
              </a:lnSpc>
              <a:spcBef>
                <a:spcPts val="0"/>
              </a:spcBef>
              <a:spcAft>
                <a:spcPts val="0"/>
              </a:spcAft>
              <a:buSzPts val="1200"/>
              <a:buChar char="➢"/>
            </a:pPr>
            <a:r>
              <a:rPr lang="en" sz="1200"/>
              <a:t>[click]</a:t>
            </a:r>
            <a:endParaRPr sz="1200"/>
          </a:p>
          <a:p>
            <a:pPr indent="-304800" lvl="0" marL="457200" rtl="0" algn="l">
              <a:lnSpc>
                <a:spcPct val="150000"/>
              </a:lnSpc>
              <a:spcBef>
                <a:spcPts val="0"/>
              </a:spcBef>
              <a:spcAft>
                <a:spcPts val="0"/>
              </a:spcAft>
              <a:buSzPts val="1200"/>
              <a:buChar char="➢"/>
            </a:pPr>
            <a:r>
              <a:rPr lang="en" sz="1200"/>
              <a:t>Suppose a writer wants to update Node A</a:t>
            </a:r>
            <a:endParaRPr sz="1200"/>
          </a:p>
          <a:p>
            <a:pPr indent="-304800" lvl="0" marL="457200" rtl="0" algn="l">
              <a:lnSpc>
                <a:spcPct val="150000"/>
              </a:lnSpc>
              <a:spcBef>
                <a:spcPts val="0"/>
              </a:spcBef>
              <a:spcAft>
                <a:spcPts val="0"/>
              </a:spcAft>
              <a:buSzPts val="1200"/>
              <a:buChar char="➢"/>
            </a:pPr>
            <a:r>
              <a:rPr lang="en" sz="1200"/>
              <a:t>It first makes a copy of Node A </a:t>
            </a:r>
            <a:endParaRPr sz="1200"/>
          </a:p>
          <a:p>
            <a:pPr indent="-304800" lvl="0" marL="457200" rtl="0" algn="l">
              <a:lnSpc>
                <a:spcPct val="150000"/>
              </a:lnSpc>
              <a:spcBef>
                <a:spcPts val="0"/>
              </a:spcBef>
              <a:spcAft>
                <a:spcPts val="0"/>
              </a:spcAft>
              <a:buSzPts val="1200"/>
              <a:buChar char="➢"/>
            </a:pPr>
            <a:r>
              <a:rPr lang="en" sz="1200"/>
              <a:t>[click]</a:t>
            </a:r>
            <a:endParaRPr sz="1200"/>
          </a:p>
          <a:p>
            <a:pPr indent="-304800" lvl="0" marL="457200" rtl="0" algn="l">
              <a:lnSpc>
                <a:spcPct val="150000"/>
              </a:lnSpc>
              <a:spcBef>
                <a:spcPts val="0"/>
              </a:spcBef>
              <a:spcAft>
                <a:spcPts val="0"/>
              </a:spcAft>
              <a:buSzPts val="1200"/>
              <a:buChar char="➢"/>
            </a:pPr>
            <a:r>
              <a:rPr lang="en" sz="1200"/>
              <a:t>Then performs the modifications on the copy </a:t>
            </a:r>
            <a:endParaRPr sz="1200"/>
          </a:p>
          <a:p>
            <a:pPr indent="-304800" lvl="0" marL="457200" rtl="0" algn="l">
              <a:lnSpc>
                <a:spcPct val="150000"/>
              </a:lnSpc>
              <a:spcBef>
                <a:spcPts val="0"/>
              </a:spcBef>
              <a:spcAft>
                <a:spcPts val="0"/>
              </a:spcAft>
              <a:buSzPts val="1200"/>
              <a:buChar char="➢"/>
            </a:pPr>
            <a:r>
              <a:rPr lang="en" sz="1200"/>
              <a:t>[click]</a:t>
            </a:r>
            <a:endParaRPr sz="1200"/>
          </a:p>
          <a:p>
            <a:pPr indent="-304800" lvl="0" marL="457200" rtl="0" algn="l">
              <a:lnSpc>
                <a:spcPct val="150000"/>
              </a:lnSpc>
              <a:spcBef>
                <a:spcPts val="0"/>
              </a:spcBef>
              <a:spcAft>
                <a:spcPts val="0"/>
              </a:spcAft>
              <a:buSzPts val="1200"/>
              <a:buChar char="➢"/>
            </a:pPr>
            <a:r>
              <a:rPr lang="en" sz="1200"/>
              <a:t>And adds the updated copy to the version chain, note that each linked list node will create its own version chain when they are updated </a:t>
            </a:r>
            <a:endParaRPr sz="1200"/>
          </a:p>
          <a:p>
            <a:pPr indent="-304800" lvl="0" marL="457200" rtl="0" algn="l">
              <a:lnSpc>
                <a:spcPct val="150000"/>
              </a:lnSpc>
              <a:spcBef>
                <a:spcPts val="0"/>
              </a:spcBef>
              <a:spcAft>
                <a:spcPts val="0"/>
              </a:spcAft>
              <a:buSzPts val="1200"/>
              <a:buChar char="➢"/>
            </a:pPr>
            <a:r>
              <a:rPr lang="en" sz="1200"/>
              <a:t>[click]</a:t>
            </a:r>
            <a:endParaRPr sz="1200"/>
          </a:p>
          <a:p>
            <a:pPr indent="-304800" lvl="0" marL="457200" rtl="0" algn="l">
              <a:lnSpc>
                <a:spcPct val="150000"/>
              </a:lnSpc>
              <a:spcBef>
                <a:spcPts val="0"/>
              </a:spcBef>
              <a:spcAft>
                <a:spcPts val="0"/>
              </a:spcAft>
              <a:buSzPts val="1200"/>
              <a:buChar char="➢"/>
            </a:pPr>
            <a:r>
              <a:rPr lang="en" sz="1200"/>
              <a:t>The good thing here is that the ongoing-write is hidden from the other readers and writers.</a:t>
            </a:r>
            <a:endParaRPr sz="1200"/>
          </a:p>
          <a:p>
            <a:pPr indent="-304800" lvl="0" marL="457200" rtl="0" algn="l">
              <a:lnSpc>
                <a:spcPct val="150000"/>
              </a:lnSpc>
              <a:spcBef>
                <a:spcPts val="0"/>
              </a:spcBef>
              <a:spcAft>
                <a:spcPts val="0"/>
              </a:spcAft>
              <a:buSzPts val="1200"/>
              <a:buChar char="➢"/>
            </a:pPr>
            <a:r>
              <a:rPr lang="en" sz="1200"/>
              <a:t>This means that there is always a consistent copy of NODE A available in the memory</a:t>
            </a:r>
            <a:endParaRPr sz="1200"/>
          </a:p>
          <a:p>
            <a:pPr indent="-304800" lvl="0" marL="457200" rtl="0" algn="l">
              <a:lnSpc>
                <a:spcPct val="150000"/>
              </a:lnSpc>
              <a:spcBef>
                <a:spcPts val="0"/>
              </a:spcBef>
              <a:spcAft>
                <a:spcPts val="0"/>
              </a:spcAft>
              <a:buSzPts val="1200"/>
              <a:buChar char="➢"/>
            </a:pPr>
            <a:r>
              <a:rPr lang="en" sz="1200"/>
              <a:t> even if a reader wants to read node A while its being updated, it can be allowed.</a:t>
            </a:r>
            <a:endParaRPr sz="1200"/>
          </a:p>
          <a:p>
            <a:pPr indent="-304800" lvl="0" marL="457200" rtl="0" algn="l">
              <a:lnSpc>
                <a:spcPct val="150000"/>
              </a:lnSpc>
              <a:spcBef>
                <a:spcPts val="0"/>
              </a:spcBef>
              <a:spcAft>
                <a:spcPts val="0"/>
              </a:spcAft>
              <a:buSzPts val="1200"/>
              <a:buChar char="➢"/>
            </a:pPr>
            <a:r>
              <a:rPr lang="en" sz="1200"/>
              <a:t>[click]</a:t>
            </a:r>
            <a:endParaRPr sz="1200"/>
          </a:p>
          <a:p>
            <a:pPr indent="-304800" lvl="0" marL="457200" rtl="0" algn="l">
              <a:lnSpc>
                <a:spcPct val="150000"/>
              </a:lnSpc>
              <a:spcBef>
                <a:spcPts val="0"/>
              </a:spcBef>
              <a:spcAft>
                <a:spcPts val="0"/>
              </a:spcAft>
              <a:buSzPts val="1200"/>
              <a:buChar char="➢"/>
            </a:pPr>
            <a:r>
              <a:rPr lang="en" sz="1200"/>
              <a:t>In the same time lets say there are two concurrent readers on Node B, there are allowed to proceed as well.</a:t>
            </a:r>
            <a:endParaRPr sz="1200"/>
          </a:p>
          <a:p>
            <a:pPr indent="-304800" lvl="0" marL="457200" rtl="0" algn="l">
              <a:lnSpc>
                <a:spcPct val="150000"/>
              </a:lnSpc>
              <a:spcBef>
                <a:spcPts val="0"/>
              </a:spcBef>
              <a:spcAft>
                <a:spcPts val="0"/>
              </a:spcAft>
              <a:buSzPts val="1200"/>
              <a:buChar char="➢"/>
            </a:pPr>
            <a:r>
              <a:rPr lang="en" sz="1200"/>
              <a:t>[click]</a:t>
            </a:r>
            <a:endParaRPr sz="1200"/>
          </a:p>
          <a:p>
            <a:pPr indent="-304800" lvl="0" marL="457200" rtl="0" algn="l">
              <a:lnSpc>
                <a:spcPct val="150000"/>
              </a:lnSpc>
              <a:spcBef>
                <a:spcPts val="0"/>
              </a:spcBef>
              <a:spcAft>
                <a:spcPts val="0"/>
              </a:spcAft>
              <a:buSzPts val="1200"/>
              <a:buChar char="➢"/>
            </a:pPr>
            <a:r>
              <a:rPr lang="en" sz="1200"/>
              <a:t>Lastly, lets suppose there are two writers trying to update Node C, in this scenario only one of the writers will succeed.</a:t>
            </a:r>
            <a:endParaRPr sz="1200"/>
          </a:p>
          <a:p>
            <a:pPr indent="-304800" lvl="0" marL="457200" rtl="0" algn="l">
              <a:lnSpc>
                <a:spcPct val="150000"/>
              </a:lnSpc>
              <a:spcBef>
                <a:spcPts val="0"/>
              </a:spcBef>
              <a:spcAft>
                <a:spcPts val="0"/>
              </a:spcAft>
              <a:buSzPts val="1200"/>
              <a:buChar char="➢"/>
            </a:pPr>
            <a:r>
              <a:rPr lang="en" sz="1200"/>
              <a:t>[click]</a:t>
            </a:r>
            <a:endParaRPr sz="1200"/>
          </a:p>
          <a:p>
            <a:pPr indent="-304800" lvl="0" marL="457200" rtl="0" algn="l">
              <a:lnSpc>
                <a:spcPct val="150000"/>
              </a:lnSpc>
              <a:spcBef>
                <a:spcPts val="0"/>
              </a:spcBef>
              <a:spcAft>
                <a:spcPts val="0"/>
              </a:spcAft>
              <a:buSzPts val="1200"/>
              <a:buChar char="➢"/>
            </a:pPr>
            <a:r>
              <a:rPr lang="en" sz="1200"/>
              <a:t>The other writer will abort and retry</a:t>
            </a:r>
            <a:endParaRPr sz="1200"/>
          </a:p>
          <a:p>
            <a:pPr indent="-304800" lvl="0" marL="457200" rtl="0" algn="l">
              <a:lnSpc>
                <a:spcPct val="150000"/>
              </a:lnSpc>
              <a:spcBef>
                <a:spcPts val="0"/>
              </a:spcBef>
              <a:spcAft>
                <a:spcPts val="0"/>
              </a:spcAft>
              <a:buSzPts val="1200"/>
              <a:buChar char="➢"/>
            </a:pPr>
            <a:r>
              <a:rPr lang="en" sz="1200"/>
              <a:t>[click]</a:t>
            </a:r>
            <a:endParaRPr sz="1200"/>
          </a:p>
          <a:p>
            <a:pPr indent="-304800" lvl="0" marL="457200" rtl="0" algn="l">
              <a:lnSpc>
                <a:spcPct val="150000"/>
              </a:lnSpc>
              <a:spcBef>
                <a:spcPts val="0"/>
              </a:spcBef>
              <a:spcAft>
                <a:spcPts val="0"/>
              </a:spcAft>
              <a:buSzPts val="1200"/>
              <a:buChar char="➢"/>
            </a:pPr>
            <a:r>
              <a:rPr lang="en" sz="1200"/>
              <a:t>This is how MVCC supports concurrent non-blocking reads and disjoint writes</a:t>
            </a:r>
            <a:endParaRPr sz="1200"/>
          </a:p>
          <a:p>
            <a:pPr indent="0" lvl="0" marL="457200" rtl="0" algn="l">
              <a:lnSpc>
                <a:spcPct val="150000"/>
              </a:lnSpc>
              <a:spcBef>
                <a:spcPts val="0"/>
              </a:spcBef>
              <a:spcAft>
                <a:spcPts val="0"/>
              </a:spcAft>
              <a:buNone/>
            </a:pPr>
            <a:r>
              <a:t/>
            </a: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389fdc39d1_6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g2389fdc39d1_6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Lets take an example of updating a linked list node</a:t>
            </a:r>
            <a:endParaRPr sz="1200"/>
          </a:p>
          <a:p>
            <a:pPr indent="-304800" lvl="0" marL="457200" rtl="0" algn="l">
              <a:lnSpc>
                <a:spcPct val="150000"/>
              </a:lnSpc>
              <a:spcBef>
                <a:spcPts val="0"/>
              </a:spcBef>
              <a:spcAft>
                <a:spcPts val="0"/>
              </a:spcAft>
              <a:buSzPts val="1200"/>
              <a:buChar char="➢"/>
            </a:pPr>
            <a:r>
              <a:rPr lang="en" sz="1200"/>
              <a:t>[click]</a:t>
            </a:r>
            <a:endParaRPr sz="1200"/>
          </a:p>
          <a:p>
            <a:pPr indent="-304800" lvl="0" marL="457200" rtl="0" algn="l">
              <a:lnSpc>
                <a:spcPct val="150000"/>
              </a:lnSpc>
              <a:spcBef>
                <a:spcPts val="0"/>
              </a:spcBef>
              <a:spcAft>
                <a:spcPts val="0"/>
              </a:spcAft>
              <a:buSzPts val="1200"/>
              <a:buChar char="➢"/>
            </a:pPr>
            <a:r>
              <a:rPr lang="en" sz="1200"/>
              <a:t>Suppose a writer wants to update Node A</a:t>
            </a:r>
            <a:endParaRPr sz="1200"/>
          </a:p>
          <a:p>
            <a:pPr indent="-304800" lvl="0" marL="457200" rtl="0" algn="l">
              <a:lnSpc>
                <a:spcPct val="150000"/>
              </a:lnSpc>
              <a:spcBef>
                <a:spcPts val="0"/>
              </a:spcBef>
              <a:spcAft>
                <a:spcPts val="0"/>
              </a:spcAft>
              <a:buSzPts val="1200"/>
              <a:buChar char="➢"/>
            </a:pPr>
            <a:r>
              <a:rPr lang="en" sz="1200"/>
              <a:t>It first makes a copy of Node A </a:t>
            </a:r>
            <a:endParaRPr sz="1200"/>
          </a:p>
          <a:p>
            <a:pPr indent="-304800" lvl="0" marL="457200" rtl="0" algn="l">
              <a:lnSpc>
                <a:spcPct val="150000"/>
              </a:lnSpc>
              <a:spcBef>
                <a:spcPts val="0"/>
              </a:spcBef>
              <a:spcAft>
                <a:spcPts val="0"/>
              </a:spcAft>
              <a:buSzPts val="1200"/>
              <a:buChar char="➢"/>
            </a:pPr>
            <a:r>
              <a:rPr lang="en" sz="1200"/>
              <a:t>[click]</a:t>
            </a:r>
            <a:endParaRPr sz="1200"/>
          </a:p>
          <a:p>
            <a:pPr indent="-304800" lvl="0" marL="457200" rtl="0" algn="l">
              <a:lnSpc>
                <a:spcPct val="150000"/>
              </a:lnSpc>
              <a:spcBef>
                <a:spcPts val="0"/>
              </a:spcBef>
              <a:spcAft>
                <a:spcPts val="0"/>
              </a:spcAft>
              <a:buSzPts val="1200"/>
              <a:buChar char="➢"/>
            </a:pPr>
            <a:r>
              <a:rPr lang="en" sz="1200"/>
              <a:t>Then performs the modifications on the copy </a:t>
            </a:r>
            <a:endParaRPr sz="1200"/>
          </a:p>
          <a:p>
            <a:pPr indent="-304800" lvl="0" marL="457200" rtl="0" algn="l">
              <a:lnSpc>
                <a:spcPct val="150000"/>
              </a:lnSpc>
              <a:spcBef>
                <a:spcPts val="0"/>
              </a:spcBef>
              <a:spcAft>
                <a:spcPts val="0"/>
              </a:spcAft>
              <a:buSzPts val="1200"/>
              <a:buChar char="➢"/>
            </a:pPr>
            <a:r>
              <a:rPr lang="en" sz="1200"/>
              <a:t>[click]</a:t>
            </a:r>
            <a:endParaRPr sz="1200"/>
          </a:p>
          <a:p>
            <a:pPr indent="-304800" lvl="0" marL="457200" rtl="0" algn="l">
              <a:lnSpc>
                <a:spcPct val="150000"/>
              </a:lnSpc>
              <a:spcBef>
                <a:spcPts val="0"/>
              </a:spcBef>
              <a:spcAft>
                <a:spcPts val="0"/>
              </a:spcAft>
              <a:buSzPts val="1200"/>
              <a:buChar char="➢"/>
            </a:pPr>
            <a:r>
              <a:rPr lang="en" sz="1200"/>
              <a:t>And adds the updated copy to the version chain, note that each linked list node will create its own version chain when they are updated </a:t>
            </a:r>
            <a:endParaRPr sz="1200"/>
          </a:p>
          <a:p>
            <a:pPr indent="-304800" lvl="0" marL="457200" rtl="0" algn="l">
              <a:lnSpc>
                <a:spcPct val="150000"/>
              </a:lnSpc>
              <a:spcBef>
                <a:spcPts val="0"/>
              </a:spcBef>
              <a:spcAft>
                <a:spcPts val="0"/>
              </a:spcAft>
              <a:buSzPts val="1200"/>
              <a:buChar char="➢"/>
            </a:pPr>
            <a:r>
              <a:rPr lang="en" sz="1200"/>
              <a:t>[click]</a:t>
            </a:r>
            <a:endParaRPr sz="1200"/>
          </a:p>
          <a:p>
            <a:pPr indent="-304800" lvl="0" marL="457200" rtl="0" algn="l">
              <a:lnSpc>
                <a:spcPct val="150000"/>
              </a:lnSpc>
              <a:spcBef>
                <a:spcPts val="0"/>
              </a:spcBef>
              <a:spcAft>
                <a:spcPts val="0"/>
              </a:spcAft>
              <a:buSzPts val="1200"/>
              <a:buChar char="➢"/>
            </a:pPr>
            <a:r>
              <a:rPr lang="en" sz="1200"/>
              <a:t>The good thing here is that the ongoing-write is hidden from the other readers and writers.</a:t>
            </a:r>
            <a:endParaRPr sz="1200"/>
          </a:p>
          <a:p>
            <a:pPr indent="-304800" lvl="0" marL="457200" rtl="0" algn="l">
              <a:lnSpc>
                <a:spcPct val="150000"/>
              </a:lnSpc>
              <a:spcBef>
                <a:spcPts val="0"/>
              </a:spcBef>
              <a:spcAft>
                <a:spcPts val="0"/>
              </a:spcAft>
              <a:buSzPts val="1200"/>
              <a:buChar char="➢"/>
            </a:pPr>
            <a:r>
              <a:rPr lang="en" sz="1200"/>
              <a:t>This means that there is always a consistent copy of NODE A available in the memory</a:t>
            </a:r>
            <a:endParaRPr sz="1200"/>
          </a:p>
          <a:p>
            <a:pPr indent="-304800" lvl="0" marL="457200" rtl="0" algn="l">
              <a:lnSpc>
                <a:spcPct val="150000"/>
              </a:lnSpc>
              <a:spcBef>
                <a:spcPts val="0"/>
              </a:spcBef>
              <a:spcAft>
                <a:spcPts val="0"/>
              </a:spcAft>
              <a:buSzPts val="1200"/>
              <a:buChar char="➢"/>
            </a:pPr>
            <a:r>
              <a:rPr lang="en" sz="1200"/>
              <a:t> even if a reader wants to read node A while its being updated, it can be allowed.</a:t>
            </a:r>
            <a:endParaRPr sz="1200"/>
          </a:p>
          <a:p>
            <a:pPr indent="-304800" lvl="0" marL="457200" rtl="0" algn="l">
              <a:lnSpc>
                <a:spcPct val="150000"/>
              </a:lnSpc>
              <a:spcBef>
                <a:spcPts val="0"/>
              </a:spcBef>
              <a:spcAft>
                <a:spcPts val="0"/>
              </a:spcAft>
              <a:buSzPts val="1200"/>
              <a:buChar char="➢"/>
            </a:pPr>
            <a:r>
              <a:rPr lang="en" sz="1200"/>
              <a:t>[click]</a:t>
            </a:r>
            <a:endParaRPr sz="1200"/>
          </a:p>
          <a:p>
            <a:pPr indent="-304800" lvl="0" marL="457200" rtl="0" algn="l">
              <a:lnSpc>
                <a:spcPct val="150000"/>
              </a:lnSpc>
              <a:spcBef>
                <a:spcPts val="0"/>
              </a:spcBef>
              <a:spcAft>
                <a:spcPts val="0"/>
              </a:spcAft>
              <a:buSzPts val="1200"/>
              <a:buChar char="➢"/>
            </a:pPr>
            <a:r>
              <a:rPr lang="en" sz="1200"/>
              <a:t>In the same time lets say there are two concurrent readers on Node B, there are allowed to proceed as well.</a:t>
            </a:r>
            <a:endParaRPr sz="1200"/>
          </a:p>
          <a:p>
            <a:pPr indent="-304800" lvl="0" marL="457200" rtl="0" algn="l">
              <a:lnSpc>
                <a:spcPct val="150000"/>
              </a:lnSpc>
              <a:spcBef>
                <a:spcPts val="0"/>
              </a:spcBef>
              <a:spcAft>
                <a:spcPts val="0"/>
              </a:spcAft>
              <a:buSzPts val="1200"/>
              <a:buChar char="➢"/>
            </a:pPr>
            <a:r>
              <a:rPr lang="en" sz="1200"/>
              <a:t>[click]</a:t>
            </a:r>
            <a:endParaRPr sz="1200"/>
          </a:p>
          <a:p>
            <a:pPr indent="-304800" lvl="0" marL="457200" rtl="0" algn="l">
              <a:lnSpc>
                <a:spcPct val="150000"/>
              </a:lnSpc>
              <a:spcBef>
                <a:spcPts val="0"/>
              </a:spcBef>
              <a:spcAft>
                <a:spcPts val="0"/>
              </a:spcAft>
              <a:buSzPts val="1200"/>
              <a:buChar char="➢"/>
            </a:pPr>
            <a:r>
              <a:rPr lang="en" sz="1200"/>
              <a:t>Lastly, lets suppose there are two writers trying to update Node C, in this scenario only one of the writers will succeed.</a:t>
            </a:r>
            <a:endParaRPr sz="1200"/>
          </a:p>
          <a:p>
            <a:pPr indent="-304800" lvl="0" marL="457200" rtl="0" algn="l">
              <a:lnSpc>
                <a:spcPct val="150000"/>
              </a:lnSpc>
              <a:spcBef>
                <a:spcPts val="0"/>
              </a:spcBef>
              <a:spcAft>
                <a:spcPts val="0"/>
              </a:spcAft>
              <a:buSzPts val="1200"/>
              <a:buChar char="➢"/>
            </a:pPr>
            <a:r>
              <a:rPr lang="en" sz="1200"/>
              <a:t>[click]</a:t>
            </a:r>
            <a:endParaRPr sz="1200"/>
          </a:p>
          <a:p>
            <a:pPr indent="-304800" lvl="0" marL="457200" rtl="0" algn="l">
              <a:lnSpc>
                <a:spcPct val="150000"/>
              </a:lnSpc>
              <a:spcBef>
                <a:spcPts val="0"/>
              </a:spcBef>
              <a:spcAft>
                <a:spcPts val="0"/>
              </a:spcAft>
              <a:buSzPts val="1200"/>
              <a:buChar char="➢"/>
            </a:pPr>
            <a:r>
              <a:rPr lang="en" sz="1200"/>
              <a:t>The other writer will abort and retry</a:t>
            </a:r>
            <a:endParaRPr sz="1200"/>
          </a:p>
          <a:p>
            <a:pPr indent="-304800" lvl="0" marL="457200" rtl="0" algn="l">
              <a:lnSpc>
                <a:spcPct val="150000"/>
              </a:lnSpc>
              <a:spcBef>
                <a:spcPts val="0"/>
              </a:spcBef>
              <a:spcAft>
                <a:spcPts val="0"/>
              </a:spcAft>
              <a:buSzPts val="1200"/>
              <a:buChar char="➢"/>
            </a:pPr>
            <a:r>
              <a:rPr lang="en" sz="1200"/>
              <a:t>[click]</a:t>
            </a:r>
            <a:endParaRPr sz="1200"/>
          </a:p>
          <a:p>
            <a:pPr indent="-304800" lvl="0" marL="457200" rtl="0" algn="l">
              <a:lnSpc>
                <a:spcPct val="150000"/>
              </a:lnSpc>
              <a:spcBef>
                <a:spcPts val="0"/>
              </a:spcBef>
              <a:spcAft>
                <a:spcPts val="0"/>
              </a:spcAft>
              <a:buSzPts val="1200"/>
              <a:buChar char="➢"/>
            </a:pPr>
            <a:r>
              <a:rPr lang="en" sz="1200"/>
              <a:t>This is how MVCC supports concurrent non-blocking reads and disjoint writes</a:t>
            </a:r>
            <a:endParaRPr sz="1200"/>
          </a:p>
          <a:p>
            <a:pPr indent="0" lvl="0" marL="457200" rtl="0" algn="l">
              <a:lnSpc>
                <a:spcPct val="150000"/>
              </a:lnSpc>
              <a:spcBef>
                <a:spcPts val="0"/>
              </a:spcBef>
              <a:spcAft>
                <a:spcPts val="0"/>
              </a:spcAft>
              <a:buNone/>
            </a:pPr>
            <a:r>
              <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389fdc39d1_6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8" name="Google Shape;688;g2389fdc39d1_6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Lets take an example of updating a linked list node</a:t>
            </a:r>
            <a:endParaRPr sz="1200"/>
          </a:p>
          <a:p>
            <a:pPr indent="-304800" lvl="0" marL="457200" rtl="0" algn="l">
              <a:lnSpc>
                <a:spcPct val="150000"/>
              </a:lnSpc>
              <a:spcBef>
                <a:spcPts val="0"/>
              </a:spcBef>
              <a:spcAft>
                <a:spcPts val="0"/>
              </a:spcAft>
              <a:buSzPts val="1200"/>
              <a:buChar char="➢"/>
            </a:pPr>
            <a:r>
              <a:rPr lang="en" sz="1200"/>
              <a:t>[click]</a:t>
            </a:r>
            <a:endParaRPr sz="1200"/>
          </a:p>
          <a:p>
            <a:pPr indent="-304800" lvl="0" marL="457200" rtl="0" algn="l">
              <a:lnSpc>
                <a:spcPct val="150000"/>
              </a:lnSpc>
              <a:spcBef>
                <a:spcPts val="0"/>
              </a:spcBef>
              <a:spcAft>
                <a:spcPts val="0"/>
              </a:spcAft>
              <a:buSzPts val="1200"/>
              <a:buChar char="➢"/>
            </a:pPr>
            <a:r>
              <a:rPr lang="en" sz="1200"/>
              <a:t>Suppose a writer wants to update Node A</a:t>
            </a:r>
            <a:endParaRPr sz="1200"/>
          </a:p>
          <a:p>
            <a:pPr indent="-304800" lvl="0" marL="457200" rtl="0" algn="l">
              <a:lnSpc>
                <a:spcPct val="150000"/>
              </a:lnSpc>
              <a:spcBef>
                <a:spcPts val="0"/>
              </a:spcBef>
              <a:spcAft>
                <a:spcPts val="0"/>
              </a:spcAft>
              <a:buSzPts val="1200"/>
              <a:buChar char="➢"/>
            </a:pPr>
            <a:r>
              <a:rPr lang="en" sz="1200"/>
              <a:t>It first makes a copy of Node A </a:t>
            </a:r>
            <a:endParaRPr sz="1200"/>
          </a:p>
          <a:p>
            <a:pPr indent="-304800" lvl="0" marL="457200" rtl="0" algn="l">
              <a:lnSpc>
                <a:spcPct val="150000"/>
              </a:lnSpc>
              <a:spcBef>
                <a:spcPts val="0"/>
              </a:spcBef>
              <a:spcAft>
                <a:spcPts val="0"/>
              </a:spcAft>
              <a:buSzPts val="1200"/>
              <a:buChar char="➢"/>
            </a:pPr>
            <a:r>
              <a:rPr lang="en" sz="1200"/>
              <a:t>[click]</a:t>
            </a:r>
            <a:endParaRPr sz="1200"/>
          </a:p>
          <a:p>
            <a:pPr indent="-304800" lvl="0" marL="457200" rtl="0" algn="l">
              <a:lnSpc>
                <a:spcPct val="150000"/>
              </a:lnSpc>
              <a:spcBef>
                <a:spcPts val="0"/>
              </a:spcBef>
              <a:spcAft>
                <a:spcPts val="0"/>
              </a:spcAft>
              <a:buSzPts val="1200"/>
              <a:buChar char="➢"/>
            </a:pPr>
            <a:r>
              <a:rPr lang="en" sz="1200"/>
              <a:t>Then performs the modifications on the copy </a:t>
            </a:r>
            <a:endParaRPr sz="1200"/>
          </a:p>
          <a:p>
            <a:pPr indent="-304800" lvl="0" marL="457200" rtl="0" algn="l">
              <a:lnSpc>
                <a:spcPct val="150000"/>
              </a:lnSpc>
              <a:spcBef>
                <a:spcPts val="0"/>
              </a:spcBef>
              <a:spcAft>
                <a:spcPts val="0"/>
              </a:spcAft>
              <a:buSzPts val="1200"/>
              <a:buChar char="➢"/>
            </a:pPr>
            <a:r>
              <a:rPr lang="en" sz="1200"/>
              <a:t>[click]</a:t>
            </a:r>
            <a:endParaRPr sz="1200"/>
          </a:p>
          <a:p>
            <a:pPr indent="-304800" lvl="0" marL="457200" rtl="0" algn="l">
              <a:lnSpc>
                <a:spcPct val="150000"/>
              </a:lnSpc>
              <a:spcBef>
                <a:spcPts val="0"/>
              </a:spcBef>
              <a:spcAft>
                <a:spcPts val="0"/>
              </a:spcAft>
              <a:buSzPts val="1200"/>
              <a:buChar char="➢"/>
            </a:pPr>
            <a:r>
              <a:rPr lang="en" sz="1200"/>
              <a:t>And adds the updated copy to the version chain, note that each linked list node will create its own version chain when they are updated </a:t>
            </a:r>
            <a:endParaRPr sz="1200"/>
          </a:p>
          <a:p>
            <a:pPr indent="-304800" lvl="0" marL="457200" rtl="0" algn="l">
              <a:lnSpc>
                <a:spcPct val="150000"/>
              </a:lnSpc>
              <a:spcBef>
                <a:spcPts val="0"/>
              </a:spcBef>
              <a:spcAft>
                <a:spcPts val="0"/>
              </a:spcAft>
              <a:buSzPts val="1200"/>
              <a:buChar char="➢"/>
            </a:pPr>
            <a:r>
              <a:rPr lang="en" sz="1200"/>
              <a:t>[click]</a:t>
            </a:r>
            <a:endParaRPr sz="1200"/>
          </a:p>
          <a:p>
            <a:pPr indent="-304800" lvl="0" marL="457200" rtl="0" algn="l">
              <a:lnSpc>
                <a:spcPct val="150000"/>
              </a:lnSpc>
              <a:spcBef>
                <a:spcPts val="0"/>
              </a:spcBef>
              <a:spcAft>
                <a:spcPts val="0"/>
              </a:spcAft>
              <a:buSzPts val="1200"/>
              <a:buChar char="➢"/>
            </a:pPr>
            <a:r>
              <a:rPr lang="en" sz="1200"/>
              <a:t>The good thing here is that the ongoing-write is hidden from the other readers and writers.</a:t>
            </a:r>
            <a:endParaRPr sz="1200"/>
          </a:p>
          <a:p>
            <a:pPr indent="-304800" lvl="0" marL="457200" rtl="0" algn="l">
              <a:lnSpc>
                <a:spcPct val="150000"/>
              </a:lnSpc>
              <a:spcBef>
                <a:spcPts val="0"/>
              </a:spcBef>
              <a:spcAft>
                <a:spcPts val="0"/>
              </a:spcAft>
              <a:buSzPts val="1200"/>
              <a:buChar char="➢"/>
            </a:pPr>
            <a:r>
              <a:rPr lang="en" sz="1200"/>
              <a:t>This means that there is always a consistent copy of NODE A available in the memory</a:t>
            </a:r>
            <a:endParaRPr sz="1200"/>
          </a:p>
          <a:p>
            <a:pPr indent="-304800" lvl="0" marL="457200" rtl="0" algn="l">
              <a:lnSpc>
                <a:spcPct val="150000"/>
              </a:lnSpc>
              <a:spcBef>
                <a:spcPts val="0"/>
              </a:spcBef>
              <a:spcAft>
                <a:spcPts val="0"/>
              </a:spcAft>
              <a:buSzPts val="1200"/>
              <a:buChar char="➢"/>
            </a:pPr>
            <a:r>
              <a:rPr lang="en" sz="1200"/>
              <a:t> even if a reader wants to read node A while its being updated, it can be allowed.</a:t>
            </a:r>
            <a:endParaRPr sz="1200"/>
          </a:p>
          <a:p>
            <a:pPr indent="-304800" lvl="0" marL="457200" rtl="0" algn="l">
              <a:lnSpc>
                <a:spcPct val="150000"/>
              </a:lnSpc>
              <a:spcBef>
                <a:spcPts val="0"/>
              </a:spcBef>
              <a:spcAft>
                <a:spcPts val="0"/>
              </a:spcAft>
              <a:buSzPts val="1200"/>
              <a:buChar char="➢"/>
            </a:pPr>
            <a:r>
              <a:rPr lang="en" sz="1200"/>
              <a:t>[click]</a:t>
            </a:r>
            <a:endParaRPr sz="1200"/>
          </a:p>
          <a:p>
            <a:pPr indent="-304800" lvl="0" marL="457200" rtl="0" algn="l">
              <a:lnSpc>
                <a:spcPct val="150000"/>
              </a:lnSpc>
              <a:spcBef>
                <a:spcPts val="0"/>
              </a:spcBef>
              <a:spcAft>
                <a:spcPts val="0"/>
              </a:spcAft>
              <a:buSzPts val="1200"/>
              <a:buChar char="➢"/>
            </a:pPr>
            <a:r>
              <a:rPr lang="en" sz="1200"/>
              <a:t>In the same time lets say there are two concurrent readers on Node B, there are allowed to proceed as well.</a:t>
            </a:r>
            <a:endParaRPr sz="1200"/>
          </a:p>
          <a:p>
            <a:pPr indent="-304800" lvl="0" marL="457200" rtl="0" algn="l">
              <a:lnSpc>
                <a:spcPct val="150000"/>
              </a:lnSpc>
              <a:spcBef>
                <a:spcPts val="0"/>
              </a:spcBef>
              <a:spcAft>
                <a:spcPts val="0"/>
              </a:spcAft>
              <a:buSzPts val="1200"/>
              <a:buChar char="➢"/>
            </a:pPr>
            <a:r>
              <a:rPr lang="en" sz="1200"/>
              <a:t>[click]</a:t>
            </a:r>
            <a:endParaRPr sz="1200"/>
          </a:p>
          <a:p>
            <a:pPr indent="-304800" lvl="0" marL="457200" rtl="0" algn="l">
              <a:lnSpc>
                <a:spcPct val="150000"/>
              </a:lnSpc>
              <a:spcBef>
                <a:spcPts val="0"/>
              </a:spcBef>
              <a:spcAft>
                <a:spcPts val="0"/>
              </a:spcAft>
              <a:buSzPts val="1200"/>
              <a:buChar char="➢"/>
            </a:pPr>
            <a:r>
              <a:rPr lang="en" sz="1200"/>
              <a:t>Lastly, lets suppose there are two writers trying to update Node C, in this scenario only one of the writers will succeed.</a:t>
            </a:r>
            <a:endParaRPr sz="1200"/>
          </a:p>
          <a:p>
            <a:pPr indent="-304800" lvl="0" marL="457200" rtl="0" algn="l">
              <a:lnSpc>
                <a:spcPct val="150000"/>
              </a:lnSpc>
              <a:spcBef>
                <a:spcPts val="0"/>
              </a:spcBef>
              <a:spcAft>
                <a:spcPts val="0"/>
              </a:spcAft>
              <a:buSzPts val="1200"/>
              <a:buChar char="➢"/>
            </a:pPr>
            <a:r>
              <a:rPr lang="en" sz="1200"/>
              <a:t>[click]</a:t>
            </a:r>
            <a:endParaRPr sz="1200"/>
          </a:p>
          <a:p>
            <a:pPr indent="-304800" lvl="0" marL="457200" rtl="0" algn="l">
              <a:lnSpc>
                <a:spcPct val="150000"/>
              </a:lnSpc>
              <a:spcBef>
                <a:spcPts val="0"/>
              </a:spcBef>
              <a:spcAft>
                <a:spcPts val="0"/>
              </a:spcAft>
              <a:buSzPts val="1200"/>
              <a:buChar char="➢"/>
            </a:pPr>
            <a:r>
              <a:rPr lang="en" sz="1200"/>
              <a:t>The other writer will abort and retry</a:t>
            </a:r>
            <a:endParaRPr sz="1200"/>
          </a:p>
          <a:p>
            <a:pPr indent="-304800" lvl="0" marL="457200" rtl="0" algn="l">
              <a:lnSpc>
                <a:spcPct val="150000"/>
              </a:lnSpc>
              <a:spcBef>
                <a:spcPts val="0"/>
              </a:spcBef>
              <a:spcAft>
                <a:spcPts val="0"/>
              </a:spcAft>
              <a:buSzPts val="1200"/>
              <a:buChar char="➢"/>
            </a:pPr>
            <a:r>
              <a:rPr lang="en" sz="1200"/>
              <a:t>[click]</a:t>
            </a:r>
            <a:endParaRPr sz="1200"/>
          </a:p>
          <a:p>
            <a:pPr indent="-304800" lvl="0" marL="457200" rtl="0" algn="l">
              <a:lnSpc>
                <a:spcPct val="150000"/>
              </a:lnSpc>
              <a:spcBef>
                <a:spcPts val="0"/>
              </a:spcBef>
              <a:spcAft>
                <a:spcPts val="0"/>
              </a:spcAft>
              <a:buSzPts val="1200"/>
              <a:buChar char="➢"/>
            </a:pPr>
            <a:r>
              <a:rPr lang="en" sz="1200"/>
              <a:t>This is how MVCC supports concurrent non-blocking reads and disjoint writes</a:t>
            </a:r>
            <a:endParaRPr sz="1200"/>
          </a:p>
          <a:p>
            <a:pPr indent="0" lvl="0" marL="457200" rtl="0" algn="l">
              <a:lnSpc>
                <a:spcPct val="150000"/>
              </a:lnSpc>
              <a:spcBef>
                <a:spcPts val="0"/>
              </a:spcBef>
              <a:spcAft>
                <a:spcPts val="0"/>
              </a:spcAft>
              <a:buNone/>
            </a:pPr>
            <a:r>
              <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2e8140446d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22e8140446d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2d202dda5d_41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7" name="Google Shape;727;g22d202dda5d_41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lang="en" sz="1400">
                <a:solidFill>
                  <a:schemeClr val="dk1"/>
                </a:solidFill>
              </a:rPr>
              <a:t>To achieve a low write amplification Timestone proposes a multilayered hybrid DRAM-NVM logging scheme called the TOC logging</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 sz="1400">
                <a:solidFill>
                  <a:schemeClr val="dk1"/>
                </a:solidFill>
              </a:rPr>
              <a:t>TOC logging includes three different logs namely</a:t>
            </a:r>
            <a:endParaRPr sz="1400">
              <a:solidFill>
                <a:schemeClr val="dk1"/>
              </a:solidFill>
            </a:endParaRPr>
          </a:p>
          <a:p>
            <a:pPr indent="-317500" lvl="1" marL="914400" rtl="0" algn="l">
              <a:lnSpc>
                <a:spcPct val="150000"/>
              </a:lnSpc>
              <a:spcBef>
                <a:spcPts val="0"/>
              </a:spcBef>
              <a:spcAft>
                <a:spcPts val="0"/>
              </a:spcAft>
              <a:buClr>
                <a:schemeClr val="dk1"/>
              </a:buClr>
              <a:buSzPts val="1400"/>
              <a:buChar char="○"/>
            </a:pPr>
            <a:r>
              <a:rPr lang="en" sz="1400">
                <a:solidFill>
                  <a:schemeClr val="dk1"/>
                </a:solidFill>
              </a:rPr>
              <a:t>Transient version log or the Tlog placed in the DRAM</a:t>
            </a:r>
            <a:endParaRPr sz="1400">
              <a:solidFill>
                <a:schemeClr val="dk1"/>
              </a:solidFill>
            </a:endParaRPr>
          </a:p>
          <a:p>
            <a:pPr indent="-317500" lvl="1" marL="914400" rtl="0" algn="l">
              <a:lnSpc>
                <a:spcPct val="150000"/>
              </a:lnSpc>
              <a:spcBef>
                <a:spcPts val="0"/>
              </a:spcBef>
              <a:spcAft>
                <a:spcPts val="0"/>
              </a:spcAft>
              <a:buClr>
                <a:schemeClr val="dk1"/>
              </a:buClr>
              <a:buSzPts val="1400"/>
              <a:buChar char="○"/>
            </a:pPr>
            <a:r>
              <a:rPr lang="en" sz="1400">
                <a:solidFill>
                  <a:schemeClr val="dk1"/>
                </a:solidFill>
              </a:rPr>
              <a:t>Operational log or the Olog placed in the NVM</a:t>
            </a:r>
            <a:endParaRPr sz="1400">
              <a:solidFill>
                <a:schemeClr val="dk1"/>
              </a:solidFill>
            </a:endParaRPr>
          </a:p>
          <a:p>
            <a:pPr indent="-317500" lvl="1" marL="914400" rtl="0" algn="l">
              <a:lnSpc>
                <a:spcPct val="150000"/>
              </a:lnSpc>
              <a:spcBef>
                <a:spcPts val="0"/>
              </a:spcBef>
              <a:spcAft>
                <a:spcPts val="0"/>
              </a:spcAft>
              <a:buClr>
                <a:schemeClr val="dk1"/>
              </a:buClr>
              <a:buSzPts val="1400"/>
              <a:buChar char="○"/>
            </a:pPr>
            <a:r>
              <a:rPr lang="en" sz="1400">
                <a:solidFill>
                  <a:schemeClr val="dk1"/>
                </a:solidFill>
              </a:rPr>
              <a:t>And lastly the checkpoint log or the CLog placed in the NVM as well</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 sz="1400">
                <a:solidFill>
                  <a:schemeClr val="dk1"/>
                </a:solidFill>
              </a:rPr>
              <a:t>In the next slide I will illustrate how these three logs works in tandem to reduce the write amplification in timestone</a:t>
            </a:r>
            <a:endParaRPr sz="1400">
              <a:solidFill>
                <a:schemeClr val="dk1"/>
              </a:solidFill>
            </a:endParaRPr>
          </a:p>
          <a:p>
            <a:pPr indent="0" lvl="0" marL="0" rtl="0" algn="l">
              <a:lnSpc>
                <a:spcPct val="150000"/>
              </a:lnSpc>
              <a:spcBef>
                <a:spcPts val="0"/>
              </a:spcBef>
              <a:spcAft>
                <a:spcPts val="0"/>
              </a:spcAft>
              <a:buNone/>
            </a:pPr>
            <a:r>
              <a:t/>
            </a:r>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2d202dda5d_4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2d202dda5d_4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Let us consider a linked list nodeA and a writer wanting to update it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[CLICK]</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writer makes an out-of-place update in its private Transient Version log</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[CLICK]</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After the update, the writer logs the transaction semantics in its Operational log and at this point the transaction becomes durable. The good part about operational logging is that we just log the operation semantics rather than logging the entire memory region that is being updated.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This is significant in reducing the logging overhead in the write critical path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[CLICK]</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when TLOG becomes full checkpointing is  triggered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[CLICK]</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Note that the writer checkpoints only the latest update, ignoring all the previous updates to node A</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[CLICK]</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So this write coalescing is key to achieve a lower write amplification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[CLICK]</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Let's say as the time progress there are some more checkpoints are being made in the checkpoint log</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[CLICK]</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 order to free up some space in the Checkpoint log the writer triggers the writeback operation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And again we write back only the latest checkpoint ignoring all the previous checkpoints of the Node A</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This log coalescing becomes more significant in case of a larger data structure especially when the workload is write-intensive or skewed</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2d202dda5d_4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2d202dda5d_4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lang="en" sz="1400">
                <a:solidFill>
                  <a:schemeClr val="dk1"/>
                </a:solidFill>
              </a:rPr>
              <a:t>In this figure, we show the write amplification of different DTM systems for a write intensive hash table benchmark</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 sz="1400">
                <a:solidFill>
                  <a:schemeClr val="dk1"/>
                </a:solidFill>
              </a:rPr>
              <a:t>Vertical axis is the write amplification and the horizontal axis represents the number of concurrent threads in the system</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 sz="1400">
                <a:solidFill>
                  <a:schemeClr val="dk1"/>
                </a:solidFill>
              </a:rPr>
              <a:t>[CLICK]</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 sz="1400">
                <a:solidFill>
                  <a:schemeClr val="dk1"/>
                </a:solidFill>
              </a:rPr>
              <a:t>As shown, timestone always maintains write amplification &lt;=1 while other DTMs such as DudeTM incurs a write amplification of up to 6X and Romulus upto 2X consistently.</a:t>
            </a:r>
            <a:endParaRPr sz="1400">
              <a:solidFill>
                <a:schemeClr val="dk1"/>
              </a:solidFill>
            </a:endParaRPr>
          </a:p>
          <a:p>
            <a:pPr indent="0" lvl="0" marL="457200" rtl="0" algn="l">
              <a:lnSpc>
                <a:spcPct val="150000"/>
              </a:lnSpc>
              <a:spcBef>
                <a:spcPts val="0"/>
              </a:spcBef>
              <a:spcAft>
                <a:spcPts val="0"/>
              </a:spcAft>
              <a:buNone/>
            </a:pPr>
            <a:r>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2d202dda5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2d202dda5d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experienced an unprecedented data growth in the last decade</a:t>
            </a:r>
            <a:endParaRPr/>
          </a:p>
          <a:p>
            <a:pPr indent="-298450" lvl="0" marL="457200" rtl="0" algn="l">
              <a:spcBef>
                <a:spcPts val="0"/>
              </a:spcBef>
              <a:spcAft>
                <a:spcPts val="0"/>
              </a:spcAft>
              <a:buSzPts val="1100"/>
              <a:buChar char="➢"/>
            </a:pPr>
            <a:r>
              <a:rPr lang="en"/>
              <a:t>As shown in this figure there is a 30 fold increase in data generated between 2010 and 2020</a:t>
            </a:r>
            <a:endParaRPr/>
          </a:p>
          <a:p>
            <a:pPr indent="-298450" lvl="0" marL="457200" rtl="0" algn="l">
              <a:spcBef>
                <a:spcPts val="0"/>
              </a:spcBef>
              <a:spcAft>
                <a:spcPts val="0"/>
              </a:spcAft>
              <a:buSzPts val="1100"/>
              <a:buChar char="➢"/>
            </a:pPr>
            <a:r>
              <a:rPr lang="en"/>
              <a:t>The future predictions say it is going to get more and more </a:t>
            </a:r>
            <a:r>
              <a:rPr lang="en"/>
              <a:t>humongous</a:t>
            </a:r>
            <a:r>
              <a:rPr lang="en"/>
              <a:t>, predicting almost a 150ZB of data in 2025.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2e8140446d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2e8140446d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p>
          <a:p>
            <a:pPr indent="-317500" lvl="0" marL="457200" rtl="0" algn="l">
              <a:lnSpc>
                <a:spcPct val="150000"/>
              </a:lnSpc>
              <a:spcBef>
                <a:spcPts val="0"/>
              </a:spcBef>
              <a:spcAft>
                <a:spcPts val="0"/>
              </a:spcAft>
              <a:buSzPts val="1400"/>
              <a:buChar char="★"/>
            </a:pPr>
            <a:r>
              <a:rPr lang="en" sz="1400"/>
              <a:t>This figure shows the scalability of Timestone for write intensive workload</a:t>
            </a:r>
            <a:endParaRPr sz="1400"/>
          </a:p>
          <a:p>
            <a:pPr indent="-317500" lvl="0" marL="457200" rtl="0" algn="l">
              <a:lnSpc>
                <a:spcPct val="150000"/>
              </a:lnSpc>
              <a:spcBef>
                <a:spcPts val="0"/>
              </a:spcBef>
              <a:spcAft>
                <a:spcPts val="0"/>
              </a:spcAft>
              <a:buSzPts val="1400"/>
              <a:buChar char="★"/>
            </a:pPr>
            <a:r>
              <a:rPr lang="en" sz="1400"/>
              <a:t>The vertical axis represents the throughput in ops/usec and teh horizontal axis represents the number of concurrent threads in the system</a:t>
            </a:r>
            <a:endParaRPr sz="1400"/>
          </a:p>
          <a:p>
            <a:pPr indent="-317500" lvl="0" marL="457200" rtl="0" algn="l">
              <a:lnSpc>
                <a:spcPct val="150000"/>
              </a:lnSpc>
              <a:spcBef>
                <a:spcPts val="0"/>
              </a:spcBef>
              <a:spcAft>
                <a:spcPts val="0"/>
              </a:spcAft>
              <a:buSzPts val="1400"/>
              <a:buChar char="★"/>
            </a:pPr>
            <a:r>
              <a:rPr lang="en" sz="1400"/>
              <a:t>[CLICK]</a:t>
            </a:r>
            <a:endParaRPr sz="1400"/>
          </a:p>
          <a:p>
            <a:pPr indent="-317500" lvl="0" marL="457200" rtl="0" algn="l">
              <a:lnSpc>
                <a:spcPct val="150000"/>
              </a:lnSpc>
              <a:spcBef>
                <a:spcPts val="0"/>
              </a:spcBef>
              <a:spcAft>
                <a:spcPts val="0"/>
              </a:spcAft>
              <a:buSzPts val="1400"/>
              <a:buChar char="★"/>
            </a:pPr>
            <a:r>
              <a:rPr lang="en" sz="1400"/>
              <a:t>Timestone scales linearly and it performs upto 100x better than DudeTm which is the next best performing DTM system.</a:t>
            </a:r>
            <a:endParaRPr sz="1400"/>
          </a:p>
          <a:p>
            <a:pPr indent="-317500" lvl="0" marL="457200" rtl="0" algn="l">
              <a:lnSpc>
                <a:spcPct val="150000"/>
              </a:lnSpc>
              <a:spcBef>
                <a:spcPts val="0"/>
              </a:spcBef>
              <a:spcAft>
                <a:spcPts val="0"/>
              </a:spcAft>
              <a:buSzPts val="1400"/>
              <a:buChar char="★"/>
            </a:pPr>
            <a:r>
              <a:rPr lang="en" sz="1400"/>
              <a:t>To summarize,</a:t>
            </a:r>
            <a:endParaRPr sz="1400"/>
          </a:p>
          <a:p>
            <a:pPr indent="-317500" lvl="0" marL="457200" rtl="0" algn="l">
              <a:lnSpc>
                <a:spcPct val="150000"/>
              </a:lnSpc>
              <a:spcBef>
                <a:spcPts val="0"/>
              </a:spcBef>
              <a:spcAft>
                <a:spcPts val="0"/>
              </a:spcAft>
              <a:buSzPts val="1400"/>
              <a:buChar char="★"/>
            </a:pPr>
            <a:r>
              <a:rPr lang="en" sz="1400"/>
              <a:t>[click]</a:t>
            </a:r>
            <a:endParaRPr sz="1400"/>
          </a:p>
          <a:p>
            <a:pPr indent="-317500" lvl="1" marL="914400" rtl="0" algn="l">
              <a:lnSpc>
                <a:spcPct val="150000"/>
              </a:lnSpc>
              <a:spcBef>
                <a:spcPts val="0"/>
              </a:spcBef>
              <a:spcAft>
                <a:spcPts val="0"/>
              </a:spcAft>
              <a:buSzPts val="1400"/>
              <a:buChar char="○"/>
            </a:pPr>
            <a:r>
              <a:rPr lang="en" sz="1400"/>
              <a:t>Timestone supports better RW parallelism than the existing DTMs and hence it shows a superior scalability </a:t>
            </a:r>
            <a:endParaRPr sz="1400"/>
          </a:p>
          <a:p>
            <a:pPr indent="-317500" lvl="1" marL="914400" rtl="0" algn="l">
              <a:lnSpc>
                <a:spcPct val="150000"/>
              </a:lnSpc>
              <a:spcBef>
                <a:spcPts val="0"/>
              </a:spcBef>
              <a:spcAft>
                <a:spcPts val="0"/>
              </a:spcAft>
              <a:buSzPts val="1400"/>
              <a:buChar char="○"/>
            </a:pPr>
            <a:r>
              <a:rPr lang="en" sz="1400"/>
              <a:t>The low write amplification in Timestone makes the critical path shorter which eventually leads to better performance and high scalability </a:t>
            </a:r>
            <a:endParaRPr sz="1400"/>
          </a:p>
          <a:p>
            <a:pPr indent="0" lvl="0" marL="914400" rtl="0" algn="l">
              <a:lnSpc>
                <a:spcPct val="150000"/>
              </a:lnSpc>
              <a:spcBef>
                <a:spcPts val="0"/>
              </a:spcBef>
              <a:spcAft>
                <a:spcPts val="0"/>
              </a:spcAft>
              <a:buNone/>
            </a:pPr>
            <a:r>
              <a:t/>
            </a:r>
            <a:endParaRPr sz="14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389fdc39d1_6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389fdc39d1_6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p>
          <a:p>
            <a:pPr indent="-317500" lvl="0" marL="457200" rtl="0" algn="l">
              <a:lnSpc>
                <a:spcPct val="150000"/>
              </a:lnSpc>
              <a:spcBef>
                <a:spcPts val="0"/>
              </a:spcBef>
              <a:spcAft>
                <a:spcPts val="0"/>
              </a:spcAft>
              <a:buSzPts val="1400"/>
              <a:buChar char="★"/>
            </a:pPr>
            <a:r>
              <a:rPr lang="en" sz="1400"/>
              <a:t>This figure shows the scalability of Timestone for write intensive workload</a:t>
            </a:r>
            <a:endParaRPr sz="1400"/>
          </a:p>
          <a:p>
            <a:pPr indent="-317500" lvl="0" marL="457200" rtl="0" algn="l">
              <a:lnSpc>
                <a:spcPct val="150000"/>
              </a:lnSpc>
              <a:spcBef>
                <a:spcPts val="0"/>
              </a:spcBef>
              <a:spcAft>
                <a:spcPts val="0"/>
              </a:spcAft>
              <a:buSzPts val="1400"/>
              <a:buChar char="★"/>
            </a:pPr>
            <a:r>
              <a:rPr lang="en" sz="1400"/>
              <a:t>The vertical axis represents the throughput in ops/usec and teh horizontal axis represents the number of concurrent threads in the system</a:t>
            </a:r>
            <a:endParaRPr sz="1400"/>
          </a:p>
          <a:p>
            <a:pPr indent="-317500" lvl="0" marL="457200" rtl="0" algn="l">
              <a:lnSpc>
                <a:spcPct val="150000"/>
              </a:lnSpc>
              <a:spcBef>
                <a:spcPts val="0"/>
              </a:spcBef>
              <a:spcAft>
                <a:spcPts val="0"/>
              </a:spcAft>
              <a:buSzPts val="1400"/>
              <a:buChar char="★"/>
            </a:pPr>
            <a:r>
              <a:rPr lang="en" sz="1400"/>
              <a:t>[CLICK]</a:t>
            </a:r>
            <a:endParaRPr sz="1400"/>
          </a:p>
          <a:p>
            <a:pPr indent="-317500" lvl="0" marL="457200" rtl="0" algn="l">
              <a:lnSpc>
                <a:spcPct val="150000"/>
              </a:lnSpc>
              <a:spcBef>
                <a:spcPts val="0"/>
              </a:spcBef>
              <a:spcAft>
                <a:spcPts val="0"/>
              </a:spcAft>
              <a:buSzPts val="1400"/>
              <a:buChar char="★"/>
            </a:pPr>
            <a:r>
              <a:rPr lang="en" sz="1400"/>
              <a:t>Timestone scales linearly and it performs upto 100x better than DudeTm which is the next best performing DTM system.</a:t>
            </a:r>
            <a:endParaRPr sz="1400"/>
          </a:p>
          <a:p>
            <a:pPr indent="-317500" lvl="0" marL="457200" rtl="0" algn="l">
              <a:lnSpc>
                <a:spcPct val="150000"/>
              </a:lnSpc>
              <a:spcBef>
                <a:spcPts val="0"/>
              </a:spcBef>
              <a:spcAft>
                <a:spcPts val="0"/>
              </a:spcAft>
              <a:buSzPts val="1400"/>
              <a:buChar char="★"/>
            </a:pPr>
            <a:r>
              <a:rPr lang="en" sz="1400"/>
              <a:t>To summarize,</a:t>
            </a:r>
            <a:endParaRPr sz="1400"/>
          </a:p>
          <a:p>
            <a:pPr indent="-317500" lvl="0" marL="457200" rtl="0" algn="l">
              <a:lnSpc>
                <a:spcPct val="150000"/>
              </a:lnSpc>
              <a:spcBef>
                <a:spcPts val="0"/>
              </a:spcBef>
              <a:spcAft>
                <a:spcPts val="0"/>
              </a:spcAft>
              <a:buSzPts val="1400"/>
              <a:buChar char="★"/>
            </a:pPr>
            <a:r>
              <a:rPr lang="en" sz="1400"/>
              <a:t>[click]</a:t>
            </a:r>
            <a:endParaRPr sz="1400"/>
          </a:p>
          <a:p>
            <a:pPr indent="-317500" lvl="1" marL="914400" rtl="0" algn="l">
              <a:lnSpc>
                <a:spcPct val="150000"/>
              </a:lnSpc>
              <a:spcBef>
                <a:spcPts val="0"/>
              </a:spcBef>
              <a:spcAft>
                <a:spcPts val="0"/>
              </a:spcAft>
              <a:buSzPts val="1400"/>
              <a:buChar char="○"/>
            </a:pPr>
            <a:r>
              <a:rPr lang="en" sz="1400"/>
              <a:t>Timestone supports better RW parallelism than the existing DTMs and hence it shows a superior scalability </a:t>
            </a:r>
            <a:endParaRPr sz="1400"/>
          </a:p>
          <a:p>
            <a:pPr indent="-317500" lvl="1" marL="914400" rtl="0" algn="l">
              <a:lnSpc>
                <a:spcPct val="150000"/>
              </a:lnSpc>
              <a:spcBef>
                <a:spcPts val="0"/>
              </a:spcBef>
              <a:spcAft>
                <a:spcPts val="0"/>
              </a:spcAft>
              <a:buSzPts val="1400"/>
              <a:buChar char="○"/>
            </a:pPr>
            <a:r>
              <a:rPr lang="en" sz="1400"/>
              <a:t>The low write amplification in Timestone makes the critical path shorter which eventually leads to better performance and high scalability </a:t>
            </a:r>
            <a:endParaRPr sz="1400"/>
          </a:p>
          <a:p>
            <a:pPr indent="0" lvl="0" marL="914400" rtl="0" algn="l">
              <a:lnSpc>
                <a:spcPct val="150000"/>
              </a:lnSpc>
              <a:spcBef>
                <a:spcPts val="0"/>
              </a:spcBef>
              <a:spcAft>
                <a:spcPts val="0"/>
              </a:spcAft>
              <a:buNone/>
            </a:pPr>
            <a:r>
              <a:t/>
            </a:r>
            <a:endParaRPr sz="14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2e8140446d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22e8140446d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2d1eb278c0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8" name="Google Shape;858;g22d1eb278c0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First i will presenting my first research work titled durable transactional memory can scale with timestone</a:t>
            </a:r>
            <a:endParaRPr sz="1400"/>
          </a:p>
          <a:p>
            <a:pPr indent="-317500" lvl="0" marL="457200" rtl="0" algn="l">
              <a:lnSpc>
                <a:spcPct val="150000"/>
              </a:lnSpc>
              <a:spcBef>
                <a:spcPts val="0"/>
              </a:spcBef>
              <a:spcAft>
                <a:spcPts val="0"/>
              </a:spcAft>
              <a:buSzPts val="1400"/>
              <a:buChar char="➢"/>
            </a:pPr>
            <a:r>
              <a:rPr lang="en" sz="1400"/>
              <a:t>This work has been published in the last year’s ASPLOS conference</a:t>
            </a:r>
            <a:endParaRPr sz="1400"/>
          </a:p>
          <a:p>
            <a:pPr indent="0" lvl="0" marL="0" rtl="0" algn="l">
              <a:lnSpc>
                <a:spcPct val="150000"/>
              </a:lnSpc>
              <a:spcBef>
                <a:spcPts val="0"/>
              </a:spcBef>
              <a:spcAft>
                <a:spcPts val="0"/>
              </a:spcAft>
              <a:buNone/>
            </a:pPr>
            <a:r>
              <a:t/>
            </a:r>
            <a:endParaRPr sz="14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30ef4524b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30ef4524b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2d7264d59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2d7264d59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2d7264d59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2d7264d59c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2d7264d59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22d7264d59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22d7264d59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22d7264d59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22d7264d59c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22d7264d59c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2d1eb278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2d1eb278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22d7264d59c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22d7264d59c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2d7264d59c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22d7264d59c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230f9e83e3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230f9e83e3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2d7264d59c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2d7264d59c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22d7264d59c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22d7264d59c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22d7264d59c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22d7264d59c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2d7264d59c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22d7264d59c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232c331cd37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232c331cd37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230f9e83e3e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230f9e83e3e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230ef4524b5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230ef4524b5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2d1eb278c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2d1eb278c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2d7264d59c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2d7264d59c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22d7264d59c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22d7264d59c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22e8140446d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22e8140446d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22e8140446d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22e8140446d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230f9e83e3e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230f9e83e3e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230f9e83e3e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230f9e83e3e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22e8140446d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22e8140446d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22e8140446d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22e8140446d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2395df314f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2395df314f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2395df314fb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2395df314fb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395df314fb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g2395df314fb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Lets begin with asking ourself why NVM is a game changer?</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If we take a look at the storage pyramid, we have the blazing fast CPU </a:t>
            </a:r>
            <a:r>
              <a:rPr lang="en" sz="1200">
                <a:latin typeface="Times New Roman"/>
                <a:ea typeface="Times New Roman"/>
                <a:cs typeface="Times New Roman"/>
                <a:sym typeface="Times New Roman"/>
              </a:rPr>
              <a:t>cache</a:t>
            </a:r>
            <a:r>
              <a:rPr lang="en" sz="1200">
                <a:latin typeface="Times New Roman"/>
                <a:ea typeface="Times New Roman"/>
                <a:cs typeface="Times New Roman"/>
                <a:sym typeface="Times New Roman"/>
              </a:rPr>
              <a:t> and the main memory at the top.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These devices are non-volatile and come in only with a limited capacity</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Then if we go down the pyramid we get in to the cold storage tier which includes SSDs, hard disks and magnetic tapes</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These devices are non-volatile and </a:t>
            </a:r>
            <a:r>
              <a:rPr lang="en" sz="1200">
                <a:solidFill>
                  <a:srgbClr val="861F41"/>
                </a:solidFill>
                <a:latin typeface="Times New Roman"/>
                <a:ea typeface="Times New Roman"/>
                <a:cs typeface="Times New Roman"/>
                <a:sym typeface="Times New Roman"/>
              </a:rPr>
              <a:t> they </a:t>
            </a:r>
            <a:r>
              <a:rPr lang="en" sz="1200">
                <a:solidFill>
                  <a:schemeClr val="dk1"/>
                </a:solidFill>
                <a:latin typeface="Times New Roman"/>
                <a:ea typeface="Times New Roman"/>
                <a:cs typeface="Times New Roman"/>
                <a:sym typeface="Times New Roman"/>
              </a:rPr>
              <a:t>come in a larger capacity </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But the downside is that these devices are too slow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These means that we are left with a large performance gap between main memory and storage.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[click]</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This is where NVM comes to the rescue, it is fast and also non-volatile.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[click]</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NVM closes the longstanding performance gap  between the main memory and the storage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22d7264d59c_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7" name="Google Shape;1487;g22d7264d59c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t>[click]</a:t>
            </a:r>
            <a:endParaRPr sz="14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2389fdc39d1_6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2389fdc39d1_6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2395df314fb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2" name="Google Shape;1512;g2395df314fb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My research works focuses on designing system softwares for NVM focusing mainly on the scalability, performance and safety aspects</a:t>
            </a:r>
            <a:endParaRPr sz="1400"/>
          </a:p>
          <a:p>
            <a:pPr indent="-317500" lvl="0" marL="457200" rtl="0" algn="l">
              <a:lnSpc>
                <a:spcPct val="150000"/>
              </a:lnSpc>
              <a:spcBef>
                <a:spcPts val="0"/>
              </a:spcBef>
              <a:spcAft>
                <a:spcPts val="0"/>
              </a:spcAft>
              <a:buSzPts val="1400"/>
              <a:buChar char="➢"/>
            </a:pPr>
            <a:r>
              <a:rPr lang="en" sz="1400"/>
              <a:t>[click]</a:t>
            </a:r>
            <a:endParaRPr sz="1400"/>
          </a:p>
          <a:p>
            <a:pPr indent="-317500" lvl="0" marL="457200" rtl="0" algn="l">
              <a:lnSpc>
                <a:spcPct val="150000"/>
              </a:lnSpc>
              <a:spcBef>
                <a:spcPts val="0"/>
              </a:spcBef>
              <a:spcAft>
                <a:spcPts val="0"/>
              </a:spcAft>
              <a:buSzPts val="1400"/>
              <a:buChar char="➢"/>
            </a:pPr>
            <a:r>
              <a:rPr lang="en" sz="1400"/>
              <a:t>My first research work timestone, tackles the scalability problem. To achieve scalability it adopts multi-version concurrency control and also proposes a novel hybrid logging technique called TOC logging which is paramount in reducing the write amplification</a:t>
            </a:r>
            <a:endParaRPr sz="1400"/>
          </a:p>
          <a:p>
            <a:pPr indent="-317500" lvl="0" marL="457200" rtl="0" algn="l">
              <a:lnSpc>
                <a:spcPct val="150000"/>
              </a:lnSpc>
              <a:spcBef>
                <a:spcPts val="0"/>
              </a:spcBef>
              <a:spcAft>
                <a:spcPts val="0"/>
              </a:spcAft>
              <a:buSzPts val="1400"/>
              <a:buChar char="➢"/>
            </a:pPr>
            <a:r>
              <a:rPr lang="en" sz="1400"/>
              <a:t>[click]</a:t>
            </a:r>
            <a:endParaRPr sz="1400"/>
          </a:p>
          <a:p>
            <a:pPr indent="-317500" lvl="0" marL="457200" rtl="0" algn="l">
              <a:lnSpc>
                <a:spcPct val="150000"/>
              </a:lnSpc>
              <a:spcBef>
                <a:spcPts val="0"/>
              </a:spcBef>
              <a:spcAft>
                <a:spcPts val="0"/>
              </a:spcAft>
              <a:buSzPts val="1400"/>
              <a:buChar char="➢"/>
            </a:pPr>
            <a:r>
              <a:rPr lang="en" sz="1400"/>
              <a:t>My other research work TIPS, focuses on creating an ecosystem of mature NVM indexes by converting the existing volatile index structures and key-vlue stores to work efficiently on the NVM</a:t>
            </a:r>
            <a:endParaRPr sz="1400"/>
          </a:p>
          <a:p>
            <a:pPr indent="-317500" lvl="0" marL="457200" rtl="0" algn="l">
              <a:lnSpc>
                <a:spcPct val="150000"/>
              </a:lnSpc>
              <a:spcBef>
                <a:spcPts val="0"/>
              </a:spcBef>
              <a:spcAft>
                <a:spcPts val="0"/>
              </a:spcAft>
              <a:buSzPts val="1400"/>
              <a:buChar char="➢"/>
            </a:pPr>
            <a:r>
              <a:rPr lang="en" sz="1400"/>
              <a:t>Overall TIPS framework makes the conversion simple yet effective in terms of applicability, performance and safety</a:t>
            </a:r>
            <a:endParaRPr sz="1400"/>
          </a:p>
          <a:p>
            <a:pPr indent="0" lvl="0" marL="457200" rtl="0" algn="l">
              <a:lnSpc>
                <a:spcPct val="150000"/>
              </a:lnSpc>
              <a:spcBef>
                <a:spcPts val="0"/>
              </a:spcBef>
              <a:spcAft>
                <a:spcPts val="0"/>
              </a:spcAft>
              <a:buNone/>
            </a:pPr>
            <a:r>
              <a:t/>
            </a:r>
            <a:endParaRPr sz="140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20a08a0a3fe_6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20a08a0a3fe_6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20a08a0a3fe_6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20a08a0a3fe_6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This figure shows the architecture of Intel optane NVM which is the only commercially available NVM at the moment</a:t>
            </a:r>
            <a:endParaRPr sz="1200"/>
          </a:p>
          <a:p>
            <a:pPr indent="-304800" lvl="0" marL="457200" rtl="0" algn="l">
              <a:spcBef>
                <a:spcPts val="0"/>
              </a:spcBef>
              <a:spcAft>
                <a:spcPts val="0"/>
              </a:spcAft>
              <a:buSzPts val="1200"/>
              <a:buChar char="➢"/>
            </a:pPr>
            <a:r>
              <a:rPr lang="en" sz="1200"/>
              <a:t>As shown, NVM sits on the CPU bus righ alongside the DRAM</a:t>
            </a:r>
            <a:endParaRPr sz="1200"/>
          </a:p>
          <a:p>
            <a:pPr indent="-304800" lvl="0" marL="457200" rtl="0" algn="l">
              <a:spcBef>
                <a:spcPts val="0"/>
              </a:spcBef>
              <a:spcAft>
                <a:spcPts val="0"/>
              </a:spcAft>
              <a:buSzPts val="1200"/>
              <a:buChar char="➢"/>
            </a:pPr>
            <a:r>
              <a:rPr lang="en" sz="1200"/>
              <a:t>[click]</a:t>
            </a:r>
            <a:endParaRPr sz="1200"/>
          </a:p>
          <a:p>
            <a:pPr indent="-304800" lvl="0" marL="457200" rtl="0" algn="l">
              <a:spcBef>
                <a:spcPts val="0"/>
              </a:spcBef>
              <a:spcAft>
                <a:spcPts val="0"/>
              </a:spcAft>
              <a:buSzPts val="1200"/>
              <a:buChar char="➢"/>
            </a:pPr>
            <a:r>
              <a:rPr lang="en" sz="1200"/>
              <a:t>The cpu cache including the last level cache belongs to the volatile domain </a:t>
            </a:r>
            <a:endParaRPr sz="1200"/>
          </a:p>
          <a:p>
            <a:pPr indent="-304800" lvl="0" marL="457200" rtl="0" algn="l">
              <a:spcBef>
                <a:spcPts val="0"/>
              </a:spcBef>
              <a:spcAft>
                <a:spcPts val="0"/>
              </a:spcAft>
              <a:buSzPts val="1200"/>
              <a:buChar char="➢"/>
            </a:pPr>
            <a:r>
              <a:rPr lang="en" sz="1200"/>
              <a:t>[click]</a:t>
            </a:r>
            <a:endParaRPr sz="1200"/>
          </a:p>
          <a:p>
            <a:pPr indent="-304800" lvl="0" marL="457200" rtl="0" algn="l">
              <a:spcBef>
                <a:spcPts val="0"/>
              </a:spcBef>
              <a:spcAft>
                <a:spcPts val="0"/>
              </a:spcAft>
              <a:buSzPts val="1200"/>
              <a:buChar char="➢"/>
            </a:pPr>
            <a:r>
              <a:rPr lang="en" sz="1200"/>
              <a:t>the Non-volatile domain begins from the memory controller, this means if the data reaches the NVM memory controller it is guarantee to be persisted. </a:t>
            </a:r>
            <a:endParaRPr sz="1200"/>
          </a:p>
          <a:p>
            <a:pPr indent="-304800" lvl="0" marL="457200" rtl="0" algn="l">
              <a:spcBef>
                <a:spcPts val="0"/>
              </a:spcBef>
              <a:spcAft>
                <a:spcPts val="0"/>
              </a:spcAft>
              <a:buSzPts val="1200"/>
              <a:buChar char="➢"/>
            </a:pPr>
            <a:r>
              <a:rPr lang="en" sz="1200"/>
              <a:t>This means that if any data that is left in the volatile domain would not survive crash and during recovery those updates in the CPU cache will be lost</a:t>
            </a:r>
            <a:endParaRPr sz="1200"/>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22d594729b8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5" name="Google Shape;1595;g22d594729b8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My research works focuses on designing system softwares for NVM focusing mainly on the scalability, performance and safety aspects</a:t>
            </a:r>
            <a:endParaRPr sz="1400"/>
          </a:p>
          <a:p>
            <a:pPr indent="-317500" lvl="0" marL="457200" rtl="0" algn="l">
              <a:lnSpc>
                <a:spcPct val="150000"/>
              </a:lnSpc>
              <a:spcBef>
                <a:spcPts val="0"/>
              </a:spcBef>
              <a:spcAft>
                <a:spcPts val="0"/>
              </a:spcAft>
              <a:buSzPts val="1400"/>
              <a:buChar char="➢"/>
            </a:pPr>
            <a:r>
              <a:rPr lang="en" sz="1400"/>
              <a:t>[click]</a:t>
            </a:r>
            <a:endParaRPr sz="1400"/>
          </a:p>
          <a:p>
            <a:pPr indent="-317500" lvl="0" marL="457200" rtl="0" algn="l">
              <a:lnSpc>
                <a:spcPct val="150000"/>
              </a:lnSpc>
              <a:spcBef>
                <a:spcPts val="0"/>
              </a:spcBef>
              <a:spcAft>
                <a:spcPts val="0"/>
              </a:spcAft>
              <a:buSzPts val="1400"/>
              <a:buChar char="➢"/>
            </a:pPr>
            <a:r>
              <a:rPr lang="en" sz="1400"/>
              <a:t>My first research work timestone, tackles the scalability problem. To achieve scalability it adopts multi-version concurrency control and also proposes a novel hybrid logging technique called TOC logging which is paramount in reducing the write amplification</a:t>
            </a:r>
            <a:endParaRPr sz="1400"/>
          </a:p>
          <a:p>
            <a:pPr indent="-317500" lvl="0" marL="457200" rtl="0" algn="l">
              <a:lnSpc>
                <a:spcPct val="150000"/>
              </a:lnSpc>
              <a:spcBef>
                <a:spcPts val="0"/>
              </a:spcBef>
              <a:spcAft>
                <a:spcPts val="0"/>
              </a:spcAft>
              <a:buSzPts val="1400"/>
              <a:buChar char="➢"/>
            </a:pPr>
            <a:r>
              <a:rPr lang="en" sz="1400"/>
              <a:t>[click]</a:t>
            </a:r>
            <a:endParaRPr sz="1400"/>
          </a:p>
          <a:p>
            <a:pPr indent="-317500" lvl="0" marL="457200" rtl="0" algn="l">
              <a:lnSpc>
                <a:spcPct val="150000"/>
              </a:lnSpc>
              <a:spcBef>
                <a:spcPts val="0"/>
              </a:spcBef>
              <a:spcAft>
                <a:spcPts val="0"/>
              </a:spcAft>
              <a:buSzPts val="1400"/>
              <a:buChar char="➢"/>
            </a:pPr>
            <a:r>
              <a:rPr lang="en" sz="1400"/>
              <a:t>My other research work TIPS, focuses on creating an ecosystem of mature NVM indexes by converting the existing volatile index structures and key-vlue stores to work efficiently on the NVM</a:t>
            </a:r>
            <a:endParaRPr sz="1400"/>
          </a:p>
          <a:p>
            <a:pPr indent="-317500" lvl="0" marL="457200" rtl="0" algn="l">
              <a:lnSpc>
                <a:spcPct val="150000"/>
              </a:lnSpc>
              <a:spcBef>
                <a:spcPts val="0"/>
              </a:spcBef>
              <a:spcAft>
                <a:spcPts val="0"/>
              </a:spcAft>
              <a:buSzPts val="1400"/>
              <a:buChar char="➢"/>
            </a:pPr>
            <a:r>
              <a:rPr lang="en" sz="1400"/>
              <a:t>Overall TIPS framework makes the conversion simple yet effective in terms of applicability, performance and safety</a:t>
            </a:r>
            <a:endParaRPr sz="1400"/>
          </a:p>
          <a:p>
            <a:pPr indent="0" lvl="0" marL="457200" rtl="0" algn="l">
              <a:lnSpc>
                <a:spcPct val="150000"/>
              </a:lnSpc>
              <a:spcBef>
                <a:spcPts val="0"/>
              </a:spcBef>
              <a:spcAft>
                <a:spcPts val="0"/>
              </a:spcAft>
              <a:buNone/>
            </a:pPr>
            <a:r>
              <a:t/>
            </a:r>
            <a:endParaRPr sz="1400"/>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230f9e83e3e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230f9e83e3e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22d7264d59c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22d7264d59c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22d7264d59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22d7264d59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22d202dda5d_41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22d202dda5d_4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To further support our low write amplification claim, let us take look at the amount of writes in each of logs in Timestone </a:t>
            </a:r>
            <a:endParaRPr sz="1400"/>
          </a:p>
          <a:p>
            <a:pPr indent="-317500" lvl="0" marL="457200" rtl="0" algn="l">
              <a:lnSpc>
                <a:spcPct val="150000"/>
              </a:lnSpc>
              <a:spcBef>
                <a:spcPts val="0"/>
              </a:spcBef>
              <a:spcAft>
                <a:spcPts val="0"/>
              </a:spcAft>
              <a:buSzPts val="1400"/>
              <a:buChar char="★"/>
            </a:pPr>
            <a:r>
              <a:rPr lang="en" sz="1400"/>
              <a:t>Vertical axis represents the number of bytes written relative to the Tlog</a:t>
            </a:r>
            <a:endParaRPr sz="1400"/>
          </a:p>
          <a:p>
            <a:pPr indent="-317500" lvl="0" marL="457200" rtl="0" algn="l">
              <a:lnSpc>
                <a:spcPct val="150000"/>
              </a:lnSpc>
              <a:spcBef>
                <a:spcPts val="0"/>
              </a:spcBef>
              <a:spcAft>
                <a:spcPts val="0"/>
              </a:spcAft>
              <a:buSzPts val="1400"/>
              <a:buChar char="★"/>
            </a:pPr>
            <a:r>
              <a:rPr lang="en" sz="1400"/>
              <a:t>[CLICK]</a:t>
            </a:r>
            <a:endParaRPr sz="1400"/>
          </a:p>
          <a:p>
            <a:pPr indent="-317500" lvl="0" marL="457200" rtl="0" algn="l">
              <a:lnSpc>
                <a:spcPct val="150000"/>
              </a:lnSpc>
              <a:spcBef>
                <a:spcPts val="0"/>
              </a:spcBef>
              <a:spcAft>
                <a:spcPts val="0"/>
              </a:spcAft>
              <a:buSzPts val="1400"/>
              <a:buChar char="★"/>
            </a:pPr>
            <a:r>
              <a:rPr lang="en" sz="1400"/>
              <a:t>If we see closely only 7% of writes are being checkpointed to the CLOG from the TLOG, the rest being coalesced in the TLOG itself.</a:t>
            </a:r>
            <a:endParaRPr sz="1400"/>
          </a:p>
          <a:p>
            <a:pPr indent="-317500" lvl="0" marL="457200" rtl="0" algn="l">
              <a:lnSpc>
                <a:spcPct val="150000"/>
              </a:lnSpc>
              <a:spcBef>
                <a:spcPts val="0"/>
              </a:spcBef>
              <a:spcAft>
                <a:spcPts val="0"/>
              </a:spcAft>
              <a:buSzPts val="1400"/>
              <a:buChar char="★"/>
            </a:pPr>
            <a:r>
              <a:rPr lang="en" sz="1400"/>
              <a:t>[CLICK]</a:t>
            </a:r>
            <a:endParaRPr sz="1400"/>
          </a:p>
          <a:p>
            <a:pPr indent="-317500" lvl="0" marL="457200" rtl="0" algn="l">
              <a:lnSpc>
                <a:spcPct val="150000"/>
              </a:lnSpc>
              <a:spcBef>
                <a:spcPts val="0"/>
              </a:spcBef>
              <a:spcAft>
                <a:spcPts val="0"/>
              </a:spcAft>
              <a:buSzPts val="1400"/>
              <a:buChar char="★"/>
            </a:pPr>
            <a:r>
              <a:rPr lang="en" sz="1400"/>
              <a:t>Similarly only a fraction of TLOG writes are eventually written back to the master object meaning that a huge amount of writes are being coalesced in the TLOG and CLOG.</a:t>
            </a:r>
            <a:endParaRPr sz="1400"/>
          </a:p>
          <a:p>
            <a:pPr indent="-317500" lvl="0" marL="457200" rtl="0" algn="l">
              <a:lnSpc>
                <a:spcPct val="150000"/>
              </a:lnSpc>
              <a:spcBef>
                <a:spcPts val="0"/>
              </a:spcBef>
              <a:spcAft>
                <a:spcPts val="0"/>
              </a:spcAft>
              <a:buSzPts val="1400"/>
              <a:buChar char="★"/>
            </a:pPr>
            <a:r>
              <a:rPr lang="en" sz="1400"/>
              <a:t>SO this eventually shows why write amplification in Timestone is consistently less than 1 when compared to the other systems</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2d202dda5d_6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22d202dda5d_6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Traditionally, operating system is a hardware resource manager.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&lt;CLICK&gt;</a:t>
            </a:r>
            <a:endParaRPr/>
          </a:p>
          <a:p>
            <a:pPr indent="0" lvl="0" marL="0" rtl="0" algn="l">
              <a:lnSpc>
                <a:spcPct val="100000"/>
              </a:lnSpc>
              <a:spcBef>
                <a:spcPts val="0"/>
              </a:spcBef>
              <a:spcAft>
                <a:spcPts val="0"/>
              </a:spcAft>
              <a:buSzPts val="1100"/>
              <a:buNone/>
            </a:pPr>
            <a:r>
              <a:rPr lang="en"/>
              <a:t>Operating system runs on top of a hardware.</a:t>
            </a:r>
            <a:endParaRPr/>
          </a:p>
          <a:p>
            <a:pPr indent="0" lvl="0" marL="0" rtl="0" algn="l">
              <a:lnSpc>
                <a:spcPct val="100000"/>
              </a:lnSpc>
              <a:spcBef>
                <a:spcPts val="0"/>
              </a:spcBef>
              <a:spcAft>
                <a:spcPts val="0"/>
              </a:spcAft>
              <a:buSzPts val="1100"/>
              <a:buNone/>
            </a:pPr>
            <a:r>
              <a:rPr lang="en"/>
              <a:t>&lt;CLICK&gt;</a:t>
            </a:r>
            <a:endParaRPr/>
          </a:p>
          <a:p>
            <a:pPr indent="0" lvl="0" marL="0" rtl="0" algn="l">
              <a:lnSpc>
                <a:spcPct val="100000"/>
              </a:lnSpc>
              <a:spcBef>
                <a:spcPts val="0"/>
              </a:spcBef>
              <a:spcAft>
                <a:spcPts val="0"/>
              </a:spcAft>
              <a:buSzPts val="1100"/>
              <a:buNone/>
            </a:pPr>
            <a:r>
              <a:rPr lang="en"/>
              <a:t>It manages and multiplexes hardware resources.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&lt;CLICK&gt;</a:t>
            </a:r>
            <a:endParaRPr/>
          </a:p>
          <a:p>
            <a:pPr indent="0" lvl="0" marL="0" rtl="0" algn="l">
              <a:lnSpc>
                <a:spcPct val="100000"/>
              </a:lnSpc>
              <a:spcBef>
                <a:spcPts val="0"/>
              </a:spcBef>
              <a:spcAft>
                <a:spcPts val="0"/>
              </a:spcAft>
              <a:buSzPts val="1100"/>
              <a:buNone/>
            </a:pPr>
            <a:r>
              <a:rPr lang="en"/>
              <a:t>It internally manage an abstraction of a hardware device.</a:t>
            </a:r>
            <a:endParaRPr/>
          </a:p>
          <a:p>
            <a:pPr indent="0" lvl="0" marL="0" rtl="0" algn="l">
              <a:lnSpc>
                <a:spcPct val="100000"/>
              </a:lnSpc>
              <a:spcBef>
                <a:spcPts val="0"/>
              </a:spcBef>
              <a:spcAft>
                <a:spcPts val="0"/>
              </a:spcAft>
              <a:buSzPts val="1100"/>
              <a:buNone/>
            </a:pPr>
            <a:r>
              <a:rPr lang="en"/>
              <a:t>For example, a file system is an abstraction of a physical disk drive.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&lt;CLICK&gt;</a:t>
            </a:r>
            <a:endParaRPr/>
          </a:p>
          <a:p>
            <a:pPr indent="0" lvl="0" marL="0" rtl="0" algn="l">
              <a:lnSpc>
                <a:spcPct val="100000"/>
              </a:lnSpc>
              <a:spcBef>
                <a:spcPts val="0"/>
              </a:spcBef>
              <a:spcAft>
                <a:spcPts val="0"/>
              </a:spcAft>
              <a:buSzPts val="1100"/>
              <a:buNone/>
            </a:pPr>
            <a:r>
              <a:rPr lang="en"/>
              <a:t>With such an abstraction, OS provides a nice interface to applications.</a:t>
            </a:r>
            <a:endParaRPr/>
          </a:p>
          <a:p>
            <a:pPr indent="0" lvl="0" marL="0" rtl="0" algn="l">
              <a:lnSpc>
                <a:spcPct val="100000"/>
              </a:lnSpc>
              <a:spcBef>
                <a:spcPts val="0"/>
              </a:spcBef>
              <a:spcAft>
                <a:spcPts val="0"/>
              </a:spcAft>
              <a:buSzPts val="1100"/>
              <a:buNone/>
            </a:pPr>
            <a:r>
              <a:rPr lang="en"/>
              <a:t>So application can use OS services without worrying about</a:t>
            </a:r>
            <a:endParaRPr/>
          </a:p>
          <a:p>
            <a:pPr indent="0" lvl="0" marL="0" rtl="0" algn="l">
              <a:lnSpc>
                <a:spcPct val="100000"/>
              </a:lnSpc>
              <a:spcBef>
                <a:spcPts val="0"/>
              </a:spcBef>
              <a:spcAft>
                <a:spcPts val="0"/>
              </a:spcAft>
              <a:buSzPts val="1100"/>
              <a:buNone/>
            </a:pPr>
            <a:r>
              <a:rPr lang="en"/>
              <a:t>details of underlying hardware.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22d7264d59c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22d7264d59c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22d7264d59c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22d7264d59c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0a08a0a3fe_6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0a08a0a3fe_6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[click]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use the NVM, a program should use NVM-aware file system, which manages NVM space. </a:t>
            </a:r>
            <a:endParaRPr>
              <a:solidFill>
                <a:schemeClr val="dk1"/>
              </a:solidFill>
            </a:endParaRPr>
          </a:p>
          <a:p>
            <a:pPr indent="0" lvl="0" marL="0" rtl="0" algn="l">
              <a:spcBef>
                <a:spcPts val="0"/>
              </a:spcBef>
              <a:spcAft>
                <a:spcPts val="0"/>
              </a:spcAft>
              <a:buNone/>
            </a:pPr>
            <a:r>
              <a:rPr lang="en">
                <a:solidFill>
                  <a:schemeClr val="dk1"/>
                </a:solidFill>
              </a:rPr>
              <a:t>So application can access a file on NVM using read/write system calls.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[click]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However, in this approach,  a program should still pay the file system overhead.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[click]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better approach is to use NVM allocator, such as Intel PMDK.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NVM allocator create a large file on NVM aware file system, which is called an NVM heap.</a:t>
            </a:r>
            <a:endParaRPr>
              <a:solidFill>
                <a:schemeClr val="dk1"/>
              </a:solidFill>
            </a:endParaRPr>
          </a:p>
          <a:p>
            <a:pPr indent="0" lvl="0" marL="0" rtl="0" algn="l">
              <a:spcBef>
                <a:spcPts val="0"/>
              </a:spcBef>
              <a:spcAft>
                <a:spcPts val="0"/>
              </a:spcAft>
              <a:buNone/>
            </a:pPr>
            <a:r>
              <a:rPr lang="en">
                <a:solidFill>
                  <a:schemeClr val="dk1"/>
                </a:solidFill>
              </a:rPr>
              <a:t>Then it maps the NVM heap file to user-space application.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[click]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Once the mapping is created, an application can directly access the NVM using load/store instructions.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Direct access to NVM from the application has huge implications in storage stack design.</a:t>
            </a:r>
            <a:endParaRPr>
              <a:solidFill>
                <a:schemeClr val="dk1"/>
              </a:solidFill>
            </a:endParaRPr>
          </a:p>
          <a:p>
            <a:pPr indent="0" lvl="0" marL="0" rtl="0" algn="l">
              <a:spcBef>
                <a:spcPts val="0"/>
              </a:spcBef>
              <a:spcAft>
                <a:spcPts val="0"/>
              </a:spcAft>
              <a:buNone/>
            </a:pPr>
            <a:r>
              <a:rPr lang="en">
                <a:solidFill>
                  <a:schemeClr val="dk1"/>
                </a:solidFill>
              </a:rPr>
              <a:t>Now we can design a fast persistent data structures withou having to pay for additional storage overhead in terms of filesystem overhead or context switching overhead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that we have a solid understanding on the NVM hardware and software architecture lets see what are the challenges that we have in front of us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2d1eb278c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2d1eb278c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5"/>
            <a:ext cx="7886700" cy="536647"/>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2700"/>
              <a:buFont typeface="Calibri"/>
              <a:buNone/>
              <a:defRPr b="1" sz="2700">
                <a:latin typeface="Calibri"/>
                <a:ea typeface="Calibri"/>
                <a:cs typeface="Calibri"/>
                <a:sym typeface="Calibri"/>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13"/>
          <p:cNvSpPr txBox="1"/>
          <p:nvPr>
            <p:ph idx="1" type="body"/>
          </p:nvPr>
        </p:nvSpPr>
        <p:spPr>
          <a:xfrm>
            <a:off x="628650" y="897776"/>
            <a:ext cx="7886700" cy="3734947"/>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Font typeface="Noto Sans Symbols"/>
              <a:buChar char="❑"/>
              <a:defRPr sz="1800">
                <a:latin typeface="Calibri"/>
                <a:ea typeface="Calibri"/>
                <a:cs typeface="Calibri"/>
                <a:sym typeface="Calibri"/>
              </a:defRPr>
            </a:lvl1pPr>
            <a:lvl2pPr indent="-323850" lvl="1" marL="914400" algn="l">
              <a:lnSpc>
                <a:spcPct val="90000"/>
              </a:lnSpc>
              <a:spcBef>
                <a:spcPts val="1200"/>
              </a:spcBef>
              <a:spcAft>
                <a:spcPts val="0"/>
              </a:spcAft>
              <a:buClr>
                <a:schemeClr val="dk1"/>
              </a:buClr>
              <a:buSzPts val="1500"/>
              <a:buFont typeface="Noto Sans Symbols"/>
              <a:buChar char="▪"/>
              <a:defRPr sz="1500">
                <a:latin typeface="Calibri"/>
                <a:ea typeface="Calibri"/>
                <a:cs typeface="Calibri"/>
                <a:sym typeface="Calibri"/>
              </a:defRPr>
            </a:lvl2pPr>
            <a:lvl3pPr indent="-317500" lvl="2" marL="1371600" algn="l">
              <a:lnSpc>
                <a:spcPct val="90000"/>
              </a:lnSpc>
              <a:spcBef>
                <a:spcPts val="1200"/>
              </a:spcBef>
              <a:spcAft>
                <a:spcPts val="0"/>
              </a:spcAft>
              <a:buClr>
                <a:schemeClr val="dk1"/>
              </a:buClr>
              <a:buSzPts val="1400"/>
              <a:buFont typeface="Arial"/>
              <a:buChar char="•"/>
              <a:defRPr sz="1400">
                <a:latin typeface="Calibri"/>
                <a:ea typeface="Calibri"/>
                <a:cs typeface="Calibri"/>
                <a:sym typeface="Calibri"/>
              </a:defRPr>
            </a:lvl3pPr>
            <a:lvl4pPr indent="-304800" lvl="3" marL="1828800" algn="l">
              <a:lnSpc>
                <a:spcPct val="90000"/>
              </a:lnSpc>
              <a:spcBef>
                <a:spcPts val="1200"/>
              </a:spcBef>
              <a:spcAft>
                <a:spcPts val="0"/>
              </a:spcAft>
              <a:buClr>
                <a:schemeClr val="dk1"/>
              </a:buClr>
              <a:buSzPts val="1200"/>
              <a:buFont typeface="Courier New"/>
              <a:buChar char="o"/>
              <a:defRPr sz="1200">
                <a:latin typeface="Calibri"/>
                <a:ea typeface="Calibri"/>
                <a:cs typeface="Calibri"/>
                <a:sym typeface="Calibri"/>
              </a:defRPr>
            </a:lvl4pPr>
            <a:lvl5pPr indent="-304800" lvl="4" marL="2286000" algn="l">
              <a:lnSpc>
                <a:spcPct val="90000"/>
              </a:lnSpc>
              <a:spcBef>
                <a:spcPts val="1200"/>
              </a:spcBef>
              <a:spcAft>
                <a:spcPts val="0"/>
              </a:spcAft>
              <a:buClr>
                <a:schemeClr val="dk1"/>
              </a:buClr>
              <a:buSzPts val="1200"/>
              <a:buFont typeface="Noto Sans Symbols"/>
              <a:buChar char="▪"/>
              <a:defRPr sz="1200">
                <a:latin typeface="Calibri"/>
                <a:ea typeface="Calibri"/>
                <a:cs typeface="Calibri"/>
                <a:sym typeface="Calibri"/>
              </a:defRPr>
            </a:lvl5pPr>
            <a:lvl6pPr indent="-317500" lvl="5" marL="2743200" algn="l">
              <a:lnSpc>
                <a:spcPct val="90000"/>
              </a:lnSpc>
              <a:spcBef>
                <a:spcPts val="1200"/>
              </a:spcBef>
              <a:spcAft>
                <a:spcPts val="0"/>
              </a:spcAft>
              <a:buClr>
                <a:schemeClr val="dk1"/>
              </a:buClr>
              <a:buSzPts val="1400"/>
              <a:buChar char="■"/>
              <a:defRPr sz="1100"/>
            </a:lvl6pPr>
            <a:lvl7pPr indent="-317500" lvl="6" marL="3200400" algn="l">
              <a:lnSpc>
                <a:spcPct val="90000"/>
              </a:lnSpc>
              <a:spcBef>
                <a:spcPts val="1200"/>
              </a:spcBef>
              <a:spcAft>
                <a:spcPts val="0"/>
              </a:spcAft>
              <a:buClr>
                <a:schemeClr val="dk1"/>
              </a:buClr>
              <a:buSzPts val="1400"/>
              <a:buChar char="●"/>
              <a:defRPr sz="1100"/>
            </a:lvl7pPr>
            <a:lvl8pPr indent="-317500" lvl="7" marL="3657600" algn="l">
              <a:lnSpc>
                <a:spcPct val="90000"/>
              </a:lnSpc>
              <a:spcBef>
                <a:spcPts val="1200"/>
              </a:spcBef>
              <a:spcAft>
                <a:spcPts val="0"/>
              </a:spcAft>
              <a:buClr>
                <a:schemeClr val="dk1"/>
              </a:buClr>
              <a:buSzPts val="1400"/>
              <a:buChar char="○"/>
              <a:defRPr sz="1100"/>
            </a:lvl8pPr>
            <a:lvl9pPr indent="-317500" lvl="8" marL="4114800" algn="l">
              <a:lnSpc>
                <a:spcPct val="90000"/>
              </a:lnSpc>
              <a:spcBef>
                <a:spcPts val="1200"/>
              </a:spcBef>
              <a:spcAft>
                <a:spcPts val="1200"/>
              </a:spcAft>
              <a:buClr>
                <a:schemeClr val="dk1"/>
              </a:buClr>
              <a:buSzPts val="1400"/>
              <a:buChar char="■"/>
              <a:defRPr sz="1100"/>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1" sz="1200">
                <a:solidFill>
                  <a:srgbClr val="888888"/>
                </a:solidFill>
                <a:latin typeface="Calibri"/>
                <a:ea typeface="Calibri"/>
                <a:cs typeface="Calibri"/>
                <a:sym typeface="Calibri"/>
              </a:defRPr>
            </a:lvl1pPr>
            <a:lvl2pPr indent="0" lvl="1" marL="0" algn="r">
              <a:spcBef>
                <a:spcPts val="0"/>
              </a:spcBef>
              <a:buNone/>
              <a:defRPr b="1" sz="1200">
                <a:solidFill>
                  <a:srgbClr val="888888"/>
                </a:solidFill>
                <a:latin typeface="Calibri"/>
                <a:ea typeface="Calibri"/>
                <a:cs typeface="Calibri"/>
                <a:sym typeface="Calibri"/>
              </a:defRPr>
            </a:lvl2pPr>
            <a:lvl3pPr indent="0" lvl="2" marL="0" algn="r">
              <a:spcBef>
                <a:spcPts val="0"/>
              </a:spcBef>
              <a:buNone/>
              <a:defRPr b="1" sz="1200">
                <a:solidFill>
                  <a:srgbClr val="888888"/>
                </a:solidFill>
                <a:latin typeface="Calibri"/>
                <a:ea typeface="Calibri"/>
                <a:cs typeface="Calibri"/>
                <a:sym typeface="Calibri"/>
              </a:defRPr>
            </a:lvl3pPr>
            <a:lvl4pPr indent="0" lvl="3" marL="0" algn="r">
              <a:spcBef>
                <a:spcPts val="0"/>
              </a:spcBef>
              <a:buNone/>
              <a:defRPr b="1" sz="1200">
                <a:solidFill>
                  <a:srgbClr val="888888"/>
                </a:solidFill>
                <a:latin typeface="Calibri"/>
                <a:ea typeface="Calibri"/>
                <a:cs typeface="Calibri"/>
                <a:sym typeface="Calibri"/>
              </a:defRPr>
            </a:lvl4pPr>
            <a:lvl5pPr indent="0" lvl="4" marL="0" algn="r">
              <a:spcBef>
                <a:spcPts val="0"/>
              </a:spcBef>
              <a:buNone/>
              <a:defRPr b="1" sz="1200">
                <a:solidFill>
                  <a:srgbClr val="888888"/>
                </a:solidFill>
                <a:latin typeface="Calibri"/>
                <a:ea typeface="Calibri"/>
                <a:cs typeface="Calibri"/>
                <a:sym typeface="Calibri"/>
              </a:defRPr>
            </a:lvl5pPr>
            <a:lvl6pPr indent="0" lvl="5" marL="0" algn="r">
              <a:spcBef>
                <a:spcPts val="0"/>
              </a:spcBef>
              <a:buNone/>
              <a:defRPr b="1" sz="1200">
                <a:solidFill>
                  <a:srgbClr val="888888"/>
                </a:solidFill>
                <a:latin typeface="Calibri"/>
                <a:ea typeface="Calibri"/>
                <a:cs typeface="Calibri"/>
                <a:sym typeface="Calibri"/>
              </a:defRPr>
            </a:lvl6pPr>
            <a:lvl7pPr indent="0" lvl="6" marL="0" algn="r">
              <a:spcBef>
                <a:spcPts val="0"/>
              </a:spcBef>
              <a:buNone/>
              <a:defRPr b="1" sz="1200">
                <a:solidFill>
                  <a:srgbClr val="888888"/>
                </a:solidFill>
                <a:latin typeface="Calibri"/>
                <a:ea typeface="Calibri"/>
                <a:cs typeface="Calibri"/>
                <a:sym typeface="Calibri"/>
              </a:defRPr>
            </a:lvl7pPr>
            <a:lvl8pPr indent="0" lvl="7" marL="0" algn="r">
              <a:spcBef>
                <a:spcPts val="0"/>
              </a:spcBef>
              <a:buNone/>
              <a:defRPr b="1" sz="1200">
                <a:solidFill>
                  <a:srgbClr val="888888"/>
                </a:solidFill>
                <a:latin typeface="Calibri"/>
                <a:ea typeface="Calibri"/>
                <a:cs typeface="Calibri"/>
                <a:sym typeface="Calibri"/>
              </a:defRPr>
            </a:lvl8pPr>
            <a:lvl9pPr indent="0" lvl="8" marL="0" algn="r">
              <a:spcBef>
                <a:spcPts val="0"/>
              </a:spcBef>
              <a:buNone/>
              <a:defRPr b="1"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background">
  <p:cSld name="empty background">
    <p:bg>
      <p:bgPr>
        <a:solidFill>
          <a:srgbClr val="FFFFFF"/>
        </a:solidFill>
      </p:bgPr>
    </p:bg>
    <p:spTree>
      <p:nvGrpSpPr>
        <p:cNvPr id="56" name="Shape 56"/>
        <p:cNvGrpSpPr/>
        <p:nvPr/>
      </p:nvGrpSpPr>
      <p:grpSpPr>
        <a:xfrm>
          <a:off x="0" y="0"/>
          <a:ext cx="0" cy="0"/>
          <a:chOff x="0" y="0"/>
          <a:chExt cx="0" cy="0"/>
        </a:xfrm>
      </p:grpSpPr>
      <p:sp>
        <p:nvSpPr>
          <p:cNvPr id="57" name="Google Shape;57;p14"/>
          <p:cNvSpPr/>
          <p:nvPr/>
        </p:nvSpPr>
        <p:spPr>
          <a:xfrm>
            <a:off x="-11704" y="-482447"/>
            <a:ext cx="9167400" cy="61083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accent1"/>
              </a:buClr>
              <a:buSzPts val="1100"/>
              <a:buFont typeface="Calibri"/>
              <a:buNone/>
            </a:pPr>
            <a:r>
              <a:t/>
            </a:r>
            <a:endParaRPr b="0" i="0" sz="1400" u="none" cap="none" strike="noStrike">
              <a:solidFill>
                <a:schemeClr val="accent1"/>
              </a:solidFill>
              <a:latin typeface="Calibri"/>
              <a:ea typeface="Calibri"/>
              <a:cs typeface="Calibri"/>
              <a:sym typeface="Calibri"/>
            </a:endParaRPr>
          </a:p>
        </p:txBody>
      </p:sp>
      <p:sp>
        <p:nvSpPr>
          <p:cNvPr id="58" name="Google Shape;58;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hyperlink" Target="https://www.usenix.org/conference/fast20/presentation/yang" TargetMode="External"/><Relationship Id="rId5" Type="http://schemas.openxmlformats.org/officeDocument/2006/relationships/hyperlink" Target="https://www.usenix.org/conference/osdi22/presentation/zhong" TargetMode="External"/><Relationship Id="rId6" Type="http://schemas.openxmlformats.org/officeDocument/2006/relationships/image" Target="../media/image32.png"/><Relationship Id="rId7"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40.png"/><Relationship Id="rId6" Type="http://schemas.openxmlformats.org/officeDocument/2006/relationships/image" Target="../media/image23.png"/><Relationship Id="rId7" Type="http://schemas.openxmlformats.org/officeDocument/2006/relationships/hyperlink" Target="https://www.usenix.org/conference/atc16/technical-sessions/presentation/min" TargetMode="External"/><Relationship Id="rId8"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0.png"/><Relationship Id="rId6" Type="http://schemas.openxmlformats.org/officeDocument/2006/relationships/image" Target="../media/image12.png"/><Relationship Id="rId7" Type="http://schemas.openxmlformats.org/officeDocument/2006/relationships/image" Target="../media/image26.png"/><Relationship Id="rId8" Type="http://schemas.openxmlformats.org/officeDocument/2006/relationships/image" Target="../media/image38.png"/></Relationships>
</file>

<file path=ppt/slides/_rels/slide15.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14.png"/><Relationship Id="rId13" Type="http://schemas.openxmlformats.org/officeDocument/2006/relationships/image" Target="../media/image21.png"/><Relationship Id="rId12"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9.png"/><Relationship Id="rId15" Type="http://schemas.openxmlformats.org/officeDocument/2006/relationships/image" Target="../media/image42.png"/><Relationship Id="rId14" Type="http://schemas.openxmlformats.org/officeDocument/2006/relationships/image" Target="../media/image7.png"/><Relationship Id="rId17" Type="http://schemas.openxmlformats.org/officeDocument/2006/relationships/image" Target="../media/image68.png"/><Relationship Id="rId16" Type="http://schemas.openxmlformats.org/officeDocument/2006/relationships/image" Target="../media/image47.png"/><Relationship Id="rId5" Type="http://schemas.openxmlformats.org/officeDocument/2006/relationships/image" Target="../media/image20.png"/><Relationship Id="rId6" Type="http://schemas.openxmlformats.org/officeDocument/2006/relationships/image" Target="../media/image12.png"/><Relationship Id="rId7" Type="http://schemas.openxmlformats.org/officeDocument/2006/relationships/image" Target="../media/image26.png"/><Relationship Id="rId8" Type="http://schemas.openxmlformats.org/officeDocument/2006/relationships/image" Target="../media/image1.png"/></Relationships>
</file>

<file path=ppt/slides/_rels/slide16.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3.png"/><Relationship Id="rId13" Type="http://schemas.openxmlformats.org/officeDocument/2006/relationships/image" Target="../media/image26.png"/><Relationship Id="rId12"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9.png"/><Relationship Id="rId9" Type="http://schemas.openxmlformats.org/officeDocument/2006/relationships/image" Target="../media/image7.png"/><Relationship Id="rId14" Type="http://schemas.openxmlformats.org/officeDocument/2006/relationships/image" Target="../media/image6.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11.png"/><Relationship Id="rId8"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41.png"/><Relationship Id="rId5" Type="http://schemas.openxmlformats.org/officeDocument/2006/relationships/hyperlink" Target="https://scholar.google.com/citations?view_op=view_citation&amp;hl=en&amp;user=NqVwWtgAAAAJ&amp;citation_for_view=NqVwWtgAAAAJ:ufrVoPGSRksC"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57.png"/><Relationship Id="rId5"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techjury.net/blog/how-much-data-is-created-every-day" TargetMode="External"/><Relationship Id="rId4" Type="http://schemas.openxmlformats.org/officeDocument/2006/relationships/hyperlink" Target="https://iotbusinessnews.com/2020/08/10/08984-connected-devices-will-generate-79-zettabytes-of-data-by-2025/" TargetMode="External"/><Relationship Id="rId5" Type="http://schemas.openxmlformats.org/officeDocument/2006/relationships/image" Target="../media/image4.png"/><Relationship Id="rId6"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9.png"/><Relationship Id="rId4" Type="http://schemas.openxmlformats.org/officeDocument/2006/relationships/image" Target="../media/image56.png"/><Relationship Id="rId9" Type="http://schemas.openxmlformats.org/officeDocument/2006/relationships/image" Target="../media/image76.png"/><Relationship Id="rId5" Type="http://schemas.openxmlformats.org/officeDocument/2006/relationships/image" Target="../media/image61.png"/><Relationship Id="rId6" Type="http://schemas.openxmlformats.org/officeDocument/2006/relationships/hyperlink" Target="https://www.chromium.org/Home/chromium-security/memory-safety/" TargetMode="External"/><Relationship Id="rId7" Type="http://schemas.openxmlformats.org/officeDocument/2006/relationships/hyperlink" Target="https://www.zdnet.com/article/microsoft-70-percent-of-all-security-bugs-are-memory-safety-issues/" TargetMode="External"/><Relationship Id="rId8"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38.png"/><Relationship Id="rId5"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5.png"/><Relationship Id="rId4" Type="http://schemas.openxmlformats.org/officeDocument/2006/relationships/image" Target="../media/image60.png"/><Relationship Id="rId5"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70.png"/><Relationship Id="rId5" Type="http://schemas.openxmlformats.org/officeDocument/2006/relationships/image" Target="../media/image16.png"/><Relationship Id="rId6" Type="http://schemas.openxmlformats.org/officeDocument/2006/relationships/image" Target="../media/image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82.png"/><Relationship Id="rId9" Type="http://schemas.openxmlformats.org/officeDocument/2006/relationships/image" Target="../media/image44.png"/><Relationship Id="rId5" Type="http://schemas.openxmlformats.org/officeDocument/2006/relationships/image" Target="../media/image2.jpg"/><Relationship Id="rId6" Type="http://schemas.openxmlformats.org/officeDocument/2006/relationships/image" Target="../media/image50.jpg"/><Relationship Id="rId7" Type="http://schemas.openxmlformats.org/officeDocument/2006/relationships/image" Target="../media/image8.jpg"/><Relationship Id="rId8"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62.png"/><Relationship Id="rId5" Type="http://schemas.openxmlformats.org/officeDocument/2006/relationships/image" Target="../media/image73.png"/><Relationship Id="rId6"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75.png"/><Relationship Id="rId5" Type="http://schemas.openxmlformats.org/officeDocument/2006/relationships/image" Target="../media/image8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png"/><Relationship Id="rId4" Type="http://schemas.openxmlformats.org/officeDocument/2006/relationships/image" Target="../media/image62.png"/><Relationship Id="rId5"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png"/><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png"/><Relationship Id="rId4" Type="http://schemas.openxmlformats.org/officeDocument/2006/relationships/image" Target="../media/image38.png"/><Relationship Id="rId5" Type="http://schemas.openxmlformats.org/officeDocument/2006/relationships/image" Target="../media/image73.png"/><Relationship Id="rId6" Type="http://schemas.openxmlformats.org/officeDocument/2006/relationships/image" Target="../media/image7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png"/><Relationship Id="rId4" Type="http://schemas.openxmlformats.org/officeDocument/2006/relationships/image" Target="../media/image65.png"/><Relationship Id="rId5"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7.png"/><Relationship Id="rId4" Type="http://schemas.openxmlformats.org/officeDocument/2006/relationships/image" Target="../media/image69.png"/><Relationship Id="rId5" Type="http://schemas.openxmlformats.org/officeDocument/2006/relationships/image" Target="../media/image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0.png"/><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png"/><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png"/><Relationship Id="rId4" Type="http://schemas.openxmlformats.org/officeDocument/2006/relationships/image" Target="../media/image8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84.png"/><Relationship Id="rId4" Type="http://schemas.openxmlformats.org/officeDocument/2006/relationships/image" Target="../media/image6.png"/><Relationship Id="rId5" Type="http://schemas.openxmlformats.org/officeDocument/2006/relationships/image" Target="../media/image1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85.png"/><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png"/><Relationship Id="rId4" Type="http://schemas.openxmlformats.org/officeDocument/2006/relationships/image" Target="../media/image88.png"/></Relationships>
</file>

<file path=ppt/slides/_rels/slide7.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3.png"/><Relationship Id="rId13" Type="http://schemas.openxmlformats.org/officeDocument/2006/relationships/image" Target="../media/image26.png"/><Relationship Id="rId12"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9.png"/><Relationship Id="rId9" Type="http://schemas.openxmlformats.org/officeDocument/2006/relationships/image" Target="../media/image7.png"/><Relationship Id="rId14" Type="http://schemas.openxmlformats.org/officeDocument/2006/relationships/image" Target="../media/image6.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11.png"/><Relationship Id="rId8" Type="http://schemas.openxmlformats.org/officeDocument/2006/relationships/image" Target="../media/image2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85.png"/><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png"/><Relationship Id="rId4" Type="http://schemas.openxmlformats.org/officeDocument/2006/relationships/image" Target="../media/image79.png"/><Relationship Id="rId5"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hyperlink" Target="https://www.usenix.org/conference/fast20/presentation/yang" TargetMode="External"/><Relationship Id="rId6" Type="http://schemas.openxmlformats.org/officeDocument/2006/relationships/hyperlink" Target="https://www.usenix.org/conference/osdi22/presentation/zho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5"/>
          <p:cNvSpPr txBox="1"/>
          <p:nvPr>
            <p:ph type="ctrTitle"/>
          </p:nvPr>
        </p:nvSpPr>
        <p:spPr>
          <a:xfrm>
            <a:off x="311708" y="8667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latin typeface="Times New Roman"/>
                <a:ea typeface="Times New Roman"/>
                <a:cs typeface="Times New Roman"/>
                <a:sym typeface="Times New Roman"/>
              </a:rPr>
              <a:t>Exploring the Boundaries of the Operating System in the Era of Ultra-fast Storage Technologies</a:t>
            </a:r>
            <a:r>
              <a:rPr lang="en" sz="4100">
                <a:latin typeface="Times New Roman"/>
                <a:ea typeface="Times New Roman"/>
                <a:cs typeface="Times New Roman"/>
                <a:sym typeface="Times New Roman"/>
              </a:rPr>
              <a:t> </a:t>
            </a:r>
            <a:endParaRPr sz="4100">
              <a:latin typeface="Times New Roman"/>
              <a:ea typeface="Times New Roman"/>
              <a:cs typeface="Times New Roman"/>
              <a:sym typeface="Times New Roman"/>
            </a:endParaRPr>
          </a:p>
        </p:txBody>
      </p:sp>
      <p:sp>
        <p:nvSpPr>
          <p:cNvPr id="64" name="Google Shape;64;p15"/>
          <p:cNvSpPr txBox="1"/>
          <p:nvPr>
            <p:ph idx="1" type="subTitle"/>
          </p:nvPr>
        </p:nvSpPr>
        <p:spPr>
          <a:xfrm>
            <a:off x="311700" y="3078450"/>
            <a:ext cx="8520600" cy="792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 sz="2700">
                <a:solidFill>
                  <a:srgbClr val="CC0000"/>
                </a:solidFill>
                <a:latin typeface="Times New Roman"/>
                <a:ea typeface="Times New Roman"/>
                <a:cs typeface="Times New Roman"/>
                <a:sym typeface="Times New Roman"/>
              </a:rPr>
              <a:t>R. </a:t>
            </a:r>
            <a:r>
              <a:rPr lang="en" sz="2700">
                <a:solidFill>
                  <a:srgbClr val="CC0000"/>
                </a:solidFill>
                <a:latin typeface="Times New Roman"/>
                <a:ea typeface="Times New Roman"/>
                <a:cs typeface="Times New Roman"/>
                <a:sym typeface="Times New Roman"/>
              </a:rPr>
              <a:t>Madhava</a:t>
            </a:r>
            <a:r>
              <a:rPr lang="en" sz="2700">
                <a:solidFill>
                  <a:srgbClr val="CC0000"/>
                </a:solidFill>
                <a:latin typeface="Times New Roman"/>
                <a:ea typeface="Times New Roman"/>
                <a:cs typeface="Times New Roman"/>
                <a:sym typeface="Times New Roman"/>
              </a:rPr>
              <a:t> Krishnan</a:t>
            </a:r>
            <a:endParaRPr sz="2700">
              <a:solidFill>
                <a:srgbClr val="CC0000"/>
              </a:solidFill>
              <a:latin typeface="Times New Roman"/>
              <a:ea typeface="Times New Roman"/>
              <a:cs typeface="Times New Roman"/>
              <a:sym typeface="Times New Roman"/>
            </a:endParaRPr>
          </a:p>
        </p:txBody>
      </p:sp>
      <p:pic>
        <p:nvPicPr>
          <p:cNvPr id="65" name="Google Shape;65;p15"/>
          <p:cNvPicPr preferRelativeResize="0"/>
          <p:nvPr/>
        </p:nvPicPr>
        <p:blipFill rotWithShape="1">
          <a:blip r:embed="rId3">
            <a:alphaModFix/>
          </a:blip>
          <a:srcRect b="0" l="0" r="0" t="0"/>
          <a:stretch/>
        </p:blipFill>
        <p:spPr>
          <a:xfrm>
            <a:off x="8355225" y="46500"/>
            <a:ext cx="742274" cy="390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4"/>
          <p:cNvSpPr txBox="1"/>
          <p:nvPr>
            <p:ph type="title"/>
          </p:nvPr>
        </p:nvSpPr>
        <p:spPr>
          <a:xfrm>
            <a:off x="274320" y="13716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500">
                <a:latin typeface="Times New Roman"/>
                <a:ea typeface="Times New Roman"/>
                <a:cs typeface="Times New Roman"/>
                <a:sym typeface="Times New Roman"/>
              </a:rPr>
              <a:t>OS storage stack bottleneck -- </a:t>
            </a:r>
            <a:r>
              <a:rPr b="1" lang="en" sz="2500">
                <a:solidFill>
                  <a:srgbClr val="CC0000"/>
                </a:solidFill>
                <a:latin typeface="Times New Roman"/>
                <a:ea typeface="Times New Roman"/>
                <a:cs typeface="Times New Roman"/>
                <a:sym typeface="Times New Roman"/>
              </a:rPr>
              <a:t>Context switching overhead</a:t>
            </a:r>
            <a:endParaRPr b="1" sz="2500">
              <a:solidFill>
                <a:srgbClr val="CC0000"/>
              </a:solidFill>
              <a:latin typeface="Times New Roman"/>
              <a:ea typeface="Times New Roman"/>
              <a:cs typeface="Times New Roman"/>
              <a:sym typeface="Times New Roman"/>
            </a:endParaRPr>
          </a:p>
        </p:txBody>
      </p:sp>
      <p:pic>
        <p:nvPicPr>
          <p:cNvPr id="280" name="Google Shape;280;p24"/>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281" name="Google Shape;281;p24"/>
          <p:cNvSpPr txBox="1"/>
          <p:nvPr/>
        </p:nvSpPr>
        <p:spPr>
          <a:xfrm>
            <a:off x="6995160" y="4736600"/>
            <a:ext cx="2162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latin typeface="Times New Roman"/>
                <a:ea typeface="Times New Roman"/>
                <a:cs typeface="Times New Roman"/>
                <a:sym typeface="Times New Roman"/>
              </a:rPr>
              <a:t>Latency Data Source: </a:t>
            </a:r>
            <a:endParaRPr sz="500">
              <a:latin typeface="Times New Roman"/>
              <a:ea typeface="Times New Roman"/>
              <a:cs typeface="Times New Roman"/>
              <a:sym typeface="Times New Roman"/>
            </a:endParaRPr>
          </a:p>
          <a:p>
            <a:pPr indent="0" lvl="0" marL="0" rtl="0" algn="l">
              <a:spcBef>
                <a:spcPts val="0"/>
              </a:spcBef>
              <a:spcAft>
                <a:spcPts val="0"/>
              </a:spcAft>
              <a:buNone/>
            </a:pPr>
            <a:r>
              <a:rPr lang="en" sz="500" u="sng">
                <a:solidFill>
                  <a:schemeClr val="hlink"/>
                </a:solidFill>
                <a:latin typeface="Times New Roman"/>
                <a:ea typeface="Times New Roman"/>
                <a:cs typeface="Times New Roman"/>
                <a:sym typeface="Times New Roman"/>
                <a:hlinkClick r:id="rId4"/>
              </a:rPr>
              <a:t>An Empirical Guide to the Behavior and Use of Scalable Persistent Memory</a:t>
            </a:r>
            <a:endParaRPr sz="500">
              <a:latin typeface="Times New Roman"/>
              <a:ea typeface="Times New Roman"/>
              <a:cs typeface="Times New Roman"/>
              <a:sym typeface="Times New Roman"/>
            </a:endParaRPr>
          </a:p>
          <a:p>
            <a:pPr indent="0" lvl="0" marL="0" rtl="0" algn="l">
              <a:spcBef>
                <a:spcPts val="0"/>
              </a:spcBef>
              <a:spcAft>
                <a:spcPts val="0"/>
              </a:spcAft>
              <a:buNone/>
            </a:pPr>
            <a:r>
              <a:rPr lang="en" sz="500" u="sng">
                <a:solidFill>
                  <a:schemeClr val="hlink"/>
                </a:solidFill>
                <a:latin typeface="Times New Roman"/>
                <a:ea typeface="Times New Roman"/>
                <a:cs typeface="Times New Roman"/>
                <a:sym typeface="Times New Roman"/>
                <a:hlinkClick r:id="rId5"/>
              </a:rPr>
              <a:t>XRP: In-Kernel Storage Functions with eBPF</a:t>
            </a:r>
            <a:endParaRPr sz="500">
              <a:latin typeface="Times New Roman"/>
              <a:ea typeface="Times New Roman"/>
              <a:cs typeface="Times New Roman"/>
              <a:sym typeface="Times New Roman"/>
            </a:endParaRPr>
          </a:p>
        </p:txBody>
      </p:sp>
      <p:sp>
        <p:nvSpPr>
          <p:cNvPr id="282" name="Google Shape;28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3" name="Google Shape;283;p24"/>
          <p:cNvSpPr/>
          <p:nvPr/>
        </p:nvSpPr>
        <p:spPr>
          <a:xfrm>
            <a:off x="402336" y="773447"/>
            <a:ext cx="8138100" cy="457200"/>
          </a:xfrm>
          <a:prstGeom prst="roundRect">
            <a:avLst>
              <a:gd fmla="val 16667" name="adj"/>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800">
                <a:solidFill>
                  <a:schemeClr val="dk1"/>
                </a:solidFill>
                <a:latin typeface="Times New Roman"/>
                <a:ea typeface="Times New Roman"/>
                <a:cs typeface="Times New Roman"/>
                <a:sym typeface="Times New Roman"/>
              </a:rPr>
              <a:t>Performance</a:t>
            </a:r>
            <a:r>
              <a:rPr i="1" lang="en" sz="1800">
                <a:solidFill>
                  <a:schemeClr val="dk1"/>
                </a:solidFill>
                <a:latin typeface="Times New Roman"/>
                <a:ea typeface="Times New Roman"/>
                <a:cs typeface="Times New Roman"/>
                <a:sym typeface="Times New Roman"/>
              </a:rPr>
              <a:t>: OS storage stack increases the NVM access latency</a:t>
            </a:r>
            <a:endParaRPr sz="1800">
              <a:latin typeface="Times New Roman"/>
              <a:ea typeface="Times New Roman"/>
              <a:cs typeface="Times New Roman"/>
              <a:sym typeface="Times New Roman"/>
            </a:endParaRPr>
          </a:p>
        </p:txBody>
      </p:sp>
      <p:pic>
        <p:nvPicPr>
          <p:cNvPr id="284" name="Google Shape;284;p24" title="Chart"/>
          <p:cNvPicPr preferRelativeResize="0"/>
          <p:nvPr/>
        </p:nvPicPr>
        <p:blipFill>
          <a:blip r:embed="rId6">
            <a:alphaModFix/>
          </a:blip>
          <a:stretch>
            <a:fillRect/>
          </a:stretch>
        </p:blipFill>
        <p:spPr>
          <a:xfrm>
            <a:off x="4512149" y="1434850"/>
            <a:ext cx="4448966" cy="2752600"/>
          </a:xfrm>
          <a:prstGeom prst="rect">
            <a:avLst/>
          </a:prstGeom>
          <a:noFill/>
          <a:ln>
            <a:noFill/>
          </a:ln>
        </p:spPr>
      </p:pic>
      <p:sp>
        <p:nvSpPr>
          <p:cNvPr id="285" name="Google Shape;285;p24"/>
          <p:cNvSpPr/>
          <p:nvPr/>
        </p:nvSpPr>
        <p:spPr>
          <a:xfrm>
            <a:off x="502950" y="4129264"/>
            <a:ext cx="8138100" cy="735900"/>
          </a:xfrm>
          <a:prstGeom prst="roundRect">
            <a:avLst>
              <a:gd fmla="val 16667" name="adj"/>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dk1"/>
                </a:solidFill>
                <a:latin typeface="Times New Roman"/>
                <a:ea typeface="Times New Roman"/>
                <a:cs typeface="Times New Roman"/>
                <a:sym typeface="Times New Roman"/>
              </a:rPr>
              <a:t>OS storage stack latency is </a:t>
            </a:r>
            <a:r>
              <a:rPr b="1" i="1" lang="en" sz="1600">
                <a:solidFill>
                  <a:schemeClr val="dk1"/>
                </a:solidFill>
                <a:latin typeface="Times New Roman"/>
                <a:ea typeface="Times New Roman"/>
                <a:cs typeface="Times New Roman"/>
                <a:sym typeface="Times New Roman"/>
              </a:rPr>
              <a:t>significantly greater</a:t>
            </a:r>
            <a:r>
              <a:rPr i="1" lang="en" sz="1600">
                <a:solidFill>
                  <a:schemeClr val="dk1"/>
                </a:solidFill>
                <a:latin typeface="Times New Roman"/>
                <a:ea typeface="Times New Roman"/>
                <a:cs typeface="Times New Roman"/>
                <a:sym typeface="Times New Roman"/>
              </a:rPr>
              <a:t> than the NVM media’s write latency -- </a:t>
            </a:r>
            <a:r>
              <a:rPr b="1" i="1" lang="en" sz="1600">
                <a:solidFill>
                  <a:srgbClr val="CC0000"/>
                </a:solidFill>
                <a:latin typeface="Times New Roman"/>
                <a:ea typeface="Times New Roman"/>
                <a:cs typeface="Times New Roman"/>
                <a:sym typeface="Times New Roman"/>
              </a:rPr>
              <a:t>NVM write latency (62ns) is increased by 9X even with zero filesystem overhead (550ns)</a:t>
            </a:r>
            <a:endParaRPr b="1" sz="1600">
              <a:solidFill>
                <a:srgbClr val="CC0000"/>
              </a:solidFill>
              <a:latin typeface="Times New Roman"/>
              <a:ea typeface="Times New Roman"/>
              <a:cs typeface="Times New Roman"/>
              <a:sym typeface="Times New Roman"/>
            </a:endParaRPr>
          </a:p>
        </p:txBody>
      </p:sp>
      <p:pic>
        <p:nvPicPr>
          <p:cNvPr id="286" name="Google Shape;286;p24" title="Chart"/>
          <p:cNvPicPr preferRelativeResize="0"/>
          <p:nvPr/>
        </p:nvPicPr>
        <p:blipFill>
          <a:blip r:embed="rId7">
            <a:alphaModFix/>
          </a:blip>
          <a:stretch>
            <a:fillRect/>
          </a:stretch>
        </p:blipFill>
        <p:spPr>
          <a:xfrm>
            <a:off x="402325" y="1585550"/>
            <a:ext cx="4243274" cy="2477675"/>
          </a:xfrm>
          <a:prstGeom prst="rect">
            <a:avLst/>
          </a:prstGeom>
          <a:noFill/>
          <a:ln>
            <a:noFill/>
          </a:ln>
        </p:spPr>
      </p:pic>
      <p:cxnSp>
        <p:nvCxnSpPr>
          <p:cNvPr id="287" name="Google Shape;287;p24"/>
          <p:cNvCxnSpPr/>
          <p:nvPr/>
        </p:nvCxnSpPr>
        <p:spPr>
          <a:xfrm rot="10800000">
            <a:off x="4939350" y="1929150"/>
            <a:ext cx="1243800" cy="0"/>
          </a:xfrm>
          <a:prstGeom prst="straightConnector1">
            <a:avLst/>
          </a:prstGeom>
          <a:noFill/>
          <a:ln cap="flat" cmpd="sng" w="28575">
            <a:solidFill>
              <a:schemeClr val="dk1"/>
            </a:solidFill>
            <a:prstDash val="dash"/>
            <a:round/>
            <a:headEnd len="med" w="med" type="none"/>
            <a:tailEnd len="med" w="med" type="none"/>
          </a:ln>
        </p:spPr>
      </p:cxnSp>
      <p:sp>
        <p:nvSpPr>
          <p:cNvPr id="288" name="Google Shape;288;p24"/>
          <p:cNvSpPr/>
          <p:nvPr/>
        </p:nvSpPr>
        <p:spPr>
          <a:xfrm>
            <a:off x="5985300" y="1929150"/>
            <a:ext cx="162600" cy="1943400"/>
          </a:xfrm>
          <a:prstGeom prst="upDownArrow">
            <a:avLst>
              <a:gd fmla="val 50000" name="adj1"/>
              <a:gd fmla="val 50000" name="adj2"/>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txBox="1"/>
          <p:nvPr/>
        </p:nvSpPr>
        <p:spPr>
          <a:xfrm>
            <a:off x="5377500" y="2571750"/>
            <a:ext cx="77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CC0000"/>
                </a:solidFill>
                <a:latin typeface="Times New Roman"/>
                <a:ea typeface="Times New Roman"/>
                <a:cs typeface="Times New Roman"/>
                <a:sym typeface="Times New Roman"/>
              </a:rPr>
              <a:t>~95%</a:t>
            </a:r>
            <a:endParaRPr b="1">
              <a:solidFill>
                <a:srgbClr val="CC0000"/>
              </a:solidFill>
              <a:latin typeface="Times New Roman"/>
              <a:ea typeface="Times New Roman"/>
              <a:cs typeface="Times New Roman"/>
              <a:sym typeface="Times New Roman"/>
            </a:endParaRPr>
          </a:p>
        </p:txBody>
      </p:sp>
      <p:sp>
        <p:nvSpPr>
          <p:cNvPr id="290" name="Google Shape;290;p24"/>
          <p:cNvSpPr txBox="1"/>
          <p:nvPr/>
        </p:nvSpPr>
        <p:spPr>
          <a:xfrm>
            <a:off x="6063050" y="2402913"/>
            <a:ext cx="1900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latin typeface="Times New Roman"/>
                <a:ea typeface="Times New Roman"/>
                <a:cs typeface="Times New Roman"/>
                <a:sym typeface="Times New Roman"/>
              </a:rPr>
              <a:t>Filesystems c</a:t>
            </a:r>
            <a:r>
              <a:rPr b="1" i="1" lang="en" sz="1200">
                <a:latin typeface="Times New Roman"/>
                <a:ea typeface="Times New Roman"/>
                <a:cs typeface="Times New Roman"/>
                <a:sym typeface="Times New Roman"/>
              </a:rPr>
              <a:t>an be optimized to </a:t>
            </a:r>
            <a:endParaRPr b="1" i="1" sz="1200">
              <a:latin typeface="Times New Roman"/>
              <a:ea typeface="Times New Roman"/>
              <a:cs typeface="Times New Roman"/>
              <a:sym typeface="Times New Roman"/>
            </a:endParaRPr>
          </a:p>
          <a:p>
            <a:pPr indent="0" lvl="0" marL="0" rtl="0" algn="ctr">
              <a:spcBef>
                <a:spcPts val="0"/>
              </a:spcBef>
              <a:spcAft>
                <a:spcPts val="0"/>
              </a:spcAft>
              <a:buNone/>
            </a:pPr>
            <a:r>
              <a:rPr b="1" i="1" lang="en" sz="1200">
                <a:latin typeface="Times New Roman"/>
                <a:ea typeface="Times New Roman"/>
                <a:cs typeface="Times New Roman"/>
                <a:sym typeface="Times New Roman"/>
              </a:rPr>
              <a:t>reduce the latency </a:t>
            </a:r>
            <a:endParaRPr b="1" i="1" sz="1200">
              <a:latin typeface="Times New Roman"/>
              <a:ea typeface="Times New Roman"/>
              <a:cs typeface="Times New Roman"/>
              <a:sym typeface="Times New Roman"/>
            </a:endParaRPr>
          </a:p>
        </p:txBody>
      </p:sp>
      <p:sp>
        <p:nvSpPr>
          <p:cNvPr id="291" name="Google Shape;291;p24"/>
          <p:cNvSpPr txBox="1"/>
          <p:nvPr/>
        </p:nvSpPr>
        <p:spPr>
          <a:xfrm>
            <a:off x="3257625" y="3162575"/>
            <a:ext cx="1519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274E13"/>
                </a:solidFill>
                <a:latin typeface="Times New Roman"/>
                <a:ea typeface="Times New Roman"/>
                <a:cs typeface="Times New Roman"/>
                <a:sym typeface="Times New Roman"/>
              </a:rPr>
              <a:t>Raw NVM-write </a:t>
            </a:r>
            <a:endParaRPr b="1" sz="1000">
              <a:solidFill>
                <a:srgbClr val="274E13"/>
              </a:solidFill>
              <a:latin typeface="Times New Roman"/>
              <a:ea typeface="Times New Roman"/>
              <a:cs typeface="Times New Roman"/>
              <a:sym typeface="Times New Roman"/>
            </a:endParaRPr>
          </a:p>
          <a:p>
            <a:pPr indent="0" lvl="0" marL="0" rtl="0" algn="ctr">
              <a:spcBef>
                <a:spcPts val="0"/>
              </a:spcBef>
              <a:spcAft>
                <a:spcPts val="0"/>
              </a:spcAft>
              <a:buNone/>
            </a:pPr>
            <a:r>
              <a:rPr b="1" lang="en" sz="1000">
                <a:solidFill>
                  <a:srgbClr val="274E13"/>
                </a:solidFill>
                <a:latin typeface="Times New Roman"/>
                <a:ea typeface="Times New Roman"/>
                <a:cs typeface="Times New Roman"/>
                <a:sym typeface="Times New Roman"/>
              </a:rPr>
              <a:t>latency -- 62ns</a:t>
            </a:r>
            <a:endParaRPr b="1" sz="1000">
              <a:solidFill>
                <a:srgbClr val="274E13"/>
              </a:solidFill>
              <a:latin typeface="Times New Roman"/>
              <a:ea typeface="Times New Roman"/>
              <a:cs typeface="Times New Roman"/>
              <a:sym typeface="Times New Roman"/>
            </a:endParaRPr>
          </a:p>
        </p:txBody>
      </p:sp>
      <p:sp>
        <p:nvSpPr>
          <p:cNvPr id="292" name="Google Shape;292;p24"/>
          <p:cNvSpPr txBox="1"/>
          <p:nvPr/>
        </p:nvSpPr>
        <p:spPr>
          <a:xfrm>
            <a:off x="1215425" y="2183525"/>
            <a:ext cx="1413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CC0000"/>
                </a:solidFill>
                <a:latin typeface="Times New Roman"/>
                <a:ea typeface="Times New Roman"/>
                <a:cs typeface="Times New Roman"/>
                <a:sym typeface="Times New Roman"/>
              </a:rPr>
              <a:t>Total OS storage stack latency -- 2550ns</a:t>
            </a:r>
            <a:endParaRPr b="1" sz="1000">
              <a:solidFill>
                <a:srgbClr val="CC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5"/>
          <p:cNvSpPr txBox="1"/>
          <p:nvPr>
            <p:ph type="title"/>
          </p:nvPr>
        </p:nvSpPr>
        <p:spPr>
          <a:xfrm>
            <a:off x="274320" y="13716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500">
                <a:latin typeface="Times New Roman"/>
                <a:ea typeface="Times New Roman"/>
                <a:cs typeface="Times New Roman"/>
                <a:sym typeface="Times New Roman"/>
              </a:rPr>
              <a:t>OS storage stack bottleneck -- </a:t>
            </a:r>
            <a:r>
              <a:rPr b="1" lang="en" sz="2500">
                <a:solidFill>
                  <a:srgbClr val="CC0000"/>
                </a:solidFill>
                <a:latin typeface="Times New Roman"/>
                <a:ea typeface="Times New Roman"/>
                <a:cs typeface="Times New Roman"/>
                <a:sym typeface="Times New Roman"/>
              </a:rPr>
              <a:t>Scalability bottleneck</a:t>
            </a:r>
            <a:r>
              <a:rPr b="1" lang="en" sz="2500">
                <a:latin typeface="Times New Roman"/>
                <a:ea typeface="Times New Roman"/>
                <a:cs typeface="Times New Roman"/>
                <a:sym typeface="Times New Roman"/>
              </a:rPr>
              <a:t> </a:t>
            </a:r>
            <a:endParaRPr b="1" sz="2500">
              <a:latin typeface="Times New Roman"/>
              <a:ea typeface="Times New Roman"/>
              <a:cs typeface="Times New Roman"/>
              <a:sym typeface="Times New Roman"/>
            </a:endParaRPr>
          </a:p>
          <a:p>
            <a:pPr indent="0" lvl="0" marL="0" rtl="0" algn="l">
              <a:spcBef>
                <a:spcPts val="0"/>
              </a:spcBef>
              <a:spcAft>
                <a:spcPts val="0"/>
              </a:spcAft>
              <a:buSzPts val="990"/>
              <a:buNone/>
            </a:pPr>
            <a:r>
              <a:t/>
            </a:r>
            <a:endParaRPr sz="2600">
              <a:latin typeface="Times New Roman"/>
              <a:ea typeface="Times New Roman"/>
              <a:cs typeface="Times New Roman"/>
              <a:sym typeface="Times New Roman"/>
            </a:endParaRPr>
          </a:p>
        </p:txBody>
      </p:sp>
      <p:pic>
        <p:nvPicPr>
          <p:cNvPr id="298" name="Google Shape;298;p25"/>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299" name="Google Shape;299;p25"/>
          <p:cNvSpPr/>
          <p:nvPr/>
        </p:nvSpPr>
        <p:spPr>
          <a:xfrm>
            <a:off x="898625" y="1467275"/>
            <a:ext cx="2249100" cy="330000"/>
          </a:xfrm>
          <a:prstGeom prst="rect">
            <a:avLst/>
          </a:prstGeom>
          <a:solidFill>
            <a:srgbClr val="000000">
              <a:alpha val="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rgbClr val="000000"/>
                </a:solidFill>
                <a:latin typeface="Times New Roman"/>
                <a:ea typeface="Times New Roman"/>
                <a:cs typeface="Times New Roman"/>
                <a:sym typeface="Times New Roman"/>
              </a:rPr>
              <a:t>Application</a:t>
            </a:r>
            <a:endParaRPr i="0" sz="1600" u="none" cap="none" strike="noStrike">
              <a:solidFill>
                <a:srgbClr val="000000"/>
              </a:solidFill>
              <a:latin typeface="Times New Roman"/>
              <a:ea typeface="Times New Roman"/>
              <a:cs typeface="Times New Roman"/>
              <a:sym typeface="Times New Roman"/>
            </a:endParaRPr>
          </a:p>
        </p:txBody>
      </p:sp>
      <p:sp>
        <p:nvSpPr>
          <p:cNvPr id="300" name="Google Shape;300;p25"/>
          <p:cNvSpPr/>
          <p:nvPr/>
        </p:nvSpPr>
        <p:spPr>
          <a:xfrm>
            <a:off x="442725" y="2211809"/>
            <a:ext cx="3752700" cy="21855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301" name="Google Shape;301;p25"/>
          <p:cNvSpPr/>
          <p:nvPr/>
        </p:nvSpPr>
        <p:spPr>
          <a:xfrm>
            <a:off x="824300" y="2980725"/>
            <a:ext cx="2793600" cy="388200"/>
          </a:xfrm>
          <a:prstGeom prst="rect">
            <a:avLst/>
          </a:prstGeom>
          <a:solidFill>
            <a:srgbClr val="EFEFE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0" lang="en" sz="1500" u="none" cap="none" strike="noStrike">
                <a:solidFill>
                  <a:srgbClr val="000000"/>
                </a:solidFill>
                <a:latin typeface="Times New Roman"/>
                <a:ea typeface="Times New Roman"/>
                <a:cs typeface="Times New Roman"/>
                <a:sym typeface="Times New Roman"/>
              </a:rPr>
              <a:t>Virtual File System (VFS) Layer</a:t>
            </a:r>
            <a:endParaRPr i="0" sz="1500" u="none" cap="none" strike="noStrike">
              <a:solidFill>
                <a:srgbClr val="000000"/>
              </a:solidFill>
              <a:latin typeface="Times New Roman"/>
              <a:ea typeface="Times New Roman"/>
              <a:cs typeface="Times New Roman"/>
              <a:sym typeface="Times New Roman"/>
            </a:endParaRPr>
          </a:p>
        </p:txBody>
      </p:sp>
      <p:sp>
        <p:nvSpPr>
          <p:cNvPr id="302" name="Google Shape;302;p25"/>
          <p:cNvSpPr/>
          <p:nvPr/>
        </p:nvSpPr>
        <p:spPr>
          <a:xfrm>
            <a:off x="859650" y="2431050"/>
            <a:ext cx="2793600" cy="388200"/>
          </a:xfrm>
          <a:prstGeom prst="rect">
            <a:avLst/>
          </a:prstGeom>
          <a:solidFill>
            <a:srgbClr val="EFEFE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sz="1600">
                <a:latin typeface="Times New Roman"/>
                <a:ea typeface="Times New Roman"/>
                <a:cs typeface="Times New Roman"/>
                <a:sym typeface="Times New Roman"/>
              </a:rPr>
              <a:t>Syscall Layer </a:t>
            </a:r>
            <a:endParaRPr i="0" sz="1600" u="none" cap="none" strike="noStrike">
              <a:solidFill>
                <a:srgbClr val="000000"/>
              </a:solidFill>
              <a:latin typeface="Times New Roman"/>
              <a:ea typeface="Times New Roman"/>
              <a:cs typeface="Times New Roman"/>
              <a:sym typeface="Times New Roman"/>
            </a:endParaRPr>
          </a:p>
        </p:txBody>
      </p:sp>
      <p:sp>
        <p:nvSpPr>
          <p:cNvPr id="303" name="Google Shape;303;p25"/>
          <p:cNvSpPr/>
          <p:nvPr/>
        </p:nvSpPr>
        <p:spPr>
          <a:xfrm>
            <a:off x="824300" y="3532650"/>
            <a:ext cx="2793600" cy="388200"/>
          </a:xfrm>
          <a:prstGeom prst="rect">
            <a:avLst/>
          </a:prstGeom>
          <a:solidFill>
            <a:srgbClr val="EFEFE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i="0" lang="en" sz="1600" u="none" cap="none" strike="noStrike">
                <a:solidFill>
                  <a:srgbClr val="000000"/>
                </a:solidFill>
                <a:latin typeface="Times New Roman"/>
                <a:ea typeface="Times New Roman"/>
                <a:cs typeface="Times New Roman"/>
                <a:sym typeface="Times New Roman"/>
              </a:rPr>
              <a:t>Actual FS</a:t>
            </a:r>
            <a:endParaRPr i="0" sz="1600" u="none" cap="none" strike="noStrike">
              <a:solidFill>
                <a:srgbClr val="000000"/>
              </a:solidFill>
              <a:latin typeface="Times New Roman"/>
              <a:ea typeface="Times New Roman"/>
              <a:cs typeface="Times New Roman"/>
              <a:sym typeface="Times New Roman"/>
            </a:endParaRPr>
          </a:p>
        </p:txBody>
      </p:sp>
      <p:sp>
        <p:nvSpPr>
          <p:cNvPr id="304" name="Google Shape;304;p25"/>
          <p:cNvSpPr/>
          <p:nvPr/>
        </p:nvSpPr>
        <p:spPr>
          <a:xfrm>
            <a:off x="1855188" y="3622750"/>
            <a:ext cx="802500" cy="277500"/>
          </a:xfrm>
          <a:prstGeom prst="rect">
            <a:avLst/>
          </a:prstGeom>
          <a:solidFill>
            <a:srgbClr val="EFEFE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0" lang="en" u="none" cap="none" strike="noStrike">
                <a:solidFill>
                  <a:srgbClr val="000000"/>
                </a:solidFill>
                <a:latin typeface="Times New Roman"/>
                <a:ea typeface="Times New Roman"/>
                <a:cs typeface="Times New Roman"/>
                <a:sym typeface="Times New Roman"/>
              </a:rPr>
              <a:t>NVMFS</a:t>
            </a:r>
            <a:endParaRPr i="0" u="none" cap="none" strike="noStrike">
              <a:solidFill>
                <a:srgbClr val="000000"/>
              </a:solidFill>
              <a:latin typeface="Times New Roman"/>
              <a:ea typeface="Times New Roman"/>
              <a:cs typeface="Times New Roman"/>
              <a:sym typeface="Times New Roman"/>
            </a:endParaRPr>
          </a:p>
        </p:txBody>
      </p:sp>
      <p:cxnSp>
        <p:nvCxnSpPr>
          <p:cNvPr id="305" name="Google Shape;305;p25"/>
          <p:cNvCxnSpPr>
            <a:endCxn id="306" idx="0"/>
          </p:cNvCxnSpPr>
          <p:nvPr/>
        </p:nvCxnSpPr>
        <p:spPr>
          <a:xfrm flipH="1">
            <a:off x="2022263" y="3900260"/>
            <a:ext cx="1800" cy="640200"/>
          </a:xfrm>
          <a:prstGeom prst="straightConnector1">
            <a:avLst/>
          </a:prstGeom>
          <a:noFill/>
          <a:ln cap="flat" cmpd="sng" w="28575">
            <a:solidFill>
              <a:srgbClr val="E69138"/>
            </a:solidFill>
            <a:prstDash val="solid"/>
            <a:round/>
            <a:headEnd len="sm" w="sm" type="none"/>
            <a:tailEnd len="med" w="med" type="triangle"/>
          </a:ln>
        </p:spPr>
      </p:cxnSp>
      <p:pic>
        <p:nvPicPr>
          <p:cNvPr id="306" name="Google Shape;306;p25"/>
          <p:cNvPicPr preferRelativeResize="0"/>
          <p:nvPr/>
        </p:nvPicPr>
        <p:blipFill rotWithShape="1">
          <a:blip r:embed="rId4">
            <a:alphaModFix/>
          </a:blip>
          <a:srcRect b="0" l="0" r="0" t="0"/>
          <a:stretch/>
        </p:blipFill>
        <p:spPr>
          <a:xfrm>
            <a:off x="1622213" y="4540460"/>
            <a:ext cx="800100" cy="457200"/>
          </a:xfrm>
          <a:prstGeom prst="rect">
            <a:avLst/>
          </a:prstGeom>
          <a:noFill/>
          <a:ln>
            <a:noFill/>
          </a:ln>
        </p:spPr>
      </p:pic>
      <p:sp>
        <p:nvSpPr>
          <p:cNvPr id="307" name="Google Shape;307;p25"/>
          <p:cNvSpPr txBox="1"/>
          <p:nvPr/>
        </p:nvSpPr>
        <p:spPr>
          <a:xfrm>
            <a:off x="2524875" y="4540450"/>
            <a:ext cx="211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NVM hardware </a:t>
            </a:r>
            <a:endParaRPr b="1" sz="1600">
              <a:latin typeface="Times New Roman"/>
              <a:ea typeface="Times New Roman"/>
              <a:cs typeface="Times New Roman"/>
              <a:sym typeface="Times New Roman"/>
            </a:endParaRPr>
          </a:p>
        </p:txBody>
      </p:sp>
      <p:cxnSp>
        <p:nvCxnSpPr>
          <p:cNvPr id="308" name="Google Shape;308;p25"/>
          <p:cNvCxnSpPr/>
          <p:nvPr/>
        </p:nvCxnSpPr>
        <p:spPr>
          <a:xfrm flipH="1">
            <a:off x="1462450" y="1809025"/>
            <a:ext cx="300" cy="402900"/>
          </a:xfrm>
          <a:prstGeom prst="straightConnector1">
            <a:avLst/>
          </a:prstGeom>
          <a:noFill/>
          <a:ln cap="flat" cmpd="sng" w="28575">
            <a:solidFill>
              <a:srgbClr val="FF0000"/>
            </a:solidFill>
            <a:prstDash val="solid"/>
            <a:round/>
            <a:headEnd len="sm" w="sm" type="none"/>
            <a:tailEnd len="med" w="med" type="triangle"/>
          </a:ln>
        </p:spPr>
      </p:cxnSp>
      <p:sp>
        <p:nvSpPr>
          <p:cNvPr id="309" name="Google Shape;309;p25"/>
          <p:cNvSpPr txBox="1"/>
          <p:nvPr/>
        </p:nvSpPr>
        <p:spPr>
          <a:xfrm>
            <a:off x="442725" y="3986489"/>
            <a:ext cx="279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OS Storage Stack</a:t>
            </a:r>
            <a:endParaRPr b="1">
              <a:latin typeface="Times New Roman"/>
              <a:ea typeface="Times New Roman"/>
              <a:cs typeface="Times New Roman"/>
              <a:sym typeface="Times New Roman"/>
            </a:endParaRPr>
          </a:p>
        </p:txBody>
      </p:sp>
      <p:pic>
        <p:nvPicPr>
          <p:cNvPr id="310" name="Google Shape;310;p25"/>
          <p:cNvPicPr preferRelativeResize="0"/>
          <p:nvPr/>
        </p:nvPicPr>
        <p:blipFill rotWithShape="1">
          <a:blip r:embed="rId5">
            <a:alphaModFix/>
          </a:blip>
          <a:srcRect b="0" l="0" r="0" t="0"/>
          <a:stretch/>
        </p:blipFill>
        <p:spPr>
          <a:xfrm>
            <a:off x="650090" y="2919546"/>
            <a:ext cx="324900" cy="324900"/>
          </a:xfrm>
          <a:prstGeom prst="rect">
            <a:avLst/>
          </a:prstGeom>
          <a:noFill/>
          <a:ln>
            <a:noFill/>
          </a:ln>
        </p:spPr>
      </p:pic>
      <p:pic>
        <p:nvPicPr>
          <p:cNvPr id="311" name="Google Shape;311;p25"/>
          <p:cNvPicPr preferRelativeResize="0"/>
          <p:nvPr/>
        </p:nvPicPr>
        <p:blipFill rotWithShape="1">
          <a:blip r:embed="rId5">
            <a:alphaModFix/>
          </a:blip>
          <a:srcRect b="0" l="0" r="0" t="0"/>
          <a:stretch/>
        </p:blipFill>
        <p:spPr>
          <a:xfrm>
            <a:off x="650090" y="3453034"/>
            <a:ext cx="324900" cy="324900"/>
          </a:xfrm>
          <a:prstGeom prst="rect">
            <a:avLst/>
          </a:prstGeom>
          <a:noFill/>
          <a:ln>
            <a:noFill/>
          </a:ln>
        </p:spPr>
      </p:pic>
      <p:pic>
        <p:nvPicPr>
          <p:cNvPr id="312" name="Google Shape;312;p25"/>
          <p:cNvPicPr preferRelativeResize="0"/>
          <p:nvPr/>
        </p:nvPicPr>
        <p:blipFill>
          <a:blip r:embed="rId6">
            <a:alphaModFix/>
          </a:blip>
          <a:stretch>
            <a:fillRect/>
          </a:stretch>
        </p:blipFill>
        <p:spPr>
          <a:xfrm>
            <a:off x="4374100" y="1461850"/>
            <a:ext cx="4797751" cy="1170875"/>
          </a:xfrm>
          <a:prstGeom prst="rect">
            <a:avLst/>
          </a:prstGeom>
          <a:noFill/>
          <a:ln>
            <a:noFill/>
          </a:ln>
        </p:spPr>
      </p:pic>
      <p:sp>
        <p:nvSpPr>
          <p:cNvPr id="313" name="Google Shape;313;p25"/>
          <p:cNvSpPr/>
          <p:nvPr/>
        </p:nvSpPr>
        <p:spPr>
          <a:xfrm>
            <a:off x="4374100" y="1528050"/>
            <a:ext cx="2706600" cy="637500"/>
          </a:xfrm>
          <a:prstGeom prst="rect">
            <a:avLst/>
          </a:prstGeom>
          <a:noFill/>
          <a:ln cap="flat" cmpd="sng" w="28575">
            <a:solidFill>
              <a:srgbClr val="CC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5" name="Google Shape;315;p25"/>
          <p:cNvSpPr txBox="1"/>
          <p:nvPr/>
        </p:nvSpPr>
        <p:spPr>
          <a:xfrm>
            <a:off x="5160913" y="4853300"/>
            <a:ext cx="3598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900" u="sng">
                <a:solidFill>
                  <a:schemeClr val="hlink"/>
                </a:solidFill>
                <a:latin typeface="Times New Roman"/>
                <a:ea typeface="Times New Roman"/>
                <a:cs typeface="Times New Roman"/>
                <a:sym typeface="Times New Roman"/>
                <a:hlinkClick r:id="rId7"/>
              </a:rPr>
              <a:t>Understanding manycore scalability of filesystems</a:t>
            </a:r>
            <a:r>
              <a:rPr b="1" i="1" lang="en" sz="900">
                <a:latin typeface="Times New Roman"/>
                <a:ea typeface="Times New Roman"/>
                <a:cs typeface="Times New Roman"/>
                <a:sym typeface="Times New Roman"/>
              </a:rPr>
              <a:t> [ATC-16]</a:t>
            </a:r>
            <a:endParaRPr b="1" i="1" sz="900">
              <a:latin typeface="Times New Roman"/>
              <a:ea typeface="Times New Roman"/>
              <a:cs typeface="Times New Roman"/>
              <a:sym typeface="Times New Roman"/>
            </a:endParaRPr>
          </a:p>
        </p:txBody>
      </p:sp>
      <p:sp>
        <p:nvSpPr>
          <p:cNvPr id="316" name="Google Shape;316;p25"/>
          <p:cNvSpPr/>
          <p:nvPr/>
        </p:nvSpPr>
        <p:spPr>
          <a:xfrm>
            <a:off x="402336" y="777240"/>
            <a:ext cx="8138100" cy="457200"/>
          </a:xfrm>
          <a:prstGeom prst="roundRect">
            <a:avLst>
              <a:gd fmla="val 16667" name="adj"/>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800">
                <a:solidFill>
                  <a:schemeClr val="dk1"/>
                </a:solidFill>
                <a:latin typeface="Times New Roman"/>
                <a:ea typeface="Times New Roman"/>
                <a:cs typeface="Times New Roman"/>
                <a:sym typeface="Times New Roman"/>
              </a:rPr>
              <a:t>Scalability</a:t>
            </a:r>
            <a:r>
              <a:rPr i="1" lang="en" sz="1800">
                <a:solidFill>
                  <a:schemeClr val="dk1"/>
                </a:solidFill>
                <a:latin typeface="Times New Roman"/>
                <a:ea typeface="Times New Roman"/>
                <a:cs typeface="Times New Roman"/>
                <a:sym typeface="Times New Roman"/>
              </a:rPr>
              <a:t>: OS storage stack becomes a scalability bottleneck for applications</a:t>
            </a:r>
            <a:endParaRPr sz="1800">
              <a:latin typeface="Times New Roman"/>
              <a:ea typeface="Times New Roman"/>
              <a:cs typeface="Times New Roman"/>
              <a:sym typeface="Times New Roman"/>
            </a:endParaRPr>
          </a:p>
        </p:txBody>
      </p:sp>
      <p:sp>
        <p:nvSpPr>
          <p:cNvPr id="317" name="Google Shape;317;p25"/>
          <p:cNvSpPr txBox="1"/>
          <p:nvPr/>
        </p:nvSpPr>
        <p:spPr>
          <a:xfrm>
            <a:off x="5476525" y="2830800"/>
            <a:ext cx="231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8" name="Google Shape;318;p25"/>
          <p:cNvSpPr/>
          <p:nvPr/>
        </p:nvSpPr>
        <p:spPr>
          <a:xfrm>
            <a:off x="4536675" y="2234550"/>
            <a:ext cx="4293900" cy="388200"/>
          </a:xfrm>
          <a:prstGeom prst="roundRect">
            <a:avLst>
              <a:gd fmla="val 16667" name="adj"/>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500">
                <a:solidFill>
                  <a:schemeClr val="dk1"/>
                </a:solidFill>
                <a:latin typeface="Times New Roman"/>
                <a:ea typeface="Times New Roman"/>
                <a:cs typeface="Times New Roman"/>
                <a:sym typeface="Times New Roman"/>
              </a:rPr>
              <a:t>Poorly scalable lock based concurrency </a:t>
            </a:r>
            <a:r>
              <a:rPr i="1" lang="en" sz="1500">
                <a:solidFill>
                  <a:schemeClr val="dk1"/>
                </a:solidFill>
                <a:latin typeface="Times New Roman"/>
                <a:ea typeface="Times New Roman"/>
                <a:cs typeface="Times New Roman"/>
                <a:sym typeface="Times New Roman"/>
              </a:rPr>
              <a:t>control</a:t>
            </a:r>
            <a:r>
              <a:rPr i="1" lang="en" sz="1500">
                <a:solidFill>
                  <a:schemeClr val="dk1"/>
                </a:solidFill>
                <a:latin typeface="Times New Roman"/>
                <a:ea typeface="Times New Roman"/>
                <a:cs typeface="Times New Roman"/>
                <a:sym typeface="Times New Roman"/>
              </a:rPr>
              <a:t>  </a:t>
            </a:r>
            <a:endParaRPr i="1" sz="1500">
              <a:latin typeface="Times New Roman"/>
              <a:ea typeface="Times New Roman"/>
              <a:cs typeface="Times New Roman"/>
              <a:sym typeface="Times New Roman"/>
            </a:endParaRPr>
          </a:p>
        </p:txBody>
      </p:sp>
      <p:grpSp>
        <p:nvGrpSpPr>
          <p:cNvPr id="319" name="Google Shape;319;p25"/>
          <p:cNvGrpSpPr/>
          <p:nvPr/>
        </p:nvGrpSpPr>
        <p:grpSpPr>
          <a:xfrm>
            <a:off x="4352544" y="2338939"/>
            <a:ext cx="4249603" cy="2557680"/>
            <a:chOff x="1734295" y="1373167"/>
            <a:chExt cx="5287549" cy="3490283"/>
          </a:xfrm>
        </p:grpSpPr>
        <p:pic>
          <p:nvPicPr>
            <p:cNvPr id="320" name="Google Shape;320;p25"/>
            <p:cNvPicPr preferRelativeResize="0"/>
            <p:nvPr/>
          </p:nvPicPr>
          <p:blipFill rotWithShape="1">
            <a:blip r:embed="rId8">
              <a:alphaModFix/>
            </a:blip>
            <a:srcRect b="0" l="0" r="0" t="0"/>
            <a:stretch/>
          </p:blipFill>
          <p:spPr>
            <a:xfrm>
              <a:off x="2122163" y="1672875"/>
              <a:ext cx="4899681" cy="2915674"/>
            </a:xfrm>
            <a:prstGeom prst="rect">
              <a:avLst/>
            </a:prstGeom>
            <a:noFill/>
            <a:ln>
              <a:noFill/>
            </a:ln>
          </p:spPr>
        </p:pic>
        <p:sp>
          <p:nvSpPr>
            <p:cNvPr id="321" name="Google Shape;321;p25"/>
            <p:cNvSpPr txBox="1"/>
            <p:nvPr/>
          </p:nvSpPr>
          <p:spPr>
            <a:xfrm>
              <a:off x="3739050" y="4380450"/>
              <a:ext cx="1886400" cy="48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100" u="none" cap="none" strike="noStrike">
                  <a:solidFill>
                    <a:srgbClr val="000000"/>
                  </a:solidFill>
                  <a:latin typeface="Times New Roman"/>
                  <a:ea typeface="Times New Roman"/>
                  <a:cs typeface="Times New Roman"/>
                  <a:sym typeface="Times New Roman"/>
                </a:rPr>
                <a:t># threads</a:t>
              </a:r>
              <a:endParaRPr b="1" i="0" sz="1100" u="none" cap="none" strike="noStrike">
                <a:solidFill>
                  <a:srgbClr val="000000"/>
                </a:solidFill>
                <a:latin typeface="Times New Roman"/>
                <a:ea typeface="Times New Roman"/>
                <a:cs typeface="Times New Roman"/>
                <a:sym typeface="Times New Roman"/>
              </a:endParaRPr>
            </a:p>
          </p:txBody>
        </p:sp>
        <p:sp>
          <p:nvSpPr>
            <p:cNvPr id="322" name="Google Shape;322;p25"/>
            <p:cNvSpPr txBox="1"/>
            <p:nvPr/>
          </p:nvSpPr>
          <p:spPr>
            <a:xfrm rot="-5400000">
              <a:off x="231595" y="2875867"/>
              <a:ext cx="3445800" cy="44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100" u="none" cap="none" strike="noStrike">
                  <a:solidFill>
                    <a:srgbClr val="000000"/>
                  </a:solidFill>
                  <a:latin typeface="Times New Roman"/>
                  <a:ea typeface="Times New Roman"/>
                  <a:cs typeface="Times New Roman"/>
                  <a:sym typeface="Times New Roman"/>
                </a:rPr>
                <a:t>Performance (operations/sec)</a:t>
              </a:r>
              <a:endParaRPr b="1" i="0" sz="1100" u="none" cap="none" strike="noStrike">
                <a:solidFill>
                  <a:srgbClr val="000000"/>
                </a:solidFill>
                <a:latin typeface="Times New Roman"/>
                <a:ea typeface="Times New Roman"/>
                <a:cs typeface="Times New Roman"/>
                <a:sym typeface="Times New Roman"/>
              </a:endParaRPr>
            </a:p>
          </p:txBody>
        </p:sp>
      </p:grpSp>
      <p:sp>
        <p:nvSpPr>
          <p:cNvPr id="323" name="Google Shape;323;p25"/>
          <p:cNvSpPr/>
          <p:nvPr/>
        </p:nvSpPr>
        <p:spPr>
          <a:xfrm rot="1239646">
            <a:off x="5917885" y="2920255"/>
            <a:ext cx="1709869" cy="127985"/>
          </a:xfrm>
          <a:prstGeom prst="rightArrow">
            <a:avLst>
              <a:gd fmla="val 50000" name="adj1"/>
              <a:gd fmla="val 68381" name="adj2"/>
            </a:avLst>
          </a:prstGeom>
          <a:solidFill>
            <a:srgbClr val="EA9999"/>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5"/>
          <p:cNvSpPr txBox="1"/>
          <p:nvPr/>
        </p:nvSpPr>
        <p:spPr>
          <a:xfrm>
            <a:off x="5017436" y="3838788"/>
            <a:ext cx="3813000" cy="661800"/>
          </a:xfrm>
          <a:prstGeom prst="rect">
            <a:avLst/>
          </a:prstGeom>
          <a:noFill/>
          <a:ln>
            <a:noFill/>
          </a:ln>
        </p:spPr>
        <p:txBody>
          <a:bodyPr anchorCtr="0" anchor="t" bIns="91425" lIns="91425" spcFirstLastPara="1" rIns="91425" wrap="square" tIns="91425">
            <a:spAutoFit/>
          </a:bodyPr>
          <a:lstStyle/>
          <a:p>
            <a:pPr indent="0" lvl="0" marL="0" rtl="0" algn="ctr">
              <a:lnSpc>
                <a:spcPct val="70000"/>
              </a:lnSpc>
              <a:spcBef>
                <a:spcPts val="0"/>
              </a:spcBef>
              <a:spcAft>
                <a:spcPts val="0"/>
              </a:spcAft>
              <a:buClr>
                <a:schemeClr val="dk1"/>
              </a:buClr>
              <a:buSzPts val="1800"/>
              <a:buFont typeface="Arial"/>
              <a:buNone/>
            </a:pPr>
            <a:r>
              <a:rPr i="1" lang="en" sz="1000">
                <a:solidFill>
                  <a:schemeClr val="dk1"/>
                </a:solidFill>
                <a:latin typeface="Times New Roman"/>
                <a:ea typeface="Times New Roman"/>
                <a:cs typeface="Times New Roman"/>
                <a:sym typeface="Times New Roman"/>
              </a:rPr>
              <a:t>Simulated mail server workloads with concurrent file operations</a:t>
            </a:r>
            <a:endParaRPr i="1" sz="10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6"/>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Thesis Overview: Challenges, vision, contributions, and outcomes</a:t>
            </a:r>
            <a:r>
              <a:rPr lang="en"/>
              <a:t> </a:t>
            </a:r>
            <a:endParaRPr/>
          </a:p>
        </p:txBody>
      </p:sp>
      <p:sp>
        <p:nvSpPr>
          <p:cNvPr id="330" name="Google Shape;330;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7"/>
          <p:cNvSpPr txBox="1"/>
          <p:nvPr>
            <p:ph type="title"/>
          </p:nvPr>
        </p:nvSpPr>
        <p:spPr>
          <a:xfrm>
            <a:off x="274320" y="137160"/>
            <a:ext cx="8686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Thesis Question and solution </a:t>
            </a:r>
            <a:endParaRPr b="1">
              <a:latin typeface="Times New Roman"/>
              <a:ea typeface="Times New Roman"/>
              <a:cs typeface="Times New Roman"/>
              <a:sym typeface="Times New Roman"/>
            </a:endParaRPr>
          </a:p>
        </p:txBody>
      </p:sp>
      <p:sp>
        <p:nvSpPr>
          <p:cNvPr id="336" name="Google Shape;33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7" name="Google Shape;337;p27"/>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338" name="Google Shape;338;p27"/>
          <p:cNvSpPr/>
          <p:nvPr/>
        </p:nvSpPr>
        <p:spPr>
          <a:xfrm>
            <a:off x="616175" y="896099"/>
            <a:ext cx="8229600" cy="9474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800">
                <a:latin typeface="Times New Roman"/>
                <a:ea typeface="Times New Roman"/>
                <a:cs typeface="Times New Roman"/>
                <a:sym typeface="Times New Roman"/>
              </a:rPr>
              <a:t>How to explore the memory-centrict storage technologies like the  byte-addressable NVM without </a:t>
            </a:r>
            <a:r>
              <a:rPr b="1" i="1" lang="en" sz="1800">
                <a:solidFill>
                  <a:srgbClr val="CC0000"/>
                </a:solidFill>
                <a:latin typeface="Times New Roman"/>
                <a:ea typeface="Times New Roman"/>
                <a:cs typeface="Times New Roman"/>
                <a:sym typeface="Times New Roman"/>
              </a:rPr>
              <a:t>constrained by the performance, programmability, and scalability</a:t>
            </a:r>
            <a:r>
              <a:rPr i="1" lang="en" sz="1800">
                <a:latin typeface="Times New Roman"/>
                <a:ea typeface="Times New Roman"/>
                <a:cs typeface="Times New Roman"/>
                <a:sym typeface="Times New Roman"/>
              </a:rPr>
              <a:t> </a:t>
            </a:r>
            <a:r>
              <a:rPr b="1" i="1" lang="en" sz="1800">
                <a:latin typeface="Times New Roman"/>
                <a:ea typeface="Times New Roman"/>
                <a:cs typeface="Times New Roman"/>
                <a:sym typeface="Times New Roman"/>
              </a:rPr>
              <a:t>limitations of the OS storage stack?</a:t>
            </a:r>
            <a:endParaRPr b="1" i="1" sz="1800">
              <a:latin typeface="Times New Roman"/>
              <a:ea typeface="Times New Roman"/>
              <a:cs typeface="Times New Roman"/>
              <a:sym typeface="Times New Roman"/>
            </a:endParaRPr>
          </a:p>
        </p:txBody>
      </p:sp>
      <p:sp>
        <p:nvSpPr>
          <p:cNvPr id="339" name="Google Shape;339;p27"/>
          <p:cNvSpPr/>
          <p:nvPr/>
        </p:nvSpPr>
        <p:spPr>
          <a:xfrm>
            <a:off x="616175" y="2057400"/>
            <a:ext cx="8229600" cy="8229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800">
                <a:latin typeface="Times New Roman"/>
                <a:ea typeface="Times New Roman"/>
                <a:cs typeface="Times New Roman"/>
                <a:sym typeface="Times New Roman"/>
              </a:rPr>
              <a:t>Kernel-Bypass storage stack:</a:t>
            </a:r>
            <a:r>
              <a:rPr i="1" lang="en" sz="1800">
                <a:latin typeface="Times New Roman"/>
                <a:ea typeface="Times New Roman"/>
                <a:cs typeface="Times New Roman"/>
                <a:sym typeface="Times New Roman"/>
              </a:rPr>
              <a:t> Bypass the OS storage stack and implement the </a:t>
            </a:r>
            <a:r>
              <a:rPr b="1" i="1" lang="en" sz="1800">
                <a:latin typeface="Times New Roman"/>
                <a:ea typeface="Times New Roman"/>
                <a:cs typeface="Times New Roman"/>
                <a:sym typeface="Times New Roman"/>
              </a:rPr>
              <a:t>storage stack in the userspace</a:t>
            </a:r>
            <a:r>
              <a:rPr i="1" lang="en" sz="1800">
                <a:latin typeface="Times New Roman"/>
                <a:ea typeface="Times New Roman"/>
                <a:cs typeface="Times New Roman"/>
                <a:sym typeface="Times New Roman"/>
              </a:rPr>
              <a:t> </a:t>
            </a:r>
            <a:endParaRPr i="1" sz="1800">
              <a:latin typeface="Times New Roman"/>
              <a:ea typeface="Times New Roman"/>
              <a:cs typeface="Times New Roman"/>
              <a:sym typeface="Times New Roman"/>
            </a:endParaRPr>
          </a:p>
        </p:txBody>
      </p:sp>
      <p:sp>
        <p:nvSpPr>
          <p:cNvPr id="340" name="Google Shape;340;p27"/>
          <p:cNvSpPr txBox="1"/>
          <p:nvPr/>
        </p:nvSpPr>
        <p:spPr>
          <a:xfrm>
            <a:off x="1589680" y="2985600"/>
            <a:ext cx="6056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800" u="sng">
                <a:latin typeface="Times New Roman"/>
                <a:ea typeface="Times New Roman"/>
                <a:cs typeface="Times New Roman"/>
                <a:sym typeface="Times New Roman"/>
              </a:rPr>
              <a:t>Kernel-bypass storage stack </a:t>
            </a:r>
            <a:endParaRPr b="1" i="1" sz="1800" u="sng">
              <a:latin typeface="Times New Roman"/>
              <a:ea typeface="Times New Roman"/>
              <a:cs typeface="Times New Roman"/>
              <a:sym typeface="Times New Roman"/>
            </a:endParaRPr>
          </a:p>
        </p:txBody>
      </p:sp>
      <p:sp>
        <p:nvSpPr>
          <p:cNvPr id="341" name="Google Shape;341;p27"/>
          <p:cNvSpPr txBox="1"/>
          <p:nvPr/>
        </p:nvSpPr>
        <p:spPr>
          <a:xfrm>
            <a:off x="2395475" y="3447300"/>
            <a:ext cx="4444500" cy="1499100"/>
          </a:xfrm>
          <a:prstGeom prst="rect">
            <a:avLst/>
          </a:prstGeom>
          <a:noFill/>
          <a:ln cap="flat" cmpd="sng" w="2857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latin typeface="Times New Roman"/>
                <a:ea typeface="Times New Roman"/>
                <a:cs typeface="Times New Roman"/>
                <a:sym typeface="Times New Roman"/>
              </a:rPr>
              <a:t>++</a:t>
            </a:r>
            <a:r>
              <a:rPr lang="en" sz="1600">
                <a:latin typeface="Times New Roman"/>
                <a:ea typeface="Times New Roman"/>
                <a:cs typeface="Times New Roman"/>
                <a:sym typeface="Times New Roman"/>
              </a:rPr>
              <a:t> No context switching overhead</a:t>
            </a:r>
            <a:endParaRPr sz="1600">
              <a:latin typeface="Times New Roman"/>
              <a:ea typeface="Times New Roman"/>
              <a:cs typeface="Times New Roman"/>
              <a:sym typeface="Times New Roman"/>
            </a:endParaRPr>
          </a:p>
          <a:p>
            <a:pPr indent="0" lvl="0" marL="0" rtl="0" algn="l">
              <a:lnSpc>
                <a:spcPct val="100000"/>
              </a:lnSpc>
              <a:spcBef>
                <a:spcPts val="1000"/>
              </a:spcBef>
              <a:spcAft>
                <a:spcPts val="0"/>
              </a:spcAft>
              <a:buNone/>
            </a:pPr>
            <a:r>
              <a:rPr b="1" lang="en" sz="1600">
                <a:latin typeface="Times New Roman"/>
                <a:ea typeface="Times New Roman"/>
                <a:cs typeface="Times New Roman"/>
                <a:sym typeface="Times New Roman"/>
              </a:rPr>
              <a:t>++</a:t>
            </a:r>
            <a:r>
              <a:rPr lang="en" sz="1600">
                <a:latin typeface="Times New Roman"/>
                <a:ea typeface="Times New Roman"/>
                <a:cs typeface="Times New Roman"/>
                <a:sym typeface="Times New Roman"/>
              </a:rPr>
              <a:t> No syscall overhead </a:t>
            </a:r>
            <a:endParaRPr sz="1600">
              <a:latin typeface="Times New Roman"/>
              <a:ea typeface="Times New Roman"/>
              <a:cs typeface="Times New Roman"/>
              <a:sym typeface="Times New Roman"/>
            </a:endParaRPr>
          </a:p>
          <a:p>
            <a:pPr indent="0" lvl="0" marL="0" rtl="0" algn="l">
              <a:lnSpc>
                <a:spcPct val="100000"/>
              </a:lnSpc>
              <a:spcBef>
                <a:spcPts val="1000"/>
              </a:spcBef>
              <a:spcAft>
                <a:spcPts val="1000"/>
              </a:spcAft>
              <a:buNone/>
            </a:pPr>
            <a:r>
              <a:rPr b="1" lang="en" sz="1600">
                <a:latin typeface="Times New Roman"/>
                <a:ea typeface="Times New Roman"/>
                <a:cs typeface="Times New Roman"/>
                <a:sym typeface="Times New Roman"/>
              </a:rPr>
              <a:t>++ Potential to </a:t>
            </a:r>
            <a:r>
              <a:rPr lang="en" sz="1600">
                <a:latin typeface="Times New Roman"/>
                <a:ea typeface="Times New Roman"/>
                <a:cs typeface="Times New Roman"/>
                <a:sym typeface="Times New Roman"/>
              </a:rPr>
              <a:t>e</a:t>
            </a:r>
            <a:r>
              <a:rPr lang="en" sz="1600">
                <a:latin typeface="Times New Roman"/>
                <a:ea typeface="Times New Roman"/>
                <a:cs typeface="Times New Roman"/>
                <a:sym typeface="Times New Roman"/>
              </a:rPr>
              <a:t>nable byte-addressability by </a:t>
            </a:r>
            <a:r>
              <a:rPr b="1" lang="en" sz="1600">
                <a:latin typeface="Times New Roman"/>
                <a:ea typeface="Times New Roman"/>
                <a:cs typeface="Times New Roman"/>
                <a:sym typeface="Times New Roman"/>
              </a:rPr>
              <a:t>deviating from filesystem abstraction</a:t>
            </a:r>
            <a:r>
              <a:rPr b="1" lang="en">
                <a:latin typeface="Times New Roman"/>
                <a:ea typeface="Times New Roman"/>
                <a:cs typeface="Times New Roman"/>
                <a:sym typeface="Times New Roman"/>
              </a:rPr>
              <a:t> </a:t>
            </a:r>
            <a:endParaRPr b="1">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8"/>
          <p:cNvSpPr txBox="1"/>
          <p:nvPr>
            <p:ph type="title"/>
          </p:nvPr>
        </p:nvSpPr>
        <p:spPr>
          <a:xfrm>
            <a:off x="311700" y="9144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Kernel-bypass storage stack </a:t>
            </a:r>
            <a:r>
              <a:rPr b="1" lang="en">
                <a:solidFill>
                  <a:srgbClr val="CC0000"/>
                </a:solidFill>
                <a:latin typeface="Times New Roman"/>
                <a:ea typeface="Times New Roman"/>
                <a:cs typeface="Times New Roman"/>
                <a:sym typeface="Times New Roman"/>
              </a:rPr>
              <a:t>forgoes isolation </a:t>
            </a:r>
            <a:endParaRPr b="1">
              <a:solidFill>
                <a:srgbClr val="CC0000"/>
              </a:solidFill>
              <a:latin typeface="Times New Roman"/>
              <a:ea typeface="Times New Roman"/>
              <a:cs typeface="Times New Roman"/>
              <a:sym typeface="Times New Roman"/>
            </a:endParaRPr>
          </a:p>
        </p:txBody>
      </p:sp>
      <p:sp>
        <p:nvSpPr>
          <p:cNvPr id="347" name="Google Shape;34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8" name="Google Shape;348;p28"/>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349" name="Google Shape;349;p28"/>
          <p:cNvSpPr txBox="1"/>
          <p:nvPr/>
        </p:nvSpPr>
        <p:spPr>
          <a:xfrm>
            <a:off x="1097280" y="548640"/>
            <a:ext cx="60561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900" u="sng">
                <a:latin typeface="Times New Roman"/>
                <a:ea typeface="Times New Roman"/>
                <a:cs typeface="Times New Roman"/>
                <a:sym typeface="Times New Roman"/>
              </a:rPr>
              <a:t>Kernel-bypass storage stack </a:t>
            </a:r>
            <a:endParaRPr b="1" i="1" sz="1900" u="sng">
              <a:latin typeface="Times New Roman"/>
              <a:ea typeface="Times New Roman"/>
              <a:cs typeface="Times New Roman"/>
              <a:sym typeface="Times New Roman"/>
            </a:endParaRPr>
          </a:p>
        </p:txBody>
      </p:sp>
      <p:sp>
        <p:nvSpPr>
          <p:cNvPr id="350" name="Google Shape;350;p28"/>
          <p:cNvSpPr txBox="1"/>
          <p:nvPr/>
        </p:nvSpPr>
        <p:spPr>
          <a:xfrm>
            <a:off x="1527048" y="996696"/>
            <a:ext cx="2743200" cy="914400"/>
          </a:xfrm>
          <a:prstGeom prst="rect">
            <a:avLst/>
          </a:prstGeom>
          <a:noFill/>
          <a:ln cap="flat" cmpd="sng" w="2857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t>
            </a:r>
            <a:r>
              <a:rPr lang="en" sz="1200">
                <a:latin typeface="Times New Roman"/>
                <a:ea typeface="Times New Roman"/>
                <a:cs typeface="Times New Roman"/>
                <a:sym typeface="Times New Roman"/>
              </a:rPr>
              <a:t> No context switching overhead</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t>
            </a:r>
            <a:r>
              <a:rPr lang="en" sz="1200">
                <a:latin typeface="Times New Roman"/>
                <a:ea typeface="Times New Roman"/>
                <a:cs typeface="Times New Roman"/>
                <a:sym typeface="Times New Roman"/>
              </a:rPr>
              <a:t> No syscall and filesystem overhead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 </a:t>
            </a:r>
            <a:r>
              <a:rPr lang="en" sz="1200">
                <a:latin typeface="Times New Roman"/>
                <a:ea typeface="Times New Roman"/>
                <a:cs typeface="Times New Roman"/>
                <a:sym typeface="Times New Roman"/>
              </a:rPr>
              <a:t>Enables byte-addressability</a:t>
            </a:r>
            <a:endParaRPr sz="1200">
              <a:latin typeface="Times New Roman"/>
              <a:ea typeface="Times New Roman"/>
              <a:cs typeface="Times New Roman"/>
              <a:sym typeface="Times New Roman"/>
            </a:endParaRPr>
          </a:p>
        </p:txBody>
      </p:sp>
      <p:sp>
        <p:nvSpPr>
          <p:cNvPr id="351" name="Google Shape;351;p28"/>
          <p:cNvSpPr txBox="1"/>
          <p:nvPr/>
        </p:nvSpPr>
        <p:spPr>
          <a:xfrm>
            <a:off x="4480560" y="996696"/>
            <a:ext cx="2743200" cy="914400"/>
          </a:xfrm>
          <a:prstGeom prst="rect">
            <a:avLst/>
          </a:prstGeom>
          <a:noFill/>
          <a:ln cap="flat" cmpd="sng" w="2857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t>
            </a:r>
            <a:r>
              <a:rPr lang="en" sz="1200">
                <a:latin typeface="Times New Roman"/>
                <a:ea typeface="Times New Roman"/>
                <a:cs typeface="Times New Roman"/>
                <a:sym typeface="Times New Roman"/>
              </a:rPr>
              <a:t> Forgoes kernel-userspace isolation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t>
            </a:r>
            <a:r>
              <a:rPr lang="en" sz="1200">
                <a:latin typeface="Times New Roman"/>
                <a:ea typeface="Times New Roman"/>
                <a:cs typeface="Times New Roman"/>
                <a:sym typeface="Times New Roman"/>
              </a:rPr>
              <a:t> Memory safety vulnerabilities</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 </a:t>
            </a:r>
            <a:r>
              <a:rPr lang="en" sz="1200">
                <a:latin typeface="Times New Roman"/>
                <a:ea typeface="Times New Roman"/>
                <a:cs typeface="Times New Roman"/>
                <a:sym typeface="Times New Roman"/>
              </a:rPr>
              <a:t>Needs an efficient programming model  </a:t>
            </a:r>
            <a:endParaRPr sz="1200">
              <a:latin typeface="Times New Roman"/>
              <a:ea typeface="Times New Roman"/>
              <a:cs typeface="Times New Roman"/>
              <a:sym typeface="Times New Roman"/>
            </a:endParaRPr>
          </a:p>
        </p:txBody>
      </p:sp>
      <p:grpSp>
        <p:nvGrpSpPr>
          <p:cNvPr id="352" name="Google Shape;352;p28"/>
          <p:cNvGrpSpPr/>
          <p:nvPr/>
        </p:nvGrpSpPr>
        <p:grpSpPr>
          <a:xfrm>
            <a:off x="869025" y="2587752"/>
            <a:ext cx="2622000" cy="1025363"/>
            <a:chOff x="2098375" y="938150"/>
            <a:chExt cx="2622000" cy="1025363"/>
          </a:xfrm>
        </p:grpSpPr>
        <p:sp>
          <p:nvSpPr>
            <p:cNvPr id="353" name="Google Shape;353;p28"/>
            <p:cNvSpPr/>
            <p:nvPr/>
          </p:nvSpPr>
          <p:spPr>
            <a:xfrm>
              <a:off x="2098375" y="938150"/>
              <a:ext cx="2622000" cy="999600"/>
            </a:xfrm>
            <a:prstGeom prst="rect">
              <a:avLst/>
            </a:prstGeom>
            <a:solidFill>
              <a:srgbClr val="000000">
                <a:alpha val="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Calibri"/>
                  <a:ea typeface="Calibri"/>
                  <a:cs typeface="Calibri"/>
                  <a:sym typeface="Calibri"/>
                </a:rPr>
                <a:t>Applications</a:t>
              </a:r>
              <a:endParaRPr b="0" i="0" sz="19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pic>
          <p:nvPicPr>
            <p:cNvPr id="354" name="Google Shape;354;p28"/>
            <p:cNvPicPr preferRelativeResize="0"/>
            <p:nvPr/>
          </p:nvPicPr>
          <p:blipFill rotWithShape="1">
            <a:blip r:embed="rId4">
              <a:alphaModFix/>
            </a:blip>
            <a:srcRect b="0" l="0" r="0" t="0"/>
            <a:stretch/>
          </p:blipFill>
          <p:spPr>
            <a:xfrm>
              <a:off x="3495930" y="1328251"/>
              <a:ext cx="457200" cy="488842"/>
            </a:xfrm>
            <a:prstGeom prst="rect">
              <a:avLst/>
            </a:prstGeom>
            <a:noFill/>
            <a:ln>
              <a:noFill/>
            </a:ln>
          </p:spPr>
        </p:pic>
        <p:pic>
          <p:nvPicPr>
            <p:cNvPr id="355" name="Google Shape;355;p28"/>
            <p:cNvPicPr preferRelativeResize="0"/>
            <p:nvPr/>
          </p:nvPicPr>
          <p:blipFill rotWithShape="1">
            <a:blip r:embed="rId5">
              <a:alphaModFix/>
            </a:blip>
            <a:srcRect b="0" l="0" r="0" t="0"/>
            <a:stretch/>
          </p:blipFill>
          <p:spPr>
            <a:xfrm>
              <a:off x="2673474" y="1229363"/>
              <a:ext cx="1063975" cy="734150"/>
            </a:xfrm>
            <a:prstGeom prst="rect">
              <a:avLst/>
            </a:prstGeom>
            <a:noFill/>
            <a:ln>
              <a:noFill/>
            </a:ln>
          </p:spPr>
        </p:pic>
        <p:pic>
          <p:nvPicPr>
            <p:cNvPr id="356" name="Google Shape;356;p28"/>
            <p:cNvPicPr preferRelativeResize="0"/>
            <p:nvPr/>
          </p:nvPicPr>
          <p:blipFill rotWithShape="1">
            <a:blip r:embed="rId6">
              <a:alphaModFix/>
            </a:blip>
            <a:srcRect b="0" l="0" r="0" t="0"/>
            <a:stretch/>
          </p:blipFill>
          <p:spPr>
            <a:xfrm>
              <a:off x="3981900" y="1408845"/>
              <a:ext cx="690126" cy="358294"/>
            </a:xfrm>
            <a:prstGeom prst="rect">
              <a:avLst/>
            </a:prstGeom>
            <a:noFill/>
            <a:ln>
              <a:noFill/>
            </a:ln>
          </p:spPr>
        </p:pic>
        <p:pic>
          <p:nvPicPr>
            <p:cNvPr id="357" name="Google Shape;357;p28"/>
            <p:cNvPicPr preferRelativeResize="0"/>
            <p:nvPr/>
          </p:nvPicPr>
          <p:blipFill rotWithShape="1">
            <a:blip r:embed="rId7">
              <a:alphaModFix/>
            </a:blip>
            <a:srcRect b="0" l="0" r="0" t="0"/>
            <a:stretch/>
          </p:blipFill>
          <p:spPr>
            <a:xfrm>
              <a:off x="2144766" y="1328250"/>
              <a:ext cx="760676" cy="393709"/>
            </a:xfrm>
            <a:prstGeom prst="rect">
              <a:avLst/>
            </a:prstGeom>
            <a:noFill/>
            <a:ln>
              <a:noFill/>
            </a:ln>
          </p:spPr>
        </p:pic>
      </p:grpSp>
      <p:sp>
        <p:nvSpPr>
          <p:cNvPr id="358" name="Google Shape;358;p28"/>
          <p:cNvSpPr/>
          <p:nvPr/>
        </p:nvSpPr>
        <p:spPr>
          <a:xfrm>
            <a:off x="3771575" y="2587752"/>
            <a:ext cx="1713900" cy="1005900"/>
          </a:xfrm>
          <a:prstGeom prst="rect">
            <a:avLst/>
          </a:prstGeom>
          <a:solidFill>
            <a:srgbClr val="D9EAD3"/>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sz="1600">
                <a:latin typeface="Times New Roman"/>
                <a:ea typeface="Times New Roman"/>
                <a:cs typeface="Times New Roman"/>
                <a:sym typeface="Times New Roman"/>
              </a:rPr>
              <a:t>Kernel-bypass storage stack </a:t>
            </a:r>
            <a:endParaRPr i="0" sz="1600" u="none" cap="none" strike="noStrike">
              <a:latin typeface="Times New Roman"/>
              <a:ea typeface="Times New Roman"/>
              <a:cs typeface="Times New Roman"/>
              <a:sym typeface="Times New Roman"/>
            </a:endParaRPr>
          </a:p>
        </p:txBody>
      </p:sp>
      <p:sp>
        <p:nvSpPr>
          <p:cNvPr id="359" name="Google Shape;359;p28"/>
          <p:cNvSpPr/>
          <p:nvPr/>
        </p:nvSpPr>
        <p:spPr>
          <a:xfrm>
            <a:off x="869025" y="4114800"/>
            <a:ext cx="2622000" cy="572700"/>
          </a:xfrm>
          <a:prstGeom prst="rect">
            <a:avLst/>
          </a:prstGeom>
          <a:solidFill>
            <a:srgbClr val="3C78D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rgbClr val="FFFFFF"/>
                </a:solidFill>
                <a:latin typeface="Calibri"/>
                <a:ea typeface="Calibri"/>
                <a:cs typeface="Calibri"/>
                <a:sym typeface="Calibri"/>
              </a:rPr>
              <a:t>Operating System (OS)</a:t>
            </a:r>
            <a:endParaRPr b="0" i="0" sz="1900" u="none" cap="none" strike="noStrike">
              <a:solidFill>
                <a:srgbClr val="FFFFFF"/>
              </a:solidFill>
              <a:latin typeface="Calibri"/>
              <a:ea typeface="Calibri"/>
              <a:cs typeface="Calibri"/>
              <a:sym typeface="Calibri"/>
            </a:endParaRPr>
          </a:p>
        </p:txBody>
      </p:sp>
      <p:sp>
        <p:nvSpPr>
          <p:cNvPr id="360" name="Google Shape;360;p28"/>
          <p:cNvSpPr/>
          <p:nvPr/>
        </p:nvSpPr>
        <p:spPr>
          <a:xfrm>
            <a:off x="594360" y="3968496"/>
            <a:ext cx="5441100" cy="852600"/>
          </a:xfrm>
          <a:prstGeom prst="rect">
            <a:avLst/>
          </a:prstGeom>
          <a:noFill/>
          <a:ln cap="flat" cmpd="sng" w="28575">
            <a:solidFill>
              <a:srgbClr val="1C458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8"/>
          <p:cNvSpPr/>
          <p:nvPr/>
        </p:nvSpPr>
        <p:spPr>
          <a:xfrm>
            <a:off x="593585" y="2295144"/>
            <a:ext cx="5441100" cy="1391400"/>
          </a:xfrm>
          <a:prstGeom prst="rect">
            <a:avLst/>
          </a:prstGeom>
          <a:noFill/>
          <a:ln cap="flat" cmpd="sng" w="28575">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8"/>
          <p:cNvSpPr txBox="1"/>
          <p:nvPr/>
        </p:nvSpPr>
        <p:spPr>
          <a:xfrm>
            <a:off x="3554425" y="4517136"/>
            <a:ext cx="308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Times New Roman"/>
                <a:ea typeface="Times New Roman"/>
                <a:cs typeface="Times New Roman"/>
                <a:sym typeface="Times New Roman"/>
              </a:rPr>
              <a:t>Protected Kernel address range  </a:t>
            </a:r>
            <a:endParaRPr b="1" i="1">
              <a:latin typeface="Times New Roman"/>
              <a:ea typeface="Times New Roman"/>
              <a:cs typeface="Times New Roman"/>
              <a:sym typeface="Times New Roman"/>
            </a:endParaRPr>
          </a:p>
        </p:txBody>
      </p:sp>
      <p:sp>
        <p:nvSpPr>
          <p:cNvPr id="363" name="Google Shape;363;p28"/>
          <p:cNvSpPr txBox="1"/>
          <p:nvPr/>
        </p:nvSpPr>
        <p:spPr>
          <a:xfrm>
            <a:off x="3674575" y="1965960"/>
            <a:ext cx="308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Times New Roman"/>
                <a:ea typeface="Times New Roman"/>
                <a:cs typeface="Times New Roman"/>
                <a:sym typeface="Times New Roman"/>
              </a:rPr>
              <a:t>Unprotected User </a:t>
            </a:r>
            <a:r>
              <a:rPr b="1" i="1" lang="en">
                <a:latin typeface="Times New Roman"/>
                <a:ea typeface="Times New Roman"/>
                <a:cs typeface="Times New Roman"/>
                <a:sym typeface="Times New Roman"/>
              </a:rPr>
              <a:t>address </a:t>
            </a:r>
            <a:r>
              <a:rPr b="1" i="1" lang="en">
                <a:latin typeface="Times New Roman"/>
                <a:ea typeface="Times New Roman"/>
                <a:cs typeface="Times New Roman"/>
                <a:sym typeface="Times New Roman"/>
              </a:rPr>
              <a:t>range</a:t>
            </a:r>
            <a:r>
              <a:rPr b="1" i="1" lang="en">
                <a:latin typeface="Times New Roman"/>
                <a:ea typeface="Times New Roman"/>
                <a:cs typeface="Times New Roman"/>
                <a:sym typeface="Times New Roman"/>
              </a:rPr>
              <a:t>  </a:t>
            </a:r>
            <a:endParaRPr b="1" i="1">
              <a:latin typeface="Times New Roman"/>
              <a:ea typeface="Times New Roman"/>
              <a:cs typeface="Times New Roman"/>
              <a:sym typeface="Times New Roman"/>
            </a:endParaRPr>
          </a:p>
        </p:txBody>
      </p:sp>
      <p:pic>
        <p:nvPicPr>
          <p:cNvPr id="364" name="Google Shape;364;p28"/>
          <p:cNvPicPr preferRelativeResize="0"/>
          <p:nvPr/>
        </p:nvPicPr>
        <p:blipFill rotWithShape="1">
          <a:blip r:embed="rId8">
            <a:alphaModFix/>
          </a:blip>
          <a:srcRect b="-13263" l="0" r="0" t="0"/>
          <a:stretch/>
        </p:blipFill>
        <p:spPr>
          <a:xfrm>
            <a:off x="692373" y="2505456"/>
            <a:ext cx="616200" cy="697985"/>
          </a:xfrm>
          <a:prstGeom prst="rect">
            <a:avLst/>
          </a:prstGeom>
          <a:noFill/>
          <a:ln>
            <a:noFill/>
          </a:ln>
        </p:spPr>
      </p:pic>
      <p:sp>
        <p:nvSpPr>
          <p:cNvPr id="365" name="Google Shape;365;p28"/>
          <p:cNvSpPr txBox="1"/>
          <p:nvPr/>
        </p:nvSpPr>
        <p:spPr>
          <a:xfrm>
            <a:off x="1061675" y="1947729"/>
            <a:ext cx="2010600" cy="521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CC0000"/>
                </a:solidFill>
                <a:latin typeface="Times New Roman"/>
                <a:ea typeface="Times New Roman"/>
                <a:cs typeface="Times New Roman"/>
                <a:sym typeface="Times New Roman"/>
              </a:rPr>
              <a:t>Memory safety bug </a:t>
            </a:r>
            <a:endParaRPr b="1" i="1">
              <a:solidFill>
                <a:srgbClr val="CC0000"/>
              </a:solidFill>
              <a:latin typeface="Times New Roman"/>
              <a:ea typeface="Times New Roman"/>
              <a:cs typeface="Times New Roman"/>
              <a:sym typeface="Times New Roman"/>
            </a:endParaRPr>
          </a:p>
          <a:p>
            <a:pPr indent="0" lvl="0" marL="0" rtl="0" algn="l">
              <a:spcBef>
                <a:spcPts val="0"/>
              </a:spcBef>
              <a:spcAft>
                <a:spcPts val="0"/>
              </a:spcAft>
              <a:buNone/>
            </a:pPr>
            <a:r>
              <a:rPr b="1" i="1" lang="en">
                <a:solidFill>
                  <a:srgbClr val="CC0000"/>
                </a:solidFill>
                <a:latin typeface="Times New Roman"/>
                <a:ea typeface="Times New Roman"/>
                <a:cs typeface="Times New Roman"/>
                <a:sym typeface="Times New Roman"/>
              </a:rPr>
              <a:t>e.g., buffer overflow</a:t>
            </a:r>
            <a:endParaRPr b="1" i="1">
              <a:solidFill>
                <a:srgbClr val="CC0000"/>
              </a:solidFill>
              <a:latin typeface="Times New Roman"/>
              <a:ea typeface="Times New Roman"/>
              <a:cs typeface="Times New Roman"/>
              <a:sym typeface="Times New Roman"/>
            </a:endParaRPr>
          </a:p>
        </p:txBody>
      </p:sp>
      <p:sp>
        <p:nvSpPr>
          <p:cNvPr id="366" name="Google Shape;366;p28"/>
          <p:cNvSpPr txBox="1"/>
          <p:nvPr/>
        </p:nvSpPr>
        <p:spPr>
          <a:xfrm>
            <a:off x="1482850" y="2724912"/>
            <a:ext cx="3918300" cy="1179600"/>
          </a:xfrm>
          <a:prstGeom prst="rect">
            <a:avLst/>
          </a:prstGeom>
          <a:solidFill>
            <a:srgbClr val="CC0000">
              <a:alpha val="6607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00"/>
          </a:p>
        </p:txBody>
      </p:sp>
      <p:sp>
        <p:nvSpPr>
          <p:cNvPr id="367" name="Google Shape;367;p28"/>
          <p:cNvSpPr/>
          <p:nvPr/>
        </p:nvSpPr>
        <p:spPr>
          <a:xfrm>
            <a:off x="6164488" y="2724900"/>
            <a:ext cx="2856600" cy="615600"/>
          </a:xfrm>
          <a:prstGeom prst="roundRect">
            <a:avLst>
              <a:gd fmla="val 16667" name="adj"/>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latin typeface="Times New Roman"/>
                <a:ea typeface="Times New Roman"/>
                <a:cs typeface="Times New Roman"/>
                <a:sym typeface="Times New Roman"/>
              </a:rPr>
              <a:t>Buggy application can corrupt the kernel-bypass storage stack</a:t>
            </a:r>
            <a:endParaRPr i="1" sz="1600">
              <a:latin typeface="Times New Roman"/>
              <a:ea typeface="Times New Roman"/>
              <a:cs typeface="Times New Roman"/>
              <a:sym typeface="Times New Roman"/>
            </a:endParaRPr>
          </a:p>
        </p:txBody>
      </p:sp>
      <p:sp>
        <p:nvSpPr>
          <p:cNvPr id="368" name="Google Shape;368;p28"/>
          <p:cNvSpPr/>
          <p:nvPr/>
        </p:nvSpPr>
        <p:spPr>
          <a:xfrm>
            <a:off x="6164488" y="3901600"/>
            <a:ext cx="2856600" cy="6126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500">
                <a:latin typeface="Times New Roman"/>
                <a:ea typeface="Times New Roman"/>
                <a:cs typeface="Times New Roman"/>
                <a:sym typeface="Times New Roman"/>
              </a:rPr>
              <a:t>OS </a:t>
            </a:r>
            <a:r>
              <a:rPr i="1" lang="en" sz="1500">
                <a:latin typeface="Times New Roman"/>
                <a:ea typeface="Times New Roman"/>
                <a:cs typeface="Times New Roman"/>
                <a:sym typeface="Times New Roman"/>
              </a:rPr>
              <a:t>enforces</a:t>
            </a:r>
            <a:r>
              <a:rPr i="1" lang="en" sz="1500">
                <a:latin typeface="Times New Roman"/>
                <a:ea typeface="Times New Roman"/>
                <a:cs typeface="Times New Roman"/>
                <a:sym typeface="Times New Roman"/>
              </a:rPr>
              <a:t> isolation from buggy applications </a:t>
            </a:r>
            <a:endParaRPr i="1" sz="1500">
              <a:latin typeface="Times New Roman"/>
              <a:ea typeface="Times New Roman"/>
              <a:cs typeface="Times New Roman"/>
              <a:sym typeface="Times New Roman"/>
            </a:endParaRPr>
          </a:p>
        </p:txBody>
      </p:sp>
      <p:sp>
        <p:nvSpPr>
          <p:cNvPr id="369" name="Google Shape;369;p28"/>
          <p:cNvSpPr/>
          <p:nvPr/>
        </p:nvSpPr>
        <p:spPr>
          <a:xfrm>
            <a:off x="2674550" y="1852200"/>
            <a:ext cx="1000026" cy="872694"/>
          </a:xfrm>
          <a:prstGeom prst="irregularSeal1">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par>
                                <p:cTn fill="hold" nodeType="with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9"/>
          <p:cNvSpPr txBox="1"/>
          <p:nvPr>
            <p:ph type="title"/>
          </p:nvPr>
        </p:nvSpPr>
        <p:spPr>
          <a:xfrm>
            <a:off x="274320" y="140225"/>
            <a:ext cx="8686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Challenges in</a:t>
            </a:r>
            <a:r>
              <a:rPr b="1" lang="en">
                <a:latin typeface="Times New Roman"/>
                <a:ea typeface="Times New Roman"/>
                <a:cs typeface="Times New Roman"/>
                <a:sym typeface="Times New Roman"/>
              </a:rPr>
              <a:t> designing k</a:t>
            </a:r>
            <a:r>
              <a:rPr b="1" lang="en">
                <a:latin typeface="Times New Roman"/>
                <a:ea typeface="Times New Roman"/>
                <a:cs typeface="Times New Roman"/>
                <a:sym typeface="Times New Roman"/>
              </a:rPr>
              <a:t>ernel-bypass storage stack   </a:t>
            </a:r>
            <a:endParaRPr b="1">
              <a:latin typeface="Times New Roman"/>
              <a:ea typeface="Times New Roman"/>
              <a:cs typeface="Times New Roman"/>
              <a:sym typeface="Times New Roman"/>
            </a:endParaRPr>
          </a:p>
        </p:txBody>
      </p:sp>
      <p:pic>
        <p:nvPicPr>
          <p:cNvPr id="375" name="Google Shape;375;p29"/>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376" name="Google Shape;37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7" name="Google Shape;377;p29"/>
          <p:cNvSpPr/>
          <p:nvPr/>
        </p:nvSpPr>
        <p:spPr>
          <a:xfrm>
            <a:off x="255485" y="1229883"/>
            <a:ext cx="226726" cy="301494"/>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p:txBody>
      </p:sp>
      <p:grpSp>
        <p:nvGrpSpPr>
          <p:cNvPr id="378" name="Google Shape;378;p29"/>
          <p:cNvGrpSpPr/>
          <p:nvPr/>
        </p:nvGrpSpPr>
        <p:grpSpPr>
          <a:xfrm>
            <a:off x="4663440" y="889890"/>
            <a:ext cx="4297603" cy="3544086"/>
            <a:chOff x="4663440" y="889890"/>
            <a:chExt cx="4297603" cy="3544086"/>
          </a:xfrm>
        </p:grpSpPr>
        <p:grpSp>
          <p:nvGrpSpPr>
            <p:cNvPr id="379" name="Google Shape;379;p29"/>
            <p:cNvGrpSpPr/>
            <p:nvPr/>
          </p:nvGrpSpPr>
          <p:grpSpPr>
            <a:xfrm>
              <a:off x="4663440" y="889890"/>
              <a:ext cx="2349050" cy="761947"/>
              <a:chOff x="2098370" y="938150"/>
              <a:chExt cx="2622000" cy="1025363"/>
            </a:xfrm>
          </p:grpSpPr>
          <p:sp>
            <p:nvSpPr>
              <p:cNvPr id="380" name="Google Shape;380;p29"/>
              <p:cNvSpPr/>
              <p:nvPr/>
            </p:nvSpPr>
            <p:spPr>
              <a:xfrm>
                <a:off x="2098370" y="938150"/>
                <a:ext cx="2622000" cy="999600"/>
              </a:xfrm>
              <a:prstGeom prst="rect">
                <a:avLst/>
              </a:prstGeom>
              <a:solidFill>
                <a:srgbClr val="000000">
                  <a:alpha val="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182875">
                <a:noAutofit/>
              </a:bodyPr>
              <a:lstStyle/>
              <a:p>
                <a:pPr indent="0" lvl="0" marL="0" marR="0" rtl="0" algn="ctr">
                  <a:lnSpc>
                    <a:spcPct val="100000"/>
                  </a:lnSpc>
                  <a:spcBef>
                    <a:spcPts val="0"/>
                  </a:spcBef>
                  <a:spcAft>
                    <a:spcPts val="0"/>
                  </a:spcAft>
                  <a:buClr>
                    <a:srgbClr val="000000"/>
                  </a:buClr>
                  <a:buSzPts val="1900"/>
                  <a:buFont typeface="Arial"/>
                  <a:buNone/>
                </a:pPr>
                <a:r>
                  <a:rPr b="1" i="0" lang="en" sz="1600" u="none" cap="none" strike="noStrike">
                    <a:solidFill>
                      <a:srgbClr val="000000"/>
                    </a:solidFill>
                    <a:latin typeface="Times New Roman"/>
                    <a:ea typeface="Times New Roman"/>
                    <a:cs typeface="Times New Roman"/>
                    <a:sym typeface="Times New Roman"/>
                  </a:rPr>
                  <a:t>Applications</a:t>
                </a:r>
                <a:endParaRPr b="1" i="0" sz="16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pic>
            <p:nvPicPr>
              <p:cNvPr id="381" name="Google Shape;381;p29"/>
              <p:cNvPicPr preferRelativeResize="0"/>
              <p:nvPr/>
            </p:nvPicPr>
            <p:blipFill rotWithShape="1">
              <a:blip r:embed="rId4">
                <a:alphaModFix/>
              </a:blip>
              <a:srcRect b="0" l="0" r="0" t="0"/>
              <a:stretch/>
            </p:blipFill>
            <p:spPr>
              <a:xfrm>
                <a:off x="3495930" y="1328251"/>
                <a:ext cx="457200" cy="488842"/>
              </a:xfrm>
              <a:prstGeom prst="rect">
                <a:avLst/>
              </a:prstGeom>
              <a:noFill/>
              <a:ln>
                <a:noFill/>
              </a:ln>
            </p:spPr>
          </p:pic>
          <p:pic>
            <p:nvPicPr>
              <p:cNvPr id="382" name="Google Shape;382;p29"/>
              <p:cNvPicPr preferRelativeResize="0"/>
              <p:nvPr/>
            </p:nvPicPr>
            <p:blipFill rotWithShape="1">
              <a:blip r:embed="rId5">
                <a:alphaModFix/>
              </a:blip>
              <a:srcRect b="0" l="0" r="0" t="0"/>
              <a:stretch/>
            </p:blipFill>
            <p:spPr>
              <a:xfrm>
                <a:off x="2673474" y="1229363"/>
                <a:ext cx="1063975" cy="734150"/>
              </a:xfrm>
              <a:prstGeom prst="rect">
                <a:avLst/>
              </a:prstGeom>
              <a:noFill/>
              <a:ln>
                <a:noFill/>
              </a:ln>
            </p:spPr>
          </p:pic>
          <p:pic>
            <p:nvPicPr>
              <p:cNvPr id="383" name="Google Shape;383;p29"/>
              <p:cNvPicPr preferRelativeResize="0"/>
              <p:nvPr/>
            </p:nvPicPr>
            <p:blipFill rotWithShape="1">
              <a:blip r:embed="rId6">
                <a:alphaModFix/>
              </a:blip>
              <a:srcRect b="0" l="0" r="0" t="0"/>
              <a:stretch/>
            </p:blipFill>
            <p:spPr>
              <a:xfrm>
                <a:off x="3981900" y="1408845"/>
                <a:ext cx="690126" cy="358294"/>
              </a:xfrm>
              <a:prstGeom prst="rect">
                <a:avLst/>
              </a:prstGeom>
              <a:noFill/>
              <a:ln>
                <a:noFill/>
              </a:ln>
            </p:spPr>
          </p:pic>
          <p:pic>
            <p:nvPicPr>
              <p:cNvPr id="384" name="Google Shape;384;p29"/>
              <p:cNvPicPr preferRelativeResize="0"/>
              <p:nvPr/>
            </p:nvPicPr>
            <p:blipFill rotWithShape="1">
              <a:blip r:embed="rId7">
                <a:alphaModFix/>
              </a:blip>
              <a:srcRect b="0" l="0" r="0" t="0"/>
              <a:stretch/>
            </p:blipFill>
            <p:spPr>
              <a:xfrm>
                <a:off x="2144766" y="1328250"/>
                <a:ext cx="760676" cy="393709"/>
              </a:xfrm>
              <a:prstGeom prst="rect">
                <a:avLst/>
              </a:prstGeom>
              <a:noFill/>
              <a:ln>
                <a:noFill/>
              </a:ln>
            </p:spPr>
          </p:pic>
        </p:grpSp>
        <p:grpSp>
          <p:nvGrpSpPr>
            <p:cNvPr id="385" name="Google Shape;385;p29"/>
            <p:cNvGrpSpPr/>
            <p:nvPr/>
          </p:nvGrpSpPr>
          <p:grpSpPr>
            <a:xfrm>
              <a:off x="7012493" y="1158695"/>
              <a:ext cx="1948550" cy="2932419"/>
              <a:chOff x="2798417" y="1622500"/>
              <a:chExt cx="2088255" cy="3399512"/>
            </a:xfrm>
          </p:grpSpPr>
          <p:sp>
            <p:nvSpPr>
              <p:cNvPr id="386" name="Google Shape;386;p29"/>
              <p:cNvSpPr/>
              <p:nvPr/>
            </p:nvSpPr>
            <p:spPr>
              <a:xfrm>
                <a:off x="3207572" y="1625506"/>
                <a:ext cx="1679100" cy="3387300"/>
              </a:xfrm>
              <a:prstGeom prst="rect">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cxnSp>
            <p:nvCxnSpPr>
              <p:cNvPr id="387" name="Google Shape;387;p29"/>
              <p:cNvCxnSpPr/>
              <p:nvPr/>
            </p:nvCxnSpPr>
            <p:spPr>
              <a:xfrm flipH="1" rot="10800000">
                <a:off x="2847300" y="1622500"/>
                <a:ext cx="372300" cy="165000"/>
              </a:xfrm>
              <a:prstGeom prst="straightConnector1">
                <a:avLst/>
              </a:prstGeom>
              <a:noFill/>
              <a:ln cap="flat" cmpd="sng" w="28575">
                <a:solidFill>
                  <a:srgbClr val="1C4587"/>
                </a:solidFill>
                <a:prstDash val="dot"/>
                <a:round/>
                <a:headEnd len="sm" w="sm" type="none"/>
                <a:tailEnd len="sm" w="sm" type="none"/>
              </a:ln>
            </p:spPr>
          </p:cxnSp>
          <p:cxnSp>
            <p:nvCxnSpPr>
              <p:cNvPr id="388" name="Google Shape;388;p29"/>
              <p:cNvCxnSpPr/>
              <p:nvPr/>
            </p:nvCxnSpPr>
            <p:spPr>
              <a:xfrm>
                <a:off x="2798417" y="4409112"/>
                <a:ext cx="394500" cy="612900"/>
              </a:xfrm>
              <a:prstGeom prst="straightConnector1">
                <a:avLst/>
              </a:prstGeom>
              <a:noFill/>
              <a:ln cap="flat" cmpd="sng" w="28575">
                <a:solidFill>
                  <a:srgbClr val="1C4587"/>
                </a:solidFill>
                <a:prstDash val="dot"/>
                <a:round/>
                <a:headEnd len="sm" w="sm" type="none"/>
                <a:tailEnd len="sm" w="sm" type="none"/>
              </a:ln>
            </p:spPr>
          </p:cxnSp>
        </p:grpSp>
        <p:sp>
          <p:nvSpPr>
            <p:cNvPr id="389" name="Google Shape;389;p29"/>
            <p:cNvSpPr/>
            <p:nvPr/>
          </p:nvSpPr>
          <p:spPr>
            <a:xfrm>
              <a:off x="4663475" y="2057400"/>
              <a:ext cx="2349000" cy="572700"/>
            </a:xfrm>
            <a:prstGeom prst="rect">
              <a:avLst/>
            </a:prstGeom>
            <a:solidFill>
              <a:srgbClr val="3C78D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n" sz="1600" u="none" cap="none" strike="noStrike">
                  <a:solidFill>
                    <a:srgbClr val="FFFFFF"/>
                  </a:solidFill>
                  <a:latin typeface="Times New Roman"/>
                  <a:ea typeface="Times New Roman"/>
                  <a:cs typeface="Times New Roman"/>
                  <a:sym typeface="Times New Roman"/>
                </a:rPr>
                <a:t>Operating System (OS)</a:t>
              </a:r>
              <a:endParaRPr b="1" i="0" sz="1600" u="none" cap="none" strike="noStrike">
                <a:solidFill>
                  <a:srgbClr val="FFFFFF"/>
                </a:solidFill>
                <a:latin typeface="Times New Roman"/>
                <a:ea typeface="Times New Roman"/>
                <a:cs typeface="Times New Roman"/>
                <a:sym typeface="Times New Roman"/>
              </a:endParaRPr>
            </a:p>
          </p:txBody>
        </p:sp>
        <p:sp>
          <p:nvSpPr>
            <p:cNvPr id="390" name="Google Shape;390;p29"/>
            <p:cNvSpPr/>
            <p:nvPr/>
          </p:nvSpPr>
          <p:spPr>
            <a:xfrm flipH="1" rot="10800000">
              <a:off x="4814800" y="1651700"/>
              <a:ext cx="381600" cy="369300"/>
            </a:xfrm>
            <a:prstGeom prst="downArrow">
              <a:avLst>
                <a:gd fmla="val 50000" name="adj1"/>
                <a:gd fmla="val 50000" name="adj2"/>
              </a:avLst>
            </a:prstGeom>
            <a:solidFill>
              <a:srgbClr val="1C45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9"/>
            <p:cNvSpPr/>
            <p:nvPr/>
          </p:nvSpPr>
          <p:spPr>
            <a:xfrm>
              <a:off x="4814800" y="2660904"/>
              <a:ext cx="381600" cy="365700"/>
            </a:xfrm>
            <a:prstGeom prst="downArrow">
              <a:avLst>
                <a:gd fmla="val 50000" name="adj1"/>
                <a:gd fmla="val 50000" name="adj2"/>
              </a:avLst>
            </a:prstGeom>
            <a:solidFill>
              <a:srgbClr val="1C45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2" name="Google Shape;392;p29"/>
            <p:cNvGrpSpPr/>
            <p:nvPr/>
          </p:nvGrpSpPr>
          <p:grpSpPr>
            <a:xfrm>
              <a:off x="4663785" y="3035843"/>
              <a:ext cx="2350099" cy="1398132"/>
              <a:chOff x="2102375" y="3491225"/>
              <a:chExt cx="2622000" cy="1520700"/>
            </a:xfrm>
          </p:grpSpPr>
          <p:grpSp>
            <p:nvGrpSpPr>
              <p:cNvPr id="393" name="Google Shape;393;p29"/>
              <p:cNvGrpSpPr/>
              <p:nvPr/>
            </p:nvGrpSpPr>
            <p:grpSpPr>
              <a:xfrm>
                <a:off x="2196208" y="3657668"/>
                <a:ext cx="365747" cy="365747"/>
                <a:chOff x="5839200" y="1441675"/>
                <a:chExt cx="583050" cy="583050"/>
              </a:xfrm>
            </p:grpSpPr>
            <p:pic>
              <p:nvPicPr>
                <p:cNvPr id="394" name="Google Shape;394;p29"/>
                <p:cNvPicPr preferRelativeResize="0"/>
                <p:nvPr/>
              </p:nvPicPr>
              <p:blipFill rotWithShape="1">
                <a:blip r:embed="rId8">
                  <a:alphaModFix/>
                </a:blip>
                <a:srcRect b="0" l="0" r="0" t="0"/>
                <a:stretch/>
              </p:blipFill>
              <p:spPr>
                <a:xfrm>
                  <a:off x="5839200" y="1441675"/>
                  <a:ext cx="125850" cy="125850"/>
                </a:xfrm>
                <a:prstGeom prst="rect">
                  <a:avLst/>
                </a:prstGeom>
                <a:noFill/>
                <a:ln>
                  <a:noFill/>
                </a:ln>
              </p:spPr>
            </p:pic>
            <p:pic>
              <p:nvPicPr>
                <p:cNvPr id="395" name="Google Shape;395;p29"/>
                <p:cNvPicPr preferRelativeResize="0"/>
                <p:nvPr/>
              </p:nvPicPr>
              <p:blipFill rotWithShape="1">
                <a:blip r:embed="rId8">
                  <a:alphaModFix/>
                </a:blip>
                <a:srcRect b="0" l="0" r="0" t="0"/>
                <a:stretch/>
              </p:blipFill>
              <p:spPr>
                <a:xfrm>
                  <a:off x="5991600" y="1441675"/>
                  <a:ext cx="125850" cy="125850"/>
                </a:xfrm>
                <a:prstGeom prst="rect">
                  <a:avLst/>
                </a:prstGeom>
                <a:noFill/>
                <a:ln>
                  <a:noFill/>
                </a:ln>
              </p:spPr>
            </p:pic>
            <p:pic>
              <p:nvPicPr>
                <p:cNvPr id="396" name="Google Shape;396;p29"/>
                <p:cNvPicPr preferRelativeResize="0"/>
                <p:nvPr/>
              </p:nvPicPr>
              <p:blipFill rotWithShape="1">
                <a:blip r:embed="rId8">
                  <a:alphaModFix/>
                </a:blip>
                <a:srcRect b="0" l="0" r="0" t="0"/>
                <a:stretch/>
              </p:blipFill>
              <p:spPr>
                <a:xfrm>
                  <a:off x="6144000" y="1441675"/>
                  <a:ext cx="125850" cy="125850"/>
                </a:xfrm>
                <a:prstGeom prst="rect">
                  <a:avLst/>
                </a:prstGeom>
                <a:noFill/>
                <a:ln>
                  <a:noFill/>
                </a:ln>
              </p:spPr>
            </p:pic>
            <p:pic>
              <p:nvPicPr>
                <p:cNvPr id="397" name="Google Shape;397;p29"/>
                <p:cNvPicPr preferRelativeResize="0"/>
                <p:nvPr/>
              </p:nvPicPr>
              <p:blipFill rotWithShape="1">
                <a:blip r:embed="rId8">
                  <a:alphaModFix/>
                </a:blip>
                <a:srcRect b="0" l="0" r="0" t="0"/>
                <a:stretch/>
              </p:blipFill>
              <p:spPr>
                <a:xfrm>
                  <a:off x="6296400" y="1441675"/>
                  <a:ext cx="125850" cy="125850"/>
                </a:xfrm>
                <a:prstGeom prst="rect">
                  <a:avLst/>
                </a:prstGeom>
                <a:noFill/>
                <a:ln>
                  <a:noFill/>
                </a:ln>
              </p:spPr>
            </p:pic>
            <p:pic>
              <p:nvPicPr>
                <p:cNvPr id="398" name="Google Shape;398;p29"/>
                <p:cNvPicPr preferRelativeResize="0"/>
                <p:nvPr/>
              </p:nvPicPr>
              <p:blipFill rotWithShape="1">
                <a:blip r:embed="rId8">
                  <a:alphaModFix/>
                </a:blip>
                <a:srcRect b="0" l="0" r="0" t="0"/>
                <a:stretch/>
              </p:blipFill>
              <p:spPr>
                <a:xfrm>
                  <a:off x="5839200" y="1594075"/>
                  <a:ext cx="125850" cy="125850"/>
                </a:xfrm>
                <a:prstGeom prst="rect">
                  <a:avLst/>
                </a:prstGeom>
                <a:noFill/>
                <a:ln>
                  <a:noFill/>
                </a:ln>
              </p:spPr>
            </p:pic>
            <p:pic>
              <p:nvPicPr>
                <p:cNvPr id="399" name="Google Shape;399;p29"/>
                <p:cNvPicPr preferRelativeResize="0"/>
                <p:nvPr/>
              </p:nvPicPr>
              <p:blipFill rotWithShape="1">
                <a:blip r:embed="rId8">
                  <a:alphaModFix/>
                </a:blip>
                <a:srcRect b="0" l="0" r="0" t="0"/>
                <a:stretch/>
              </p:blipFill>
              <p:spPr>
                <a:xfrm>
                  <a:off x="5991600" y="1594075"/>
                  <a:ext cx="125850" cy="125850"/>
                </a:xfrm>
                <a:prstGeom prst="rect">
                  <a:avLst/>
                </a:prstGeom>
                <a:noFill/>
                <a:ln>
                  <a:noFill/>
                </a:ln>
              </p:spPr>
            </p:pic>
            <p:pic>
              <p:nvPicPr>
                <p:cNvPr id="400" name="Google Shape;400;p29"/>
                <p:cNvPicPr preferRelativeResize="0"/>
                <p:nvPr/>
              </p:nvPicPr>
              <p:blipFill rotWithShape="1">
                <a:blip r:embed="rId8">
                  <a:alphaModFix/>
                </a:blip>
                <a:srcRect b="0" l="0" r="0" t="0"/>
                <a:stretch/>
              </p:blipFill>
              <p:spPr>
                <a:xfrm>
                  <a:off x="6144000" y="1594075"/>
                  <a:ext cx="125850" cy="125850"/>
                </a:xfrm>
                <a:prstGeom prst="rect">
                  <a:avLst/>
                </a:prstGeom>
                <a:noFill/>
                <a:ln>
                  <a:noFill/>
                </a:ln>
              </p:spPr>
            </p:pic>
            <p:pic>
              <p:nvPicPr>
                <p:cNvPr id="401" name="Google Shape;401;p29"/>
                <p:cNvPicPr preferRelativeResize="0"/>
                <p:nvPr/>
              </p:nvPicPr>
              <p:blipFill rotWithShape="1">
                <a:blip r:embed="rId8">
                  <a:alphaModFix/>
                </a:blip>
                <a:srcRect b="0" l="0" r="0" t="0"/>
                <a:stretch/>
              </p:blipFill>
              <p:spPr>
                <a:xfrm>
                  <a:off x="6296400" y="1594075"/>
                  <a:ext cx="125850" cy="125850"/>
                </a:xfrm>
                <a:prstGeom prst="rect">
                  <a:avLst/>
                </a:prstGeom>
                <a:noFill/>
                <a:ln>
                  <a:noFill/>
                </a:ln>
              </p:spPr>
            </p:pic>
            <p:pic>
              <p:nvPicPr>
                <p:cNvPr id="402" name="Google Shape;402;p29"/>
                <p:cNvPicPr preferRelativeResize="0"/>
                <p:nvPr/>
              </p:nvPicPr>
              <p:blipFill rotWithShape="1">
                <a:blip r:embed="rId8">
                  <a:alphaModFix/>
                </a:blip>
                <a:srcRect b="0" l="0" r="0" t="0"/>
                <a:stretch/>
              </p:blipFill>
              <p:spPr>
                <a:xfrm>
                  <a:off x="5839200" y="1746475"/>
                  <a:ext cx="125850" cy="125850"/>
                </a:xfrm>
                <a:prstGeom prst="rect">
                  <a:avLst/>
                </a:prstGeom>
                <a:noFill/>
                <a:ln>
                  <a:noFill/>
                </a:ln>
              </p:spPr>
            </p:pic>
            <p:pic>
              <p:nvPicPr>
                <p:cNvPr id="403" name="Google Shape;403;p29"/>
                <p:cNvPicPr preferRelativeResize="0"/>
                <p:nvPr/>
              </p:nvPicPr>
              <p:blipFill rotWithShape="1">
                <a:blip r:embed="rId8">
                  <a:alphaModFix/>
                </a:blip>
                <a:srcRect b="0" l="0" r="0" t="0"/>
                <a:stretch/>
              </p:blipFill>
              <p:spPr>
                <a:xfrm>
                  <a:off x="5991600" y="1746475"/>
                  <a:ext cx="125850" cy="125850"/>
                </a:xfrm>
                <a:prstGeom prst="rect">
                  <a:avLst/>
                </a:prstGeom>
                <a:noFill/>
                <a:ln>
                  <a:noFill/>
                </a:ln>
              </p:spPr>
            </p:pic>
            <p:pic>
              <p:nvPicPr>
                <p:cNvPr id="404" name="Google Shape;404;p29"/>
                <p:cNvPicPr preferRelativeResize="0"/>
                <p:nvPr/>
              </p:nvPicPr>
              <p:blipFill rotWithShape="1">
                <a:blip r:embed="rId8">
                  <a:alphaModFix/>
                </a:blip>
                <a:srcRect b="0" l="0" r="0" t="0"/>
                <a:stretch/>
              </p:blipFill>
              <p:spPr>
                <a:xfrm>
                  <a:off x="6144000" y="1746475"/>
                  <a:ext cx="125850" cy="125850"/>
                </a:xfrm>
                <a:prstGeom prst="rect">
                  <a:avLst/>
                </a:prstGeom>
                <a:noFill/>
                <a:ln>
                  <a:noFill/>
                </a:ln>
              </p:spPr>
            </p:pic>
            <p:pic>
              <p:nvPicPr>
                <p:cNvPr id="405" name="Google Shape;405;p29"/>
                <p:cNvPicPr preferRelativeResize="0"/>
                <p:nvPr/>
              </p:nvPicPr>
              <p:blipFill rotWithShape="1">
                <a:blip r:embed="rId8">
                  <a:alphaModFix/>
                </a:blip>
                <a:srcRect b="0" l="0" r="0" t="0"/>
                <a:stretch/>
              </p:blipFill>
              <p:spPr>
                <a:xfrm>
                  <a:off x="6296400" y="1746475"/>
                  <a:ext cx="125850" cy="125850"/>
                </a:xfrm>
                <a:prstGeom prst="rect">
                  <a:avLst/>
                </a:prstGeom>
                <a:noFill/>
                <a:ln>
                  <a:noFill/>
                </a:ln>
              </p:spPr>
            </p:pic>
            <p:pic>
              <p:nvPicPr>
                <p:cNvPr id="406" name="Google Shape;406;p29"/>
                <p:cNvPicPr preferRelativeResize="0"/>
                <p:nvPr/>
              </p:nvPicPr>
              <p:blipFill rotWithShape="1">
                <a:blip r:embed="rId8">
                  <a:alphaModFix/>
                </a:blip>
                <a:srcRect b="0" l="0" r="0" t="0"/>
                <a:stretch/>
              </p:blipFill>
              <p:spPr>
                <a:xfrm>
                  <a:off x="5839200" y="1898875"/>
                  <a:ext cx="125850" cy="125850"/>
                </a:xfrm>
                <a:prstGeom prst="rect">
                  <a:avLst/>
                </a:prstGeom>
                <a:noFill/>
                <a:ln>
                  <a:noFill/>
                </a:ln>
              </p:spPr>
            </p:pic>
            <p:pic>
              <p:nvPicPr>
                <p:cNvPr id="407" name="Google Shape;407;p29"/>
                <p:cNvPicPr preferRelativeResize="0"/>
                <p:nvPr/>
              </p:nvPicPr>
              <p:blipFill rotWithShape="1">
                <a:blip r:embed="rId8">
                  <a:alphaModFix/>
                </a:blip>
                <a:srcRect b="0" l="0" r="0" t="0"/>
                <a:stretch/>
              </p:blipFill>
              <p:spPr>
                <a:xfrm>
                  <a:off x="5991600" y="1898875"/>
                  <a:ext cx="125850" cy="125850"/>
                </a:xfrm>
                <a:prstGeom prst="rect">
                  <a:avLst/>
                </a:prstGeom>
                <a:noFill/>
                <a:ln>
                  <a:noFill/>
                </a:ln>
              </p:spPr>
            </p:pic>
            <p:pic>
              <p:nvPicPr>
                <p:cNvPr id="408" name="Google Shape;408;p29"/>
                <p:cNvPicPr preferRelativeResize="0"/>
                <p:nvPr/>
              </p:nvPicPr>
              <p:blipFill rotWithShape="1">
                <a:blip r:embed="rId8">
                  <a:alphaModFix/>
                </a:blip>
                <a:srcRect b="0" l="0" r="0" t="0"/>
                <a:stretch/>
              </p:blipFill>
              <p:spPr>
                <a:xfrm>
                  <a:off x="6144000" y="1898875"/>
                  <a:ext cx="125850" cy="125850"/>
                </a:xfrm>
                <a:prstGeom prst="rect">
                  <a:avLst/>
                </a:prstGeom>
                <a:noFill/>
                <a:ln>
                  <a:noFill/>
                </a:ln>
              </p:spPr>
            </p:pic>
            <p:pic>
              <p:nvPicPr>
                <p:cNvPr id="409" name="Google Shape;409;p29"/>
                <p:cNvPicPr preferRelativeResize="0"/>
                <p:nvPr/>
              </p:nvPicPr>
              <p:blipFill rotWithShape="1">
                <a:blip r:embed="rId8">
                  <a:alphaModFix/>
                </a:blip>
                <a:srcRect b="0" l="0" r="0" t="0"/>
                <a:stretch/>
              </p:blipFill>
              <p:spPr>
                <a:xfrm>
                  <a:off x="6296400" y="1898875"/>
                  <a:ext cx="125850" cy="125850"/>
                </a:xfrm>
                <a:prstGeom prst="rect">
                  <a:avLst/>
                </a:prstGeom>
                <a:noFill/>
                <a:ln>
                  <a:noFill/>
                </a:ln>
              </p:spPr>
            </p:pic>
          </p:grpSp>
          <p:pic>
            <p:nvPicPr>
              <p:cNvPr id="410" name="Google Shape;410;p29"/>
              <p:cNvPicPr preferRelativeResize="0"/>
              <p:nvPr/>
            </p:nvPicPr>
            <p:blipFill rotWithShape="1">
              <a:blip r:embed="rId9">
                <a:alphaModFix/>
              </a:blip>
              <a:srcRect b="0" l="0" r="0" t="0"/>
              <a:stretch/>
            </p:blipFill>
            <p:spPr>
              <a:xfrm>
                <a:off x="2653944" y="3657661"/>
                <a:ext cx="614477" cy="365760"/>
              </a:xfrm>
              <a:prstGeom prst="rect">
                <a:avLst/>
              </a:prstGeom>
              <a:noFill/>
              <a:ln>
                <a:noFill/>
              </a:ln>
            </p:spPr>
          </p:pic>
          <p:pic>
            <p:nvPicPr>
              <p:cNvPr id="411" name="Google Shape;411;p29"/>
              <p:cNvPicPr preferRelativeResize="0"/>
              <p:nvPr/>
            </p:nvPicPr>
            <p:blipFill rotWithShape="1">
              <a:blip r:embed="rId10">
                <a:alphaModFix/>
              </a:blip>
              <a:srcRect b="0" l="0" r="0" t="0"/>
              <a:stretch/>
            </p:blipFill>
            <p:spPr>
              <a:xfrm>
                <a:off x="2642971" y="4158995"/>
                <a:ext cx="636422" cy="365760"/>
              </a:xfrm>
              <a:prstGeom prst="rect">
                <a:avLst/>
              </a:prstGeom>
              <a:noFill/>
              <a:ln>
                <a:noFill/>
              </a:ln>
            </p:spPr>
          </p:pic>
          <p:pic>
            <p:nvPicPr>
              <p:cNvPr id="412" name="Google Shape;412;p29"/>
              <p:cNvPicPr preferRelativeResize="0"/>
              <p:nvPr/>
            </p:nvPicPr>
            <p:blipFill rotWithShape="1">
              <a:blip r:embed="rId11">
                <a:alphaModFix/>
              </a:blip>
              <a:srcRect b="0" l="0" r="0" t="0"/>
              <a:stretch/>
            </p:blipFill>
            <p:spPr>
              <a:xfrm>
                <a:off x="3333736" y="3637432"/>
                <a:ext cx="636425" cy="406217"/>
              </a:xfrm>
              <a:prstGeom prst="rect">
                <a:avLst/>
              </a:prstGeom>
              <a:noFill/>
              <a:ln>
                <a:noFill/>
              </a:ln>
            </p:spPr>
          </p:pic>
          <p:pic>
            <p:nvPicPr>
              <p:cNvPr id="413" name="Google Shape;413;p29"/>
              <p:cNvPicPr preferRelativeResize="0"/>
              <p:nvPr/>
            </p:nvPicPr>
            <p:blipFill rotWithShape="1">
              <a:blip r:embed="rId12">
                <a:alphaModFix/>
              </a:blip>
              <a:srcRect b="0" l="0" r="0" t="0"/>
              <a:stretch/>
            </p:blipFill>
            <p:spPr>
              <a:xfrm>
                <a:off x="3423348" y="4113275"/>
                <a:ext cx="457200" cy="457200"/>
              </a:xfrm>
              <a:prstGeom prst="rect">
                <a:avLst/>
              </a:prstGeom>
              <a:noFill/>
              <a:ln>
                <a:noFill/>
              </a:ln>
            </p:spPr>
          </p:pic>
          <p:pic>
            <p:nvPicPr>
              <p:cNvPr id="414" name="Google Shape;414;p29"/>
              <p:cNvPicPr preferRelativeResize="0"/>
              <p:nvPr/>
            </p:nvPicPr>
            <p:blipFill rotWithShape="1">
              <a:blip r:embed="rId13">
                <a:alphaModFix/>
              </a:blip>
              <a:srcRect b="0" l="0" r="0" t="0"/>
              <a:stretch/>
            </p:blipFill>
            <p:spPr>
              <a:xfrm>
                <a:off x="3981910" y="3569907"/>
                <a:ext cx="690125" cy="541267"/>
              </a:xfrm>
              <a:prstGeom prst="rect">
                <a:avLst/>
              </a:prstGeom>
              <a:noFill/>
              <a:ln>
                <a:noFill/>
              </a:ln>
            </p:spPr>
          </p:pic>
          <p:pic>
            <p:nvPicPr>
              <p:cNvPr id="415" name="Google Shape;415;p29"/>
              <p:cNvPicPr preferRelativeResize="0"/>
              <p:nvPr/>
            </p:nvPicPr>
            <p:blipFill rotWithShape="1">
              <a:blip r:embed="rId14">
                <a:alphaModFix/>
              </a:blip>
              <a:srcRect b="0" l="0" r="0" t="0"/>
              <a:stretch/>
            </p:blipFill>
            <p:spPr>
              <a:xfrm>
                <a:off x="4077460" y="4176575"/>
                <a:ext cx="499025" cy="330600"/>
              </a:xfrm>
              <a:prstGeom prst="rect">
                <a:avLst/>
              </a:prstGeom>
              <a:noFill/>
              <a:ln>
                <a:noFill/>
              </a:ln>
            </p:spPr>
          </p:pic>
          <p:sp>
            <p:nvSpPr>
              <p:cNvPr id="416" name="Google Shape;416;p29"/>
              <p:cNvSpPr/>
              <p:nvPr/>
            </p:nvSpPr>
            <p:spPr>
              <a:xfrm>
                <a:off x="2102375" y="3491225"/>
                <a:ext cx="2622000" cy="1509600"/>
              </a:xfrm>
              <a:prstGeom prst="rect">
                <a:avLst/>
              </a:prstGeom>
              <a:noFill/>
              <a:ln cap="flat" cmpd="sng" w="2857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7" name="Google Shape;417;p29"/>
              <p:cNvGrpSpPr/>
              <p:nvPr/>
            </p:nvGrpSpPr>
            <p:grpSpPr>
              <a:xfrm>
                <a:off x="2196208" y="4159002"/>
                <a:ext cx="365747" cy="365747"/>
                <a:chOff x="6525000" y="1441675"/>
                <a:chExt cx="583050" cy="583050"/>
              </a:xfrm>
            </p:grpSpPr>
            <p:pic>
              <p:nvPicPr>
                <p:cNvPr id="418" name="Google Shape;418;p29"/>
                <p:cNvPicPr preferRelativeResize="0"/>
                <p:nvPr/>
              </p:nvPicPr>
              <p:blipFill rotWithShape="1">
                <a:blip r:embed="rId8">
                  <a:alphaModFix/>
                </a:blip>
                <a:srcRect b="0" l="0" r="0" t="0"/>
                <a:stretch/>
              </p:blipFill>
              <p:spPr>
                <a:xfrm>
                  <a:off x="6525000" y="1441675"/>
                  <a:ext cx="125850" cy="125850"/>
                </a:xfrm>
                <a:prstGeom prst="rect">
                  <a:avLst/>
                </a:prstGeom>
                <a:noFill/>
                <a:ln>
                  <a:noFill/>
                </a:ln>
              </p:spPr>
            </p:pic>
            <p:pic>
              <p:nvPicPr>
                <p:cNvPr id="419" name="Google Shape;419;p29"/>
                <p:cNvPicPr preferRelativeResize="0"/>
                <p:nvPr/>
              </p:nvPicPr>
              <p:blipFill rotWithShape="1">
                <a:blip r:embed="rId8">
                  <a:alphaModFix/>
                </a:blip>
                <a:srcRect b="0" l="0" r="0" t="0"/>
                <a:stretch/>
              </p:blipFill>
              <p:spPr>
                <a:xfrm>
                  <a:off x="6677400" y="1441675"/>
                  <a:ext cx="125850" cy="125850"/>
                </a:xfrm>
                <a:prstGeom prst="rect">
                  <a:avLst/>
                </a:prstGeom>
                <a:noFill/>
                <a:ln>
                  <a:noFill/>
                </a:ln>
              </p:spPr>
            </p:pic>
            <p:pic>
              <p:nvPicPr>
                <p:cNvPr id="420" name="Google Shape;420;p29"/>
                <p:cNvPicPr preferRelativeResize="0"/>
                <p:nvPr/>
              </p:nvPicPr>
              <p:blipFill rotWithShape="1">
                <a:blip r:embed="rId8">
                  <a:alphaModFix/>
                </a:blip>
                <a:srcRect b="0" l="0" r="0" t="0"/>
                <a:stretch/>
              </p:blipFill>
              <p:spPr>
                <a:xfrm>
                  <a:off x="6829800" y="1441675"/>
                  <a:ext cx="125850" cy="125850"/>
                </a:xfrm>
                <a:prstGeom prst="rect">
                  <a:avLst/>
                </a:prstGeom>
                <a:noFill/>
                <a:ln>
                  <a:noFill/>
                </a:ln>
              </p:spPr>
            </p:pic>
            <p:pic>
              <p:nvPicPr>
                <p:cNvPr id="421" name="Google Shape;421;p29"/>
                <p:cNvPicPr preferRelativeResize="0"/>
                <p:nvPr/>
              </p:nvPicPr>
              <p:blipFill rotWithShape="1">
                <a:blip r:embed="rId8">
                  <a:alphaModFix/>
                </a:blip>
                <a:srcRect b="0" l="0" r="0" t="0"/>
                <a:stretch/>
              </p:blipFill>
              <p:spPr>
                <a:xfrm>
                  <a:off x="6982200" y="1441675"/>
                  <a:ext cx="125850" cy="125850"/>
                </a:xfrm>
                <a:prstGeom prst="rect">
                  <a:avLst/>
                </a:prstGeom>
                <a:noFill/>
                <a:ln>
                  <a:noFill/>
                </a:ln>
              </p:spPr>
            </p:pic>
            <p:pic>
              <p:nvPicPr>
                <p:cNvPr id="422" name="Google Shape;422;p29"/>
                <p:cNvPicPr preferRelativeResize="0"/>
                <p:nvPr/>
              </p:nvPicPr>
              <p:blipFill rotWithShape="1">
                <a:blip r:embed="rId8">
                  <a:alphaModFix/>
                </a:blip>
                <a:srcRect b="0" l="0" r="0" t="0"/>
                <a:stretch/>
              </p:blipFill>
              <p:spPr>
                <a:xfrm>
                  <a:off x="6525000" y="1594075"/>
                  <a:ext cx="125850" cy="125850"/>
                </a:xfrm>
                <a:prstGeom prst="rect">
                  <a:avLst/>
                </a:prstGeom>
                <a:noFill/>
                <a:ln>
                  <a:noFill/>
                </a:ln>
              </p:spPr>
            </p:pic>
            <p:pic>
              <p:nvPicPr>
                <p:cNvPr id="423" name="Google Shape;423;p29"/>
                <p:cNvPicPr preferRelativeResize="0"/>
                <p:nvPr/>
              </p:nvPicPr>
              <p:blipFill rotWithShape="1">
                <a:blip r:embed="rId8">
                  <a:alphaModFix/>
                </a:blip>
                <a:srcRect b="0" l="0" r="0" t="0"/>
                <a:stretch/>
              </p:blipFill>
              <p:spPr>
                <a:xfrm>
                  <a:off x="6677400" y="1594075"/>
                  <a:ext cx="125850" cy="125850"/>
                </a:xfrm>
                <a:prstGeom prst="rect">
                  <a:avLst/>
                </a:prstGeom>
                <a:noFill/>
                <a:ln>
                  <a:noFill/>
                </a:ln>
              </p:spPr>
            </p:pic>
            <p:pic>
              <p:nvPicPr>
                <p:cNvPr id="424" name="Google Shape;424;p29"/>
                <p:cNvPicPr preferRelativeResize="0"/>
                <p:nvPr/>
              </p:nvPicPr>
              <p:blipFill rotWithShape="1">
                <a:blip r:embed="rId8">
                  <a:alphaModFix/>
                </a:blip>
                <a:srcRect b="0" l="0" r="0" t="0"/>
                <a:stretch/>
              </p:blipFill>
              <p:spPr>
                <a:xfrm>
                  <a:off x="6829800" y="1594075"/>
                  <a:ext cx="125850" cy="125850"/>
                </a:xfrm>
                <a:prstGeom prst="rect">
                  <a:avLst/>
                </a:prstGeom>
                <a:noFill/>
                <a:ln>
                  <a:noFill/>
                </a:ln>
              </p:spPr>
            </p:pic>
            <p:pic>
              <p:nvPicPr>
                <p:cNvPr id="425" name="Google Shape;425;p29"/>
                <p:cNvPicPr preferRelativeResize="0"/>
                <p:nvPr/>
              </p:nvPicPr>
              <p:blipFill rotWithShape="1">
                <a:blip r:embed="rId8">
                  <a:alphaModFix/>
                </a:blip>
                <a:srcRect b="0" l="0" r="0" t="0"/>
                <a:stretch/>
              </p:blipFill>
              <p:spPr>
                <a:xfrm>
                  <a:off x="6982200" y="1594075"/>
                  <a:ext cx="125850" cy="125850"/>
                </a:xfrm>
                <a:prstGeom prst="rect">
                  <a:avLst/>
                </a:prstGeom>
                <a:noFill/>
                <a:ln>
                  <a:noFill/>
                </a:ln>
              </p:spPr>
            </p:pic>
            <p:pic>
              <p:nvPicPr>
                <p:cNvPr id="426" name="Google Shape;426;p29"/>
                <p:cNvPicPr preferRelativeResize="0"/>
                <p:nvPr/>
              </p:nvPicPr>
              <p:blipFill rotWithShape="1">
                <a:blip r:embed="rId8">
                  <a:alphaModFix/>
                </a:blip>
                <a:srcRect b="0" l="0" r="0" t="0"/>
                <a:stretch/>
              </p:blipFill>
              <p:spPr>
                <a:xfrm>
                  <a:off x="6525000" y="1746475"/>
                  <a:ext cx="125850" cy="125850"/>
                </a:xfrm>
                <a:prstGeom prst="rect">
                  <a:avLst/>
                </a:prstGeom>
                <a:noFill/>
                <a:ln>
                  <a:noFill/>
                </a:ln>
              </p:spPr>
            </p:pic>
            <p:pic>
              <p:nvPicPr>
                <p:cNvPr id="427" name="Google Shape;427;p29"/>
                <p:cNvPicPr preferRelativeResize="0"/>
                <p:nvPr/>
              </p:nvPicPr>
              <p:blipFill rotWithShape="1">
                <a:blip r:embed="rId8">
                  <a:alphaModFix/>
                </a:blip>
                <a:srcRect b="0" l="0" r="0" t="0"/>
                <a:stretch/>
              </p:blipFill>
              <p:spPr>
                <a:xfrm>
                  <a:off x="6677400" y="1746475"/>
                  <a:ext cx="125850" cy="125850"/>
                </a:xfrm>
                <a:prstGeom prst="rect">
                  <a:avLst/>
                </a:prstGeom>
                <a:noFill/>
                <a:ln>
                  <a:noFill/>
                </a:ln>
              </p:spPr>
            </p:pic>
            <p:pic>
              <p:nvPicPr>
                <p:cNvPr id="428" name="Google Shape;428;p29"/>
                <p:cNvPicPr preferRelativeResize="0"/>
                <p:nvPr/>
              </p:nvPicPr>
              <p:blipFill rotWithShape="1">
                <a:blip r:embed="rId8">
                  <a:alphaModFix/>
                </a:blip>
                <a:srcRect b="0" l="0" r="0" t="0"/>
                <a:stretch/>
              </p:blipFill>
              <p:spPr>
                <a:xfrm>
                  <a:off x="6829800" y="1746475"/>
                  <a:ext cx="125850" cy="125850"/>
                </a:xfrm>
                <a:prstGeom prst="rect">
                  <a:avLst/>
                </a:prstGeom>
                <a:noFill/>
                <a:ln>
                  <a:noFill/>
                </a:ln>
              </p:spPr>
            </p:pic>
            <p:pic>
              <p:nvPicPr>
                <p:cNvPr id="429" name="Google Shape;429;p29"/>
                <p:cNvPicPr preferRelativeResize="0"/>
                <p:nvPr/>
              </p:nvPicPr>
              <p:blipFill rotWithShape="1">
                <a:blip r:embed="rId8">
                  <a:alphaModFix/>
                </a:blip>
                <a:srcRect b="0" l="0" r="0" t="0"/>
                <a:stretch/>
              </p:blipFill>
              <p:spPr>
                <a:xfrm>
                  <a:off x="6982200" y="1746475"/>
                  <a:ext cx="125850" cy="125850"/>
                </a:xfrm>
                <a:prstGeom prst="rect">
                  <a:avLst/>
                </a:prstGeom>
                <a:noFill/>
                <a:ln>
                  <a:noFill/>
                </a:ln>
              </p:spPr>
            </p:pic>
            <p:pic>
              <p:nvPicPr>
                <p:cNvPr id="430" name="Google Shape;430;p29"/>
                <p:cNvPicPr preferRelativeResize="0"/>
                <p:nvPr/>
              </p:nvPicPr>
              <p:blipFill rotWithShape="1">
                <a:blip r:embed="rId8">
                  <a:alphaModFix/>
                </a:blip>
                <a:srcRect b="0" l="0" r="0" t="0"/>
                <a:stretch/>
              </p:blipFill>
              <p:spPr>
                <a:xfrm>
                  <a:off x="6525000" y="1898875"/>
                  <a:ext cx="125850" cy="125850"/>
                </a:xfrm>
                <a:prstGeom prst="rect">
                  <a:avLst/>
                </a:prstGeom>
                <a:noFill/>
                <a:ln>
                  <a:noFill/>
                </a:ln>
              </p:spPr>
            </p:pic>
            <p:pic>
              <p:nvPicPr>
                <p:cNvPr id="431" name="Google Shape;431;p29"/>
                <p:cNvPicPr preferRelativeResize="0"/>
                <p:nvPr/>
              </p:nvPicPr>
              <p:blipFill rotWithShape="1">
                <a:blip r:embed="rId8">
                  <a:alphaModFix/>
                </a:blip>
                <a:srcRect b="0" l="0" r="0" t="0"/>
                <a:stretch/>
              </p:blipFill>
              <p:spPr>
                <a:xfrm>
                  <a:off x="6677400" y="1898875"/>
                  <a:ext cx="125850" cy="125850"/>
                </a:xfrm>
                <a:prstGeom prst="rect">
                  <a:avLst/>
                </a:prstGeom>
                <a:noFill/>
                <a:ln>
                  <a:noFill/>
                </a:ln>
              </p:spPr>
            </p:pic>
            <p:pic>
              <p:nvPicPr>
                <p:cNvPr id="432" name="Google Shape;432;p29"/>
                <p:cNvPicPr preferRelativeResize="0"/>
                <p:nvPr/>
              </p:nvPicPr>
              <p:blipFill rotWithShape="1">
                <a:blip r:embed="rId8">
                  <a:alphaModFix/>
                </a:blip>
                <a:srcRect b="0" l="0" r="0" t="0"/>
                <a:stretch/>
              </p:blipFill>
              <p:spPr>
                <a:xfrm>
                  <a:off x="6829800" y="1898875"/>
                  <a:ext cx="125850" cy="125850"/>
                </a:xfrm>
                <a:prstGeom prst="rect">
                  <a:avLst/>
                </a:prstGeom>
                <a:noFill/>
                <a:ln>
                  <a:noFill/>
                </a:ln>
              </p:spPr>
            </p:pic>
            <p:pic>
              <p:nvPicPr>
                <p:cNvPr id="433" name="Google Shape;433;p29"/>
                <p:cNvPicPr preferRelativeResize="0"/>
                <p:nvPr/>
              </p:nvPicPr>
              <p:blipFill rotWithShape="1">
                <a:blip r:embed="rId8">
                  <a:alphaModFix/>
                </a:blip>
                <a:srcRect b="0" l="0" r="0" t="0"/>
                <a:stretch/>
              </p:blipFill>
              <p:spPr>
                <a:xfrm>
                  <a:off x="6982200" y="1898875"/>
                  <a:ext cx="125850" cy="125850"/>
                </a:xfrm>
                <a:prstGeom prst="rect">
                  <a:avLst/>
                </a:prstGeom>
                <a:noFill/>
                <a:ln>
                  <a:noFill/>
                </a:ln>
              </p:spPr>
            </p:pic>
          </p:grpSp>
          <p:sp>
            <p:nvSpPr>
              <p:cNvPr id="434" name="Google Shape;434;p29"/>
              <p:cNvSpPr txBox="1"/>
              <p:nvPr/>
            </p:nvSpPr>
            <p:spPr>
              <a:xfrm>
                <a:off x="2102375" y="4492925"/>
                <a:ext cx="2622000" cy="519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i="0" lang="en" sz="1900" u="none" cap="none" strike="noStrike">
                    <a:solidFill>
                      <a:srgbClr val="000000"/>
                    </a:solidFill>
                    <a:latin typeface="Times New Roman"/>
                    <a:ea typeface="Times New Roman"/>
                    <a:cs typeface="Times New Roman"/>
                    <a:sym typeface="Times New Roman"/>
                  </a:rPr>
                  <a:t>Hardware</a:t>
                </a:r>
                <a:endParaRPr i="0" sz="1900" u="none" cap="none" strike="noStrike">
                  <a:solidFill>
                    <a:srgbClr val="000000"/>
                  </a:solidFill>
                  <a:latin typeface="Times New Roman"/>
                  <a:ea typeface="Times New Roman"/>
                  <a:cs typeface="Times New Roman"/>
                  <a:sym typeface="Times New Roman"/>
                </a:endParaRPr>
              </a:p>
            </p:txBody>
          </p:sp>
        </p:grpSp>
        <p:sp>
          <p:nvSpPr>
            <p:cNvPr id="435" name="Google Shape;435;p29"/>
            <p:cNvSpPr/>
            <p:nvPr/>
          </p:nvSpPr>
          <p:spPr>
            <a:xfrm>
              <a:off x="7589520" y="1371600"/>
              <a:ext cx="1236600" cy="670500"/>
            </a:xfrm>
            <a:prstGeom prst="rect">
              <a:avLst/>
            </a:prstGeom>
            <a:solidFill>
              <a:srgbClr val="D9EAD3"/>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a:solidFill>
                    <a:schemeClr val="dk1"/>
                  </a:solidFill>
                  <a:latin typeface="Times New Roman"/>
                  <a:ea typeface="Times New Roman"/>
                  <a:cs typeface="Times New Roman"/>
                  <a:sym typeface="Times New Roman"/>
                </a:rPr>
                <a:t>Kernel-bypass storage stack </a:t>
              </a:r>
              <a:endParaRPr i="0" u="none" cap="none" strike="noStrike">
                <a:solidFill>
                  <a:schemeClr val="dk1"/>
                </a:solidFill>
                <a:latin typeface="Times New Roman"/>
                <a:ea typeface="Times New Roman"/>
                <a:cs typeface="Times New Roman"/>
                <a:sym typeface="Times New Roman"/>
              </a:endParaRPr>
            </a:p>
          </p:txBody>
        </p:sp>
        <p:sp>
          <p:nvSpPr>
            <p:cNvPr id="436" name="Google Shape;436;p29"/>
            <p:cNvSpPr/>
            <p:nvPr/>
          </p:nvSpPr>
          <p:spPr>
            <a:xfrm>
              <a:off x="7589520" y="2286000"/>
              <a:ext cx="1236600" cy="670500"/>
            </a:xfrm>
            <a:prstGeom prst="rect">
              <a:avLst/>
            </a:prstGeom>
            <a:solidFill>
              <a:srgbClr val="3C78D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a:solidFill>
                    <a:srgbClr val="FFFFFF"/>
                  </a:solidFill>
                  <a:latin typeface="Times New Roman"/>
                  <a:ea typeface="Times New Roman"/>
                  <a:cs typeface="Times New Roman"/>
                  <a:sym typeface="Times New Roman"/>
                </a:rPr>
                <a:t>Kernel component  </a:t>
              </a:r>
              <a:endParaRPr i="0" u="none" cap="none" strike="noStrike">
                <a:solidFill>
                  <a:srgbClr val="FFFFFF"/>
                </a:solidFill>
                <a:latin typeface="Times New Roman"/>
                <a:ea typeface="Times New Roman"/>
                <a:cs typeface="Times New Roman"/>
                <a:sym typeface="Times New Roman"/>
              </a:endParaRPr>
            </a:p>
          </p:txBody>
        </p:sp>
        <p:sp>
          <p:nvSpPr>
            <p:cNvPr id="437" name="Google Shape;437;p29"/>
            <p:cNvSpPr/>
            <p:nvPr/>
          </p:nvSpPr>
          <p:spPr>
            <a:xfrm>
              <a:off x="7589520" y="3200400"/>
              <a:ext cx="1236600" cy="670500"/>
            </a:xfrm>
            <a:prstGeom prst="rect">
              <a:avLst/>
            </a:prstGeom>
            <a:solidFill>
              <a:srgbClr val="3C78D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a:solidFill>
                    <a:srgbClr val="FFFFFF"/>
                  </a:solidFill>
                  <a:latin typeface="Times New Roman"/>
                  <a:ea typeface="Times New Roman"/>
                  <a:cs typeface="Times New Roman"/>
                  <a:sym typeface="Times New Roman"/>
                </a:rPr>
                <a:t>Storage hardware</a:t>
              </a:r>
              <a:r>
                <a:rPr lang="en">
                  <a:solidFill>
                    <a:srgbClr val="FFFFFF"/>
                  </a:solidFill>
                  <a:latin typeface="Times New Roman"/>
                  <a:ea typeface="Times New Roman"/>
                  <a:cs typeface="Times New Roman"/>
                  <a:sym typeface="Times New Roman"/>
                </a:rPr>
                <a:t>  </a:t>
              </a:r>
              <a:endParaRPr i="0" u="none" cap="none" strike="noStrike">
                <a:solidFill>
                  <a:srgbClr val="FFFFFF"/>
                </a:solidFill>
                <a:latin typeface="Times New Roman"/>
                <a:ea typeface="Times New Roman"/>
                <a:cs typeface="Times New Roman"/>
                <a:sym typeface="Times New Roman"/>
              </a:endParaRPr>
            </a:p>
          </p:txBody>
        </p:sp>
      </p:grpSp>
      <p:sp>
        <p:nvSpPr>
          <p:cNvPr id="438" name="Google Shape;438;p29"/>
          <p:cNvSpPr/>
          <p:nvPr/>
        </p:nvSpPr>
        <p:spPr>
          <a:xfrm>
            <a:off x="689246" y="3474723"/>
            <a:ext cx="3758100" cy="7041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50"/>
              <a:buFont typeface="Arial"/>
              <a:buNone/>
            </a:pPr>
            <a:r>
              <a:rPr b="1" lang="en" sz="1500">
                <a:solidFill>
                  <a:srgbClr val="CC0000"/>
                </a:solidFill>
                <a:latin typeface="Times New Roman"/>
                <a:ea typeface="Times New Roman"/>
                <a:cs typeface="Times New Roman"/>
                <a:sym typeface="Times New Roman"/>
              </a:rPr>
              <a:t>Resilience</a:t>
            </a:r>
            <a:r>
              <a:rPr b="1" i="0" lang="en" sz="1500" u="none" cap="none" strike="noStrike">
                <a:solidFill>
                  <a:srgbClr val="CC0000"/>
                </a:solidFill>
                <a:latin typeface="Times New Roman"/>
                <a:ea typeface="Times New Roman"/>
                <a:cs typeface="Times New Roman"/>
                <a:sym typeface="Times New Roman"/>
              </a:rPr>
              <a:t>:</a:t>
            </a:r>
            <a:r>
              <a:rPr i="0" lang="en" sz="1500" u="none" cap="none" strike="noStrike">
                <a:solidFill>
                  <a:srgbClr val="000000"/>
                </a:solidFill>
                <a:latin typeface="Times New Roman"/>
                <a:ea typeface="Times New Roman"/>
                <a:cs typeface="Times New Roman"/>
                <a:sym typeface="Times New Roman"/>
              </a:rPr>
              <a:t> </a:t>
            </a:r>
            <a:r>
              <a:rPr lang="en" sz="1500">
                <a:latin typeface="Times New Roman"/>
                <a:ea typeface="Times New Roman"/>
                <a:cs typeface="Times New Roman"/>
                <a:sym typeface="Times New Roman"/>
              </a:rPr>
              <a:t>Enforce protection against software bugs and hardware errors </a:t>
            </a:r>
            <a:endParaRPr i="0" sz="1500" u="none" cap="none" strike="noStrike">
              <a:solidFill>
                <a:srgbClr val="000000"/>
              </a:solidFill>
              <a:latin typeface="Times New Roman"/>
              <a:ea typeface="Times New Roman"/>
              <a:cs typeface="Times New Roman"/>
              <a:sym typeface="Times New Roman"/>
            </a:endParaRPr>
          </a:p>
        </p:txBody>
      </p:sp>
      <p:pic>
        <p:nvPicPr>
          <p:cNvPr id="439" name="Google Shape;439;p29"/>
          <p:cNvPicPr preferRelativeResize="0"/>
          <p:nvPr/>
        </p:nvPicPr>
        <p:blipFill rotWithShape="1">
          <a:blip r:embed="rId15">
            <a:alphaModFix/>
          </a:blip>
          <a:srcRect b="0" l="0" r="0" t="0"/>
          <a:stretch/>
        </p:blipFill>
        <p:spPr>
          <a:xfrm>
            <a:off x="75842" y="3552422"/>
            <a:ext cx="548700" cy="548700"/>
          </a:xfrm>
          <a:prstGeom prst="rect">
            <a:avLst/>
          </a:prstGeom>
          <a:noFill/>
          <a:ln>
            <a:noFill/>
          </a:ln>
        </p:spPr>
      </p:pic>
      <p:sp>
        <p:nvSpPr>
          <p:cNvPr id="440" name="Google Shape;440;p29"/>
          <p:cNvSpPr/>
          <p:nvPr/>
        </p:nvSpPr>
        <p:spPr>
          <a:xfrm>
            <a:off x="675446" y="2286000"/>
            <a:ext cx="3785700" cy="6582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50"/>
              <a:buFont typeface="Arial"/>
              <a:buNone/>
            </a:pPr>
            <a:r>
              <a:rPr b="1" i="0" lang="en" sz="1500" u="none" cap="none" strike="noStrike">
                <a:solidFill>
                  <a:srgbClr val="CC0000"/>
                </a:solidFill>
                <a:latin typeface="Times New Roman"/>
                <a:ea typeface="Times New Roman"/>
                <a:cs typeface="Times New Roman"/>
                <a:sym typeface="Times New Roman"/>
              </a:rPr>
              <a:t>Scalability: </a:t>
            </a:r>
            <a:r>
              <a:rPr i="0" lang="en" sz="1500" u="none" cap="none" strike="noStrike">
                <a:solidFill>
                  <a:schemeClr val="dk1"/>
                </a:solidFill>
                <a:latin typeface="Times New Roman"/>
                <a:ea typeface="Times New Roman"/>
                <a:cs typeface="Times New Roman"/>
                <a:sym typeface="Times New Roman"/>
              </a:rPr>
              <a:t>Effic</a:t>
            </a:r>
            <a:r>
              <a:rPr lang="en" sz="1500">
                <a:solidFill>
                  <a:schemeClr val="dk1"/>
                </a:solidFill>
                <a:latin typeface="Times New Roman"/>
                <a:ea typeface="Times New Roman"/>
                <a:cs typeface="Times New Roman"/>
                <a:sym typeface="Times New Roman"/>
              </a:rPr>
              <a:t>ient concurrency model to scale</a:t>
            </a:r>
            <a:r>
              <a:rPr b="1" lang="en" sz="1500">
                <a:solidFill>
                  <a:srgbClr val="CC0000"/>
                </a:solidFill>
                <a:latin typeface="Times New Roman"/>
                <a:ea typeface="Times New Roman"/>
                <a:cs typeface="Times New Roman"/>
                <a:sym typeface="Times New Roman"/>
              </a:rPr>
              <a:t> </a:t>
            </a:r>
            <a:r>
              <a:rPr lang="en" sz="1500">
                <a:latin typeface="Times New Roman"/>
                <a:ea typeface="Times New Roman"/>
                <a:cs typeface="Times New Roman"/>
                <a:sym typeface="Times New Roman"/>
              </a:rPr>
              <a:t>performance</a:t>
            </a:r>
            <a:r>
              <a:rPr i="0" lang="en" sz="1500" u="none" cap="none" strike="noStrike">
                <a:solidFill>
                  <a:srgbClr val="000000"/>
                </a:solidFill>
                <a:latin typeface="Times New Roman"/>
                <a:ea typeface="Times New Roman"/>
                <a:cs typeface="Times New Roman"/>
                <a:sym typeface="Times New Roman"/>
              </a:rPr>
              <a:t> with increasing core count</a:t>
            </a:r>
            <a:r>
              <a:rPr i="0" lang="en" u="none" cap="none" strike="noStrike">
                <a:solidFill>
                  <a:srgbClr val="000000"/>
                </a:solidFill>
                <a:latin typeface="Times New Roman"/>
                <a:ea typeface="Times New Roman"/>
                <a:cs typeface="Times New Roman"/>
                <a:sym typeface="Times New Roman"/>
              </a:rPr>
              <a:t> </a:t>
            </a:r>
            <a:endParaRPr i="0" u="none" cap="none" strike="noStrike">
              <a:solidFill>
                <a:srgbClr val="000000"/>
              </a:solidFill>
              <a:latin typeface="Times New Roman"/>
              <a:ea typeface="Times New Roman"/>
              <a:cs typeface="Times New Roman"/>
              <a:sym typeface="Times New Roman"/>
            </a:endParaRPr>
          </a:p>
        </p:txBody>
      </p:sp>
      <p:grpSp>
        <p:nvGrpSpPr>
          <p:cNvPr id="441" name="Google Shape;441;p29"/>
          <p:cNvGrpSpPr/>
          <p:nvPr/>
        </p:nvGrpSpPr>
        <p:grpSpPr>
          <a:xfrm>
            <a:off x="110230" y="2308894"/>
            <a:ext cx="479924" cy="658277"/>
            <a:chOff x="-247875" y="684300"/>
            <a:chExt cx="457201" cy="457201"/>
          </a:xfrm>
        </p:grpSpPr>
        <p:sp>
          <p:nvSpPr>
            <p:cNvPr id="442" name="Google Shape;442;p29"/>
            <p:cNvSpPr/>
            <p:nvPr/>
          </p:nvSpPr>
          <p:spPr>
            <a:xfrm>
              <a:off x="-128025" y="808200"/>
              <a:ext cx="217500" cy="209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p:txBody>
        </p:sp>
        <p:pic>
          <p:nvPicPr>
            <p:cNvPr id="443" name="Google Shape;443;p29"/>
            <p:cNvPicPr preferRelativeResize="0"/>
            <p:nvPr/>
          </p:nvPicPr>
          <p:blipFill rotWithShape="1">
            <a:blip r:embed="rId16">
              <a:alphaModFix/>
            </a:blip>
            <a:srcRect b="0" l="0" r="0" t="0"/>
            <a:stretch/>
          </p:blipFill>
          <p:spPr>
            <a:xfrm>
              <a:off x="-247875" y="684300"/>
              <a:ext cx="457201" cy="457201"/>
            </a:xfrm>
            <a:prstGeom prst="rect">
              <a:avLst/>
            </a:prstGeom>
            <a:noFill/>
            <a:ln>
              <a:noFill/>
            </a:ln>
          </p:spPr>
        </p:pic>
      </p:grpSp>
      <p:grpSp>
        <p:nvGrpSpPr>
          <p:cNvPr id="444" name="Google Shape;444;p29"/>
          <p:cNvGrpSpPr/>
          <p:nvPr/>
        </p:nvGrpSpPr>
        <p:grpSpPr>
          <a:xfrm>
            <a:off x="112448" y="1081216"/>
            <a:ext cx="4349598" cy="674264"/>
            <a:chOff x="112448" y="1081216"/>
            <a:chExt cx="4349598" cy="674264"/>
          </a:xfrm>
        </p:grpSpPr>
        <p:sp>
          <p:nvSpPr>
            <p:cNvPr id="445" name="Google Shape;445;p29"/>
            <p:cNvSpPr/>
            <p:nvPr/>
          </p:nvSpPr>
          <p:spPr>
            <a:xfrm>
              <a:off x="674546" y="1097280"/>
              <a:ext cx="3787500" cy="6582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50"/>
                <a:buFont typeface="Arial"/>
                <a:buNone/>
              </a:pPr>
              <a:r>
                <a:rPr b="1" lang="en" sz="1500">
                  <a:solidFill>
                    <a:srgbClr val="CC0000"/>
                  </a:solidFill>
                  <a:latin typeface="Times New Roman"/>
                  <a:ea typeface="Times New Roman"/>
                  <a:cs typeface="Times New Roman"/>
                  <a:sym typeface="Times New Roman"/>
                </a:rPr>
                <a:t>Programmability</a:t>
              </a:r>
              <a:r>
                <a:rPr b="1" i="0" lang="en" sz="1500" u="none" cap="none" strike="noStrike">
                  <a:solidFill>
                    <a:srgbClr val="CC0000"/>
                  </a:solidFill>
                  <a:latin typeface="Times New Roman"/>
                  <a:ea typeface="Times New Roman"/>
                  <a:cs typeface="Times New Roman"/>
                  <a:sym typeface="Times New Roman"/>
                </a:rPr>
                <a:t>:</a:t>
              </a:r>
              <a:r>
                <a:rPr i="0" lang="en" sz="1500" u="none" cap="none" strike="noStrike">
                  <a:solidFill>
                    <a:srgbClr val="000000"/>
                  </a:solidFill>
                  <a:latin typeface="Times New Roman"/>
                  <a:ea typeface="Times New Roman"/>
                  <a:cs typeface="Times New Roman"/>
                  <a:sym typeface="Times New Roman"/>
                </a:rPr>
                <a:t> </a:t>
              </a:r>
              <a:r>
                <a:rPr lang="en" sz="1500">
                  <a:latin typeface="Times New Roman"/>
                  <a:ea typeface="Times New Roman"/>
                  <a:cs typeface="Times New Roman"/>
                  <a:sym typeface="Times New Roman"/>
                </a:rPr>
                <a:t>byte-addressable and crash consistent programming model </a:t>
              </a:r>
              <a:endParaRPr i="0" sz="1500" u="none" cap="none" strike="noStrike">
                <a:solidFill>
                  <a:srgbClr val="000000"/>
                </a:solidFill>
                <a:latin typeface="Times New Roman"/>
                <a:ea typeface="Times New Roman"/>
                <a:cs typeface="Times New Roman"/>
                <a:sym typeface="Times New Roman"/>
              </a:endParaRPr>
            </a:p>
          </p:txBody>
        </p:sp>
        <p:pic>
          <p:nvPicPr>
            <p:cNvPr id="446" name="Google Shape;446;p29"/>
            <p:cNvPicPr preferRelativeResize="0"/>
            <p:nvPr/>
          </p:nvPicPr>
          <p:blipFill>
            <a:blip r:embed="rId17">
              <a:alphaModFix/>
            </a:blip>
            <a:stretch>
              <a:fillRect/>
            </a:stretch>
          </p:blipFill>
          <p:spPr>
            <a:xfrm>
              <a:off x="112448" y="1081216"/>
              <a:ext cx="475488" cy="658368"/>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0"/>
          <p:cNvSpPr txBox="1"/>
          <p:nvPr>
            <p:ph type="title"/>
          </p:nvPr>
        </p:nvSpPr>
        <p:spPr>
          <a:xfrm>
            <a:off x="274320" y="137160"/>
            <a:ext cx="8686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2500">
                <a:latin typeface="Times New Roman"/>
                <a:ea typeface="Times New Roman"/>
                <a:cs typeface="Times New Roman"/>
                <a:sym typeface="Times New Roman"/>
              </a:rPr>
              <a:t>Thesis vision: </a:t>
            </a:r>
            <a:r>
              <a:rPr b="1" lang="en" sz="2500">
                <a:latin typeface="Times New Roman"/>
                <a:ea typeface="Times New Roman"/>
                <a:cs typeface="Times New Roman"/>
                <a:sym typeface="Times New Roman"/>
              </a:rPr>
              <a:t>Kernel-bypass storage stack architecture </a:t>
            </a:r>
            <a:endParaRPr b="1" sz="2500">
              <a:solidFill>
                <a:srgbClr val="1C4587"/>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990"/>
              <a:buNone/>
            </a:pPr>
            <a:r>
              <a:t/>
            </a:r>
            <a:endParaRPr>
              <a:solidFill>
                <a:srgbClr val="1C4587"/>
              </a:solidFill>
            </a:endParaRPr>
          </a:p>
        </p:txBody>
      </p:sp>
      <p:sp>
        <p:nvSpPr>
          <p:cNvPr id="452" name="Google Shape;452;p30"/>
          <p:cNvSpPr txBox="1"/>
          <p:nvPr>
            <p:ph idx="12" type="sldNum"/>
          </p:nvPr>
        </p:nvSpPr>
        <p:spPr>
          <a:xfrm>
            <a:off x="8572083" y="4749892"/>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453" name="Google Shape;453;p30"/>
          <p:cNvGrpSpPr/>
          <p:nvPr/>
        </p:nvGrpSpPr>
        <p:grpSpPr>
          <a:xfrm>
            <a:off x="197375" y="3491225"/>
            <a:ext cx="2622000" cy="1509600"/>
            <a:chOff x="2102375" y="3491225"/>
            <a:chExt cx="2622000" cy="1509600"/>
          </a:xfrm>
        </p:grpSpPr>
        <p:grpSp>
          <p:nvGrpSpPr>
            <p:cNvPr id="454" name="Google Shape;454;p30"/>
            <p:cNvGrpSpPr/>
            <p:nvPr/>
          </p:nvGrpSpPr>
          <p:grpSpPr>
            <a:xfrm>
              <a:off x="2196205" y="3657667"/>
              <a:ext cx="365747" cy="365747"/>
              <a:chOff x="5839200" y="1441675"/>
              <a:chExt cx="583050" cy="583050"/>
            </a:xfrm>
          </p:grpSpPr>
          <p:pic>
            <p:nvPicPr>
              <p:cNvPr id="455" name="Google Shape;455;p30"/>
              <p:cNvPicPr preferRelativeResize="0"/>
              <p:nvPr/>
            </p:nvPicPr>
            <p:blipFill rotWithShape="1">
              <a:blip r:embed="rId3">
                <a:alphaModFix/>
              </a:blip>
              <a:srcRect b="0" l="0" r="0" t="0"/>
              <a:stretch/>
            </p:blipFill>
            <p:spPr>
              <a:xfrm>
                <a:off x="5839200" y="1441675"/>
                <a:ext cx="125850" cy="125850"/>
              </a:xfrm>
              <a:prstGeom prst="rect">
                <a:avLst/>
              </a:prstGeom>
              <a:noFill/>
              <a:ln>
                <a:noFill/>
              </a:ln>
            </p:spPr>
          </p:pic>
          <p:pic>
            <p:nvPicPr>
              <p:cNvPr id="456" name="Google Shape;456;p30"/>
              <p:cNvPicPr preferRelativeResize="0"/>
              <p:nvPr/>
            </p:nvPicPr>
            <p:blipFill rotWithShape="1">
              <a:blip r:embed="rId3">
                <a:alphaModFix/>
              </a:blip>
              <a:srcRect b="0" l="0" r="0" t="0"/>
              <a:stretch/>
            </p:blipFill>
            <p:spPr>
              <a:xfrm>
                <a:off x="5991600" y="1441675"/>
                <a:ext cx="125850" cy="125850"/>
              </a:xfrm>
              <a:prstGeom prst="rect">
                <a:avLst/>
              </a:prstGeom>
              <a:noFill/>
              <a:ln>
                <a:noFill/>
              </a:ln>
            </p:spPr>
          </p:pic>
          <p:pic>
            <p:nvPicPr>
              <p:cNvPr id="457" name="Google Shape;457;p30"/>
              <p:cNvPicPr preferRelativeResize="0"/>
              <p:nvPr/>
            </p:nvPicPr>
            <p:blipFill rotWithShape="1">
              <a:blip r:embed="rId3">
                <a:alphaModFix/>
              </a:blip>
              <a:srcRect b="0" l="0" r="0" t="0"/>
              <a:stretch/>
            </p:blipFill>
            <p:spPr>
              <a:xfrm>
                <a:off x="6144000" y="1441675"/>
                <a:ext cx="125850" cy="125850"/>
              </a:xfrm>
              <a:prstGeom prst="rect">
                <a:avLst/>
              </a:prstGeom>
              <a:noFill/>
              <a:ln>
                <a:noFill/>
              </a:ln>
            </p:spPr>
          </p:pic>
          <p:pic>
            <p:nvPicPr>
              <p:cNvPr id="458" name="Google Shape;458;p30"/>
              <p:cNvPicPr preferRelativeResize="0"/>
              <p:nvPr/>
            </p:nvPicPr>
            <p:blipFill rotWithShape="1">
              <a:blip r:embed="rId3">
                <a:alphaModFix/>
              </a:blip>
              <a:srcRect b="0" l="0" r="0" t="0"/>
              <a:stretch/>
            </p:blipFill>
            <p:spPr>
              <a:xfrm>
                <a:off x="6296400" y="1441675"/>
                <a:ext cx="125850" cy="125850"/>
              </a:xfrm>
              <a:prstGeom prst="rect">
                <a:avLst/>
              </a:prstGeom>
              <a:noFill/>
              <a:ln>
                <a:noFill/>
              </a:ln>
            </p:spPr>
          </p:pic>
          <p:pic>
            <p:nvPicPr>
              <p:cNvPr id="459" name="Google Shape;459;p30"/>
              <p:cNvPicPr preferRelativeResize="0"/>
              <p:nvPr/>
            </p:nvPicPr>
            <p:blipFill rotWithShape="1">
              <a:blip r:embed="rId3">
                <a:alphaModFix/>
              </a:blip>
              <a:srcRect b="0" l="0" r="0" t="0"/>
              <a:stretch/>
            </p:blipFill>
            <p:spPr>
              <a:xfrm>
                <a:off x="5839200" y="1594075"/>
                <a:ext cx="125850" cy="125850"/>
              </a:xfrm>
              <a:prstGeom prst="rect">
                <a:avLst/>
              </a:prstGeom>
              <a:noFill/>
              <a:ln>
                <a:noFill/>
              </a:ln>
            </p:spPr>
          </p:pic>
          <p:pic>
            <p:nvPicPr>
              <p:cNvPr id="460" name="Google Shape;460;p30"/>
              <p:cNvPicPr preferRelativeResize="0"/>
              <p:nvPr/>
            </p:nvPicPr>
            <p:blipFill rotWithShape="1">
              <a:blip r:embed="rId3">
                <a:alphaModFix/>
              </a:blip>
              <a:srcRect b="0" l="0" r="0" t="0"/>
              <a:stretch/>
            </p:blipFill>
            <p:spPr>
              <a:xfrm>
                <a:off x="5991600" y="1594075"/>
                <a:ext cx="125850" cy="125850"/>
              </a:xfrm>
              <a:prstGeom prst="rect">
                <a:avLst/>
              </a:prstGeom>
              <a:noFill/>
              <a:ln>
                <a:noFill/>
              </a:ln>
            </p:spPr>
          </p:pic>
          <p:pic>
            <p:nvPicPr>
              <p:cNvPr id="461" name="Google Shape;461;p30"/>
              <p:cNvPicPr preferRelativeResize="0"/>
              <p:nvPr/>
            </p:nvPicPr>
            <p:blipFill rotWithShape="1">
              <a:blip r:embed="rId3">
                <a:alphaModFix/>
              </a:blip>
              <a:srcRect b="0" l="0" r="0" t="0"/>
              <a:stretch/>
            </p:blipFill>
            <p:spPr>
              <a:xfrm>
                <a:off x="6144000" y="1594075"/>
                <a:ext cx="125850" cy="125850"/>
              </a:xfrm>
              <a:prstGeom prst="rect">
                <a:avLst/>
              </a:prstGeom>
              <a:noFill/>
              <a:ln>
                <a:noFill/>
              </a:ln>
            </p:spPr>
          </p:pic>
          <p:pic>
            <p:nvPicPr>
              <p:cNvPr id="462" name="Google Shape;462;p30"/>
              <p:cNvPicPr preferRelativeResize="0"/>
              <p:nvPr/>
            </p:nvPicPr>
            <p:blipFill rotWithShape="1">
              <a:blip r:embed="rId3">
                <a:alphaModFix/>
              </a:blip>
              <a:srcRect b="0" l="0" r="0" t="0"/>
              <a:stretch/>
            </p:blipFill>
            <p:spPr>
              <a:xfrm>
                <a:off x="6296400" y="1594075"/>
                <a:ext cx="125850" cy="125850"/>
              </a:xfrm>
              <a:prstGeom prst="rect">
                <a:avLst/>
              </a:prstGeom>
              <a:noFill/>
              <a:ln>
                <a:noFill/>
              </a:ln>
            </p:spPr>
          </p:pic>
          <p:pic>
            <p:nvPicPr>
              <p:cNvPr id="463" name="Google Shape;463;p30"/>
              <p:cNvPicPr preferRelativeResize="0"/>
              <p:nvPr/>
            </p:nvPicPr>
            <p:blipFill rotWithShape="1">
              <a:blip r:embed="rId3">
                <a:alphaModFix/>
              </a:blip>
              <a:srcRect b="0" l="0" r="0" t="0"/>
              <a:stretch/>
            </p:blipFill>
            <p:spPr>
              <a:xfrm>
                <a:off x="5839200" y="1746475"/>
                <a:ext cx="125850" cy="125850"/>
              </a:xfrm>
              <a:prstGeom prst="rect">
                <a:avLst/>
              </a:prstGeom>
              <a:noFill/>
              <a:ln>
                <a:noFill/>
              </a:ln>
            </p:spPr>
          </p:pic>
          <p:pic>
            <p:nvPicPr>
              <p:cNvPr id="464" name="Google Shape;464;p30"/>
              <p:cNvPicPr preferRelativeResize="0"/>
              <p:nvPr/>
            </p:nvPicPr>
            <p:blipFill rotWithShape="1">
              <a:blip r:embed="rId3">
                <a:alphaModFix/>
              </a:blip>
              <a:srcRect b="0" l="0" r="0" t="0"/>
              <a:stretch/>
            </p:blipFill>
            <p:spPr>
              <a:xfrm>
                <a:off x="5991600" y="1746475"/>
                <a:ext cx="125850" cy="125850"/>
              </a:xfrm>
              <a:prstGeom prst="rect">
                <a:avLst/>
              </a:prstGeom>
              <a:noFill/>
              <a:ln>
                <a:noFill/>
              </a:ln>
            </p:spPr>
          </p:pic>
          <p:pic>
            <p:nvPicPr>
              <p:cNvPr id="465" name="Google Shape;465;p30"/>
              <p:cNvPicPr preferRelativeResize="0"/>
              <p:nvPr/>
            </p:nvPicPr>
            <p:blipFill rotWithShape="1">
              <a:blip r:embed="rId3">
                <a:alphaModFix/>
              </a:blip>
              <a:srcRect b="0" l="0" r="0" t="0"/>
              <a:stretch/>
            </p:blipFill>
            <p:spPr>
              <a:xfrm>
                <a:off x="6144000" y="1746475"/>
                <a:ext cx="125850" cy="125850"/>
              </a:xfrm>
              <a:prstGeom prst="rect">
                <a:avLst/>
              </a:prstGeom>
              <a:noFill/>
              <a:ln>
                <a:noFill/>
              </a:ln>
            </p:spPr>
          </p:pic>
          <p:pic>
            <p:nvPicPr>
              <p:cNvPr id="466" name="Google Shape;466;p30"/>
              <p:cNvPicPr preferRelativeResize="0"/>
              <p:nvPr/>
            </p:nvPicPr>
            <p:blipFill rotWithShape="1">
              <a:blip r:embed="rId3">
                <a:alphaModFix/>
              </a:blip>
              <a:srcRect b="0" l="0" r="0" t="0"/>
              <a:stretch/>
            </p:blipFill>
            <p:spPr>
              <a:xfrm>
                <a:off x="6296400" y="1746475"/>
                <a:ext cx="125850" cy="125850"/>
              </a:xfrm>
              <a:prstGeom prst="rect">
                <a:avLst/>
              </a:prstGeom>
              <a:noFill/>
              <a:ln>
                <a:noFill/>
              </a:ln>
            </p:spPr>
          </p:pic>
          <p:pic>
            <p:nvPicPr>
              <p:cNvPr id="467" name="Google Shape;467;p30"/>
              <p:cNvPicPr preferRelativeResize="0"/>
              <p:nvPr/>
            </p:nvPicPr>
            <p:blipFill rotWithShape="1">
              <a:blip r:embed="rId3">
                <a:alphaModFix/>
              </a:blip>
              <a:srcRect b="0" l="0" r="0" t="0"/>
              <a:stretch/>
            </p:blipFill>
            <p:spPr>
              <a:xfrm>
                <a:off x="5839200" y="1898875"/>
                <a:ext cx="125850" cy="125850"/>
              </a:xfrm>
              <a:prstGeom prst="rect">
                <a:avLst/>
              </a:prstGeom>
              <a:noFill/>
              <a:ln>
                <a:noFill/>
              </a:ln>
            </p:spPr>
          </p:pic>
          <p:pic>
            <p:nvPicPr>
              <p:cNvPr id="468" name="Google Shape;468;p30"/>
              <p:cNvPicPr preferRelativeResize="0"/>
              <p:nvPr/>
            </p:nvPicPr>
            <p:blipFill rotWithShape="1">
              <a:blip r:embed="rId3">
                <a:alphaModFix/>
              </a:blip>
              <a:srcRect b="0" l="0" r="0" t="0"/>
              <a:stretch/>
            </p:blipFill>
            <p:spPr>
              <a:xfrm>
                <a:off x="5991600" y="1898875"/>
                <a:ext cx="125850" cy="125850"/>
              </a:xfrm>
              <a:prstGeom prst="rect">
                <a:avLst/>
              </a:prstGeom>
              <a:noFill/>
              <a:ln>
                <a:noFill/>
              </a:ln>
            </p:spPr>
          </p:pic>
          <p:pic>
            <p:nvPicPr>
              <p:cNvPr id="469" name="Google Shape;469;p30"/>
              <p:cNvPicPr preferRelativeResize="0"/>
              <p:nvPr/>
            </p:nvPicPr>
            <p:blipFill rotWithShape="1">
              <a:blip r:embed="rId3">
                <a:alphaModFix/>
              </a:blip>
              <a:srcRect b="0" l="0" r="0" t="0"/>
              <a:stretch/>
            </p:blipFill>
            <p:spPr>
              <a:xfrm>
                <a:off x="6144000" y="1898875"/>
                <a:ext cx="125850" cy="125850"/>
              </a:xfrm>
              <a:prstGeom prst="rect">
                <a:avLst/>
              </a:prstGeom>
              <a:noFill/>
              <a:ln>
                <a:noFill/>
              </a:ln>
            </p:spPr>
          </p:pic>
          <p:pic>
            <p:nvPicPr>
              <p:cNvPr id="470" name="Google Shape;470;p30"/>
              <p:cNvPicPr preferRelativeResize="0"/>
              <p:nvPr/>
            </p:nvPicPr>
            <p:blipFill rotWithShape="1">
              <a:blip r:embed="rId3">
                <a:alphaModFix/>
              </a:blip>
              <a:srcRect b="0" l="0" r="0" t="0"/>
              <a:stretch/>
            </p:blipFill>
            <p:spPr>
              <a:xfrm>
                <a:off x="6296400" y="1898875"/>
                <a:ext cx="125850" cy="125850"/>
              </a:xfrm>
              <a:prstGeom prst="rect">
                <a:avLst/>
              </a:prstGeom>
              <a:noFill/>
              <a:ln>
                <a:noFill/>
              </a:ln>
            </p:spPr>
          </p:pic>
        </p:grpSp>
        <p:pic>
          <p:nvPicPr>
            <p:cNvPr id="471" name="Google Shape;471;p30"/>
            <p:cNvPicPr preferRelativeResize="0"/>
            <p:nvPr/>
          </p:nvPicPr>
          <p:blipFill rotWithShape="1">
            <a:blip r:embed="rId4">
              <a:alphaModFix/>
            </a:blip>
            <a:srcRect b="0" l="0" r="0" t="0"/>
            <a:stretch/>
          </p:blipFill>
          <p:spPr>
            <a:xfrm>
              <a:off x="2653944" y="3657661"/>
              <a:ext cx="614477" cy="365760"/>
            </a:xfrm>
            <a:prstGeom prst="rect">
              <a:avLst/>
            </a:prstGeom>
            <a:noFill/>
            <a:ln>
              <a:noFill/>
            </a:ln>
          </p:spPr>
        </p:pic>
        <p:pic>
          <p:nvPicPr>
            <p:cNvPr id="472" name="Google Shape;472;p30"/>
            <p:cNvPicPr preferRelativeResize="0"/>
            <p:nvPr/>
          </p:nvPicPr>
          <p:blipFill rotWithShape="1">
            <a:blip r:embed="rId5">
              <a:alphaModFix/>
            </a:blip>
            <a:srcRect b="0" l="0" r="0" t="0"/>
            <a:stretch/>
          </p:blipFill>
          <p:spPr>
            <a:xfrm>
              <a:off x="2642971" y="4158995"/>
              <a:ext cx="636422" cy="365760"/>
            </a:xfrm>
            <a:prstGeom prst="rect">
              <a:avLst/>
            </a:prstGeom>
            <a:noFill/>
            <a:ln>
              <a:noFill/>
            </a:ln>
          </p:spPr>
        </p:pic>
        <p:pic>
          <p:nvPicPr>
            <p:cNvPr id="473" name="Google Shape;473;p30"/>
            <p:cNvPicPr preferRelativeResize="0"/>
            <p:nvPr/>
          </p:nvPicPr>
          <p:blipFill rotWithShape="1">
            <a:blip r:embed="rId6">
              <a:alphaModFix/>
            </a:blip>
            <a:srcRect b="0" l="0" r="0" t="0"/>
            <a:stretch/>
          </p:blipFill>
          <p:spPr>
            <a:xfrm>
              <a:off x="3333736" y="3637432"/>
              <a:ext cx="636425" cy="406217"/>
            </a:xfrm>
            <a:prstGeom prst="rect">
              <a:avLst/>
            </a:prstGeom>
            <a:noFill/>
            <a:ln>
              <a:noFill/>
            </a:ln>
          </p:spPr>
        </p:pic>
        <p:pic>
          <p:nvPicPr>
            <p:cNvPr id="474" name="Google Shape;474;p30"/>
            <p:cNvPicPr preferRelativeResize="0"/>
            <p:nvPr/>
          </p:nvPicPr>
          <p:blipFill rotWithShape="1">
            <a:blip r:embed="rId7">
              <a:alphaModFix/>
            </a:blip>
            <a:srcRect b="0" l="0" r="0" t="0"/>
            <a:stretch/>
          </p:blipFill>
          <p:spPr>
            <a:xfrm>
              <a:off x="3423348" y="4113275"/>
              <a:ext cx="457200" cy="457200"/>
            </a:xfrm>
            <a:prstGeom prst="rect">
              <a:avLst/>
            </a:prstGeom>
            <a:noFill/>
            <a:ln>
              <a:noFill/>
            </a:ln>
          </p:spPr>
        </p:pic>
        <p:pic>
          <p:nvPicPr>
            <p:cNvPr id="475" name="Google Shape;475;p30"/>
            <p:cNvPicPr preferRelativeResize="0"/>
            <p:nvPr/>
          </p:nvPicPr>
          <p:blipFill rotWithShape="1">
            <a:blip r:embed="rId8">
              <a:alphaModFix/>
            </a:blip>
            <a:srcRect b="0" l="0" r="0" t="0"/>
            <a:stretch/>
          </p:blipFill>
          <p:spPr>
            <a:xfrm>
              <a:off x="3981910" y="3569907"/>
              <a:ext cx="690125" cy="541267"/>
            </a:xfrm>
            <a:prstGeom prst="rect">
              <a:avLst/>
            </a:prstGeom>
            <a:noFill/>
            <a:ln>
              <a:noFill/>
            </a:ln>
          </p:spPr>
        </p:pic>
        <p:pic>
          <p:nvPicPr>
            <p:cNvPr id="476" name="Google Shape;476;p30"/>
            <p:cNvPicPr preferRelativeResize="0"/>
            <p:nvPr/>
          </p:nvPicPr>
          <p:blipFill rotWithShape="1">
            <a:blip r:embed="rId9">
              <a:alphaModFix/>
            </a:blip>
            <a:srcRect b="0" l="0" r="0" t="0"/>
            <a:stretch/>
          </p:blipFill>
          <p:spPr>
            <a:xfrm>
              <a:off x="4077460" y="4176575"/>
              <a:ext cx="499025" cy="330600"/>
            </a:xfrm>
            <a:prstGeom prst="rect">
              <a:avLst/>
            </a:prstGeom>
            <a:noFill/>
            <a:ln>
              <a:noFill/>
            </a:ln>
          </p:spPr>
        </p:pic>
        <p:sp>
          <p:nvSpPr>
            <p:cNvPr id="477" name="Google Shape;477;p30"/>
            <p:cNvSpPr/>
            <p:nvPr/>
          </p:nvSpPr>
          <p:spPr>
            <a:xfrm>
              <a:off x="2102375" y="3491225"/>
              <a:ext cx="2622000" cy="1509600"/>
            </a:xfrm>
            <a:prstGeom prst="rect">
              <a:avLst/>
            </a:prstGeom>
            <a:noFill/>
            <a:ln cap="flat" cmpd="sng" w="2857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8" name="Google Shape;478;p30"/>
            <p:cNvGrpSpPr/>
            <p:nvPr/>
          </p:nvGrpSpPr>
          <p:grpSpPr>
            <a:xfrm>
              <a:off x="2196205" y="4159001"/>
              <a:ext cx="365747" cy="365747"/>
              <a:chOff x="6525000" y="1441675"/>
              <a:chExt cx="583050" cy="583050"/>
            </a:xfrm>
          </p:grpSpPr>
          <p:pic>
            <p:nvPicPr>
              <p:cNvPr id="479" name="Google Shape;479;p30"/>
              <p:cNvPicPr preferRelativeResize="0"/>
              <p:nvPr/>
            </p:nvPicPr>
            <p:blipFill rotWithShape="1">
              <a:blip r:embed="rId3">
                <a:alphaModFix/>
              </a:blip>
              <a:srcRect b="0" l="0" r="0" t="0"/>
              <a:stretch/>
            </p:blipFill>
            <p:spPr>
              <a:xfrm>
                <a:off x="6525000" y="1441675"/>
                <a:ext cx="125850" cy="125850"/>
              </a:xfrm>
              <a:prstGeom prst="rect">
                <a:avLst/>
              </a:prstGeom>
              <a:noFill/>
              <a:ln>
                <a:noFill/>
              </a:ln>
            </p:spPr>
          </p:pic>
          <p:pic>
            <p:nvPicPr>
              <p:cNvPr id="480" name="Google Shape;480;p30"/>
              <p:cNvPicPr preferRelativeResize="0"/>
              <p:nvPr/>
            </p:nvPicPr>
            <p:blipFill rotWithShape="1">
              <a:blip r:embed="rId3">
                <a:alphaModFix/>
              </a:blip>
              <a:srcRect b="0" l="0" r="0" t="0"/>
              <a:stretch/>
            </p:blipFill>
            <p:spPr>
              <a:xfrm>
                <a:off x="6677400" y="1441675"/>
                <a:ext cx="125850" cy="125850"/>
              </a:xfrm>
              <a:prstGeom prst="rect">
                <a:avLst/>
              </a:prstGeom>
              <a:noFill/>
              <a:ln>
                <a:noFill/>
              </a:ln>
            </p:spPr>
          </p:pic>
          <p:pic>
            <p:nvPicPr>
              <p:cNvPr id="481" name="Google Shape;481;p30"/>
              <p:cNvPicPr preferRelativeResize="0"/>
              <p:nvPr/>
            </p:nvPicPr>
            <p:blipFill rotWithShape="1">
              <a:blip r:embed="rId3">
                <a:alphaModFix/>
              </a:blip>
              <a:srcRect b="0" l="0" r="0" t="0"/>
              <a:stretch/>
            </p:blipFill>
            <p:spPr>
              <a:xfrm>
                <a:off x="6829800" y="1441675"/>
                <a:ext cx="125850" cy="125850"/>
              </a:xfrm>
              <a:prstGeom prst="rect">
                <a:avLst/>
              </a:prstGeom>
              <a:noFill/>
              <a:ln>
                <a:noFill/>
              </a:ln>
            </p:spPr>
          </p:pic>
          <p:pic>
            <p:nvPicPr>
              <p:cNvPr id="482" name="Google Shape;482;p30"/>
              <p:cNvPicPr preferRelativeResize="0"/>
              <p:nvPr/>
            </p:nvPicPr>
            <p:blipFill rotWithShape="1">
              <a:blip r:embed="rId3">
                <a:alphaModFix/>
              </a:blip>
              <a:srcRect b="0" l="0" r="0" t="0"/>
              <a:stretch/>
            </p:blipFill>
            <p:spPr>
              <a:xfrm>
                <a:off x="6982200" y="1441675"/>
                <a:ext cx="125850" cy="125850"/>
              </a:xfrm>
              <a:prstGeom prst="rect">
                <a:avLst/>
              </a:prstGeom>
              <a:noFill/>
              <a:ln>
                <a:noFill/>
              </a:ln>
            </p:spPr>
          </p:pic>
          <p:pic>
            <p:nvPicPr>
              <p:cNvPr id="483" name="Google Shape;483;p30"/>
              <p:cNvPicPr preferRelativeResize="0"/>
              <p:nvPr/>
            </p:nvPicPr>
            <p:blipFill rotWithShape="1">
              <a:blip r:embed="rId3">
                <a:alphaModFix/>
              </a:blip>
              <a:srcRect b="0" l="0" r="0" t="0"/>
              <a:stretch/>
            </p:blipFill>
            <p:spPr>
              <a:xfrm>
                <a:off x="6525000" y="1594075"/>
                <a:ext cx="125850" cy="125850"/>
              </a:xfrm>
              <a:prstGeom prst="rect">
                <a:avLst/>
              </a:prstGeom>
              <a:noFill/>
              <a:ln>
                <a:noFill/>
              </a:ln>
            </p:spPr>
          </p:pic>
          <p:pic>
            <p:nvPicPr>
              <p:cNvPr id="484" name="Google Shape;484;p30"/>
              <p:cNvPicPr preferRelativeResize="0"/>
              <p:nvPr/>
            </p:nvPicPr>
            <p:blipFill rotWithShape="1">
              <a:blip r:embed="rId3">
                <a:alphaModFix/>
              </a:blip>
              <a:srcRect b="0" l="0" r="0" t="0"/>
              <a:stretch/>
            </p:blipFill>
            <p:spPr>
              <a:xfrm>
                <a:off x="6677400" y="1594075"/>
                <a:ext cx="125850" cy="125850"/>
              </a:xfrm>
              <a:prstGeom prst="rect">
                <a:avLst/>
              </a:prstGeom>
              <a:noFill/>
              <a:ln>
                <a:noFill/>
              </a:ln>
            </p:spPr>
          </p:pic>
          <p:pic>
            <p:nvPicPr>
              <p:cNvPr id="485" name="Google Shape;485;p30"/>
              <p:cNvPicPr preferRelativeResize="0"/>
              <p:nvPr/>
            </p:nvPicPr>
            <p:blipFill rotWithShape="1">
              <a:blip r:embed="rId3">
                <a:alphaModFix/>
              </a:blip>
              <a:srcRect b="0" l="0" r="0" t="0"/>
              <a:stretch/>
            </p:blipFill>
            <p:spPr>
              <a:xfrm>
                <a:off x="6829800" y="1594075"/>
                <a:ext cx="125850" cy="125850"/>
              </a:xfrm>
              <a:prstGeom prst="rect">
                <a:avLst/>
              </a:prstGeom>
              <a:noFill/>
              <a:ln>
                <a:noFill/>
              </a:ln>
            </p:spPr>
          </p:pic>
          <p:pic>
            <p:nvPicPr>
              <p:cNvPr id="486" name="Google Shape;486;p30"/>
              <p:cNvPicPr preferRelativeResize="0"/>
              <p:nvPr/>
            </p:nvPicPr>
            <p:blipFill rotWithShape="1">
              <a:blip r:embed="rId3">
                <a:alphaModFix/>
              </a:blip>
              <a:srcRect b="0" l="0" r="0" t="0"/>
              <a:stretch/>
            </p:blipFill>
            <p:spPr>
              <a:xfrm>
                <a:off x="6982200" y="1594075"/>
                <a:ext cx="125850" cy="125850"/>
              </a:xfrm>
              <a:prstGeom prst="rect">
                <a:avLst/>
              </a:prstGeom>
              <a:noFill/>
              <a:ln>
                <a:noFill/>
              </a:ln>
            </p:spPr>
          </p:pic>
          <p:pic>
            <p:nvPicPr>
              <p:cNvPr id="487" name="Google Shape;487;p30"/>
              <p:cNvPicPr preferRelativeResize="0"/>
              <p:nvPr/>
            </p:nvPicPr>
            <p:blipFill rotWithShape="1">
              <a:blip r:embed="rId3">
                <a:alphaModFix/>
              </a:blip>
              <a:srcRect b="0" l="0" r="0" t="0"/>
              <a:stretch/>
            </p:blipFill>
            <p:spPr>
              <a:xfrm>
                <a:off x="6525000" y="1746475"/>
                <a:ext cx="125850" cy="125850"/>
              </a:xfrm>
              <a:prstGeom prst="rect">
                <a:avLst/>
              </a:prstGeom>
              <a:noFill/>
              <a:ln>
                <a:noFill/>
              </a:ln>
            </p:spPr>
          </p:pic>
          <p:pic>
            <p:nvPicPr>
              <p:cNvPr id="488" name="Google Shape;488;p30"/>
              <p:cNvPicPr preferRelativeResize="0"/>
              <p:nvPr/>
            </p:nvPicPr>
            <p:blipFill rotWithShape="1">
              <a:blip r:embed="rId3">
                <a:alphaModFix/>
              </a:blip>
              <a:srcRect b="0" l="0" r="0" t="0"/>
              <a:stretch/>
            </p:blipFill>
            <p:spPr>
              <a:xfrm>
                <a:off x="6677400" y="1746475"/>
                <a:ext cx="125850" cy="125850"/>
              </a:xfrm>
              <a:prstGeom prst="rect">
                <a:avLst/>
              </a:prstGeom>
              <a:noFill/>
              <a:ln>
                <a:noFill/>
              </a:ln>
            </p:spPr>
          </p:pic>
          <p:pic>
            <p:nvPicPr>
              <p:cNvPr id="489" name="Google Shape;489;p30"/>
              <p:cNvPicPr preferRelativeResize="0"/>
              <p:nvPr/>
            </p:nvPicPr>
            <p:blipFill rotWithShape="1">
              <a:blip r:embed="rId3">
                <a:alphaModFix/>
              </a:blip>
              <a:srcRect b="0" l="0" r="0" t="0"/>
              <a:stretch/>
            </p:blipFill>
            <p:spPr>
              <a:xfrm>
                <a:off x="6829800" y="1746475"/>
                <a:ext cx="125850" cy="125850"/>
              </a:xfrm>
              <a:prstGeom prst="rect">
                <a:avLst/>
              </a:prstGeom>
              <a:noFill/>
              <a:ln>
                <a:noFill/>
              </a:ln>
            </p:spPr>
          </p:pic>
          <p:pic>
            <p:nvPicPr>
              <p:cNvPr id="490" name="Google Shape;490;p30"/>
              <p:cNvPicPr preferRelativeResize="0"/>
              <p:nvPr/>
            </p:nvPicPr>
            <p:blipFill rotWithShape="1">
              <a:blip r:embed="rId3">
                <a:alphaModFix/>
              </a:blip>
              <a:srcRect b="0" l="0" r="0" t="0"/>
              <a:stretch/>
            </p:blipFill>
            <p:spPr>
              <a:xfrm>
                <a:off x="6982200" y="1746475"/>
                <a:ext cx="125850" cy="125850"/>
              </a:xfrm>
              <a:prstGeom prst="rect">
                <a:avLst/>
              </a:prstGeom>
              <a:noFill/>
              <a:ln>
                <a:noFill/>
              </a:ln>
            </p:spPr>
          </p:pic>
          <p:pic>
            <p:nvPicPr>
              <p:cNvPr id="491" name="Google Shape;491;p30"/>
              <p:cNvPicPr preferRelativeResize="0"/>
              <p:nvPr/>
            </p:nvPicPr>
            <p:blipFill rotWithShape="1">
              <a:blip r:embed="rId3">
                <a:alphaModFix/>
              </a:blip>
              <a:srcRect b="0" l="0" r="0" t="0"/>
              <a:stretch/>
            </p:blipFill>
            <p:spPr>
              <a:xfrm>
                <a:off x="6525000" y="1898875"/>
                <a:ext cx="125850" cy="125850"/>
              </a:xfrm>
              <a:prstGeom prst="rect">
                <a:avLst/>
              </a:prstGeom>
              <a:noFill/>
              <a:ln>
                <a:noFill/>
              </a:ln>
            </p:spPr>
          </p:pic>
          <p:pic>
            <p:nvPicPr>
              <p:cNvPr id="492" name="Google Shape;492;p30"/>
              <p:cNvPicPr preferRelativeResize="0"/>
              <p:nvPr/>
            </p:nvPicPr>
            <p:blipFill rotWithShape="1">
              <a:blip r:embed="rId3">
                <a:alphaModFix/>
              </a:blip>
              <a:srcRect b="0" l="0" r="0" t="0"/>
              <a:stretch/>
            </p:blipFill>
            <p:spPr>
              <a:xfrm>
                <a:off x="6677400" y="1898875"/>
                <a:ext cx="125850" cy="125850"/>
              </a:xfrm>
              <a:prstGeom prst="rect">
                <a:avLst/>
              </a:prstGeom>
              <a:noFill/>
              <a:ln>
                <a:noFill/>
              </a:ln>
            </p:spPr>
          </p:pic>
          <p:pic>
            <p:nvPicPr>
              <p:cNvPr id="493" name="Google Shape;493;p30"/>
              <p:cNvPicPr preferRelativeResize="0"/>
              <p:nvPr/>
            </p:nvPicPr>
            <p:blipFill rotWithShape="1">
              <a:blip r:embed="rId3">
                <a:alphaModFix/>
              </a:blip>
              <a:srcRect b="0" l="0" r="0" t="0"/>
              <a:stretch/>
            </p:blipFill>
            <p:spPr>
              <a:xfrm>
                <a:off x="6829800" y="1898875"/>
                <a:ext cx="125850" cy="125850"/>
              </a:xfrm>
              <a:prstGeom prst="rect">
                <a:avLst/>
              </a:prstGeom>
              <a:noFill/>
              <a:ln>
                <a:noFill/>
              </a:ln>
            </p:spPr>
          </p:pic>
          <p:pic>
            <p:nvPicPr>
              <p:cNvPr id="494" name="Google Shape;494;p30"/>
              <p:cNvPicPr preferRelativeResize="0"/>
              <p:nvPr/>
            </p:nvPicPr>
            <p:blipFill rotWithShape="1">
              <a:blip r:embed="rId3">
                <a:alphaModFix/>
              </a:blip>
              <a:srcRect b="0" l="0" r="0" t="0"/>
              <a:stretch/>
            </p:blipFill>
            <p:spPr>
              <a:xfrm>
                <a:off x="6982200" y="1898875"/>
                <a:ext cx="125850" cy="125850"/>
              </a:xfrm>
              <a:prstGeom prst="rect">
                <a:avLst/>
              </a:prstGeom>
              <a:noFill/>
              <a:ln>
                <a:noFill/>
              </a:ln>
            </p:spPr>
          </p:pic>
        </p:grpSp>
        <p:sp>
          <p:nvSpPr>
            <p:cNvPr id="495" name="Google Shape;495;p30"/>
            <p:cNvSpPr txBox="1"/>
            <p:nvPr/>
          </p:nvSpPr>
          <p:spPr>
            <a:xfrm>
              <a:off x="2102375" y="4492925"/>
              <a:ext cx="2622000" cy="477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i="0" lang="en" sz="1900" u="none" cap="none" strike="noStrike">
                  <a:solidFill>
                    <a:srgbClr val="000000"/>
                  </a:solidFill>
                  <a:latin typeface="Times New Roman"/>
                  <a:ea typeface="Times New Roman"/>
                  <a:cs typeface="Times New Roman"/>
                  <a:sym typeface="Times New Roman"/>
                </a:rPr>
                <a:t>Hardware</a:t>
              </a:r>
              <a:endParaRPr i="0" sz="1900" u="none" cap="none" strike="noStrike">
                <a:solidFill>
                  <a:srgbClr val="000000"/>
                </a:solidFill>
                <a:latin typeface="Times New Roman"/>
                <a:ea typeface="Times New Roman"/>
                <a:cs typeface="Times New Roman"/>
                <a:sym typeface="Times New Roman"/>
              </a:endParaRPr>
            </a:p>
          </p:txBody>
        </p:sp>
      </p:grpSp>
      <p:grpSp>
        <p:nvGrpSpPr>
          <p:cNvPr id="496" name="Google Shape;496;p30"/>
          <p:cNvGrpSpPr/>
          <p:nvPr/>
        </p:nvGrpSpPr>
        <p:grpSpPr>
          <a:xfrm>
            <a:off x="193375" y="959346"/>
            <a:ext cx="2622000" cy="1025363"/>
            <a:chOff x="2098375" y="938150"/>
            <a:chExt cx="2622000" cy="1025363"/>
          </a:xfrm>
        </p:grpSpPr>
        <p:sp>
          <p:nvSpPr>
            <p:cNvPr id="497" name="Google Shape;497;p30"/>
            <p:cNvSpPr/>
            <p:nvPr/>
          </p:nvSpPr>
          <p:spPr>
            <a:xfrm>
              <a:off x="2098375" y="938150"/>
              <a:ext cx="2622000" cy="999600"/>
            </a:xfrm>
            <a:prstGeom prst="rect">
              <a:avLst/>
            </a:prstGeom>
            <a:solidFill>
              <a:srgbClr val="000000">
                <a:alpha val="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000000"/>
                  </a:solidFill>
                  <a:latin typeface="Times New Roman"/>
                  <a:ea typeface="Times New Roman"/>
                  <a:cs typeface="Times New Roman"/>
                  <a:sym typeface="Times New Roman"/>
                </a:rPr>
                <a:t>Applications</a:t>
              </a:r>
              <a:endParaRPr b="1" i="0" sz="19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pic>
          <p:nvPicPr>
            <p:cNvPr id="498" name="Google Shape;498;p30"/>
            <p:cNvPicPr preferRelativeResize="0"/>
            <p:nvPr/>
          </p:nvPicPr>
          <p:blipFill rotWithShape="1">
            <a:blip r:embed="rId10">
              <a:alphaModFix/>
            </a:blip>
            <a:srcRect b="0" l="0" r="0" t="0"/>
            <a:stretch/>
          </p:blipFill>
          <p:spPr>
            <a:xfrm>
              <a:off x="3495930" y="1328251"/>
              <a:ext cx="457200" cy="488842"/>
            </a:xfrm>
            <a:prstGeom prst="rect">
              <a:avLst/>
            </a:prstGeom>
            <a:noFill/>
            <a:ln>
              <a:noFill/>
            </a:ln>
          </p:spPr>
        </p:pic>
        <p:pic>
          <p:nvPicPr>
            <p:cNvPr id="499" name="Google Shape;499;p30"/>
            <p:cNvPicPr preferRelativeResize="0"/>
            <p:nvPr/>
          </p:nvPicPr>
          <p:blipFill rotWithShape="1">
            <a:blip r:embed="rId11">
              <a:alphaModFix/>
            </a:blip>
            <a:srcRect b="0" l="0" r="0" t="0"/>
            <a:stretch/>
          </p:blipFill>
          <p:spPr>
            <a:xfrm>
              <a:off x="2673474" y="1229363"/>
              <a:ext cx="1063975" cy="734150"/>
            </a:xfrm>
            <a:prstGeom prst="rect">
              <a:avLst/>
            </a:prstGeom>
            <a:noFill/>
            <a:ln>
              <a:noFill/>
            </a:ln>
          </p:spPr>
        </p:pic>
        <p:pic>
          <p:nvPicPr>
            <p:cNvPr id="500" name="Google Shape;500;p30"/>
            <p:cNvPicPr preferRelativeResize="0"/>
            <p:nvPr/>
          </p:nvPicPr>
          <p:blipFill rotWithShape="1">
            <a:blip r:embed="rId12">
              <a:alphaModFix/>
            </a:blip>
            <a:srcRect b="0" l="0" r="0" t="0"/>
            <a:stretch/>
          </p:blipFill>
          <p:spPr>
            <a:xfrm>
              <a:off x="3981900" y="1408845"/>
              <a:ext cx="690126" cy="358294"/>
            </a:xfrm>
            <a:prstGeom prst="rect">
              <a:avLst/>
            </a:prstGeom>
            <a:noFill/>
            <a:ln>
              <a:noFill/>
            </a:ln>
          </p:spPr>
        </p:pic>
        <p:pic>
          <p:nvPicPr>
            <p:cNvPr id="501" name="Google Shape;501;p30"/>
            <p:cNvPicPr preferRelativeResize="0"/>
            <p:nvPr/>
          </p:nvPicPr>
          <p:blipFill rotWithShape="1">
            <a:blip r:embed="rId13">
              <a:alphaModFix/>
            </a:blip>
            <a:srcRect b="0" l="0" r="0" t="0"/>
            <a:stretch/>
          </p:blipFill>
          <p:spPr>
            <a:xfrm>
              <a:off x="2144766" y="1328250"/>
              <a:ext cx="760676" cy="393709"/>
            </a:xfrm>
            <a:prstGeom prst="rect">
              <a:avLst/>
            </a:prstGeom>
            <a:noFill/>
            <a:ln>
              <a:noFill/>
            </a:ln>
          </p:spPr>
        </p:pic>
      </p:grpSp>
      <p:sp>
        <p:nvSpPr>
          <p:cNvPr id="502" name="Google Shape;502;p30"/>
          <p:cNvSpPr/>
          <p:nvPr/>
        </p:nvSpPr>
        <p:spPr>
          <a:xfrm>
            <a:off x="197375" y="2450437"/>
            <a:ext cx="2622000" cy="572700"/>
          </a:xfrm>
          <a:prstGeom prst="rect">
            <a:avLst/>
          </a:prstGeom>
          <a:solidFill>
            <a:srgbClr val="3C78D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FFFFFF"/>
                </a:solidFill>
                <a:latin typeface="Times New Roman"/>
                <a:ea typeface="Times New Roman"/>
                <a:cs typeface="Times New Roman"/>
                <a:sym typeface="Times New Roman"/>
              </a:rPr>
              <a:t>Operating System (OS)</a:t>
            </a:r>
            <a:endParaRPr b="1" i="0" sz="1900" u="none" cap="none" strike="noStrike">
              <a:solidFill>
                <a:srgbClr val="FFFFFF"/>
              </a:solidFill>
              <a:latin typeface="Times New Roman"/>
              <a:ea typeface="Times New Roman"/>
              <a:cs typeface="Times New Roman"/>
              <a:sym typeface="Times New Roman"/>
            </a:endParaRPr>
          </a:p>
        </p:txBody>
      </p:sp>
      <p:sp>
        <p:nvSpPr>
          <p:cNvPr id="503" name="Google Shape;503;p30"/>
          <p:cNvSpPr/>
          <p:nvPr/>
        </p:nvSpPr>
        <p:spPr>
          <a:xfrm>
            <a:off x="355875" y="3051088"/>
            <a:ext cx="381600" cy="424800"/>
          </a:xfrm>
          <a:prstGeom prst="downArrow">
            <a:avLst>
              <a:gd fmla="val 50000" name="adj1"/>
              <a:gd fmla="val 50000" name="adj2"/>
            </a:avLst>
          </a:prstGeom>
          <a:solidFill>
            <a:srgbClr val="1C45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30"/>
          <p:cNvSpPr/>
          <p:nvPr/>
        </p:nvSpPr>
        <p:spPr>
          <a:xfrm flipH="1" rot="10800000">
            <a:off x="355875" y="2000875"/>
            <a:ext cx="381600" cy="424800"/>
          </a:xfrm>
          <a:prstGeom prst="downArrow">
            <a:avLst>
              <a:gd fmla="val 50000" name="adj1"/>
              <a:gd fmla="val 50000" name="adj2"/>
            </a:avLst>
          </a:prstGeom>
          <a:solidFill>
            <a:srgbClr val="1C45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5" name="Google Shape;505;p30"/>
          <p:cNvGrpSpPr/>
          <p:nvPr/>
        </p:nvGrpSpPr>
        <p:grpSpPr>
          <a:xfrm>
            <a:off x="3108829" y="2712075"/>
            <a:ext cx="1837441" cy="792000"/>
            <a:chOff x="3180533" y="2712075"/>
            <a:chExt cx="1546017" cy="792000"/>
          </a:xfrm>
        </p:grpSpPr>
        <p:sp>
          <p:nvSpPr>
            <p:cNvPr id="506" name="Google Shape;506;p30"/>
            <p:cNvSpPr/>
            <p:nvPr/>
          </p:nvSpPr>
          <p:spPr>
            <a:xfrm>
              <a:off x="3529550" y="2712075"/>
              <a:ext cx="1197000" cy="792000"/>
            </a:xfrm>
            <a:prstGeom prst="rect">
              <a:avLst/>
            </a:prstGeom>
            <a:solidFill>
              <a:srgbClr val="3C78D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rgbClr val="FFFFFF"/>
                  </a:solidFill>
                  <a:latin typeface="Times New Roman"/>
                  <a:ea typeface="Times New Roman"/>
                  <a:cs typeface="Times New Roman"/>
                  <a:sym typeface="Times New Roman"/>
                </a:rPr>
                <a:t>Kernel</a:t>
              </a:r>
              <a:endParaRPr i="0" sz="1600" u="none" cap="none" strike="noStrike">
                <a:solidFill>
                  <a:srgbClr val="FFFFFF"/>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rgbClr val="FFFFFF"/>
                  </a:solidFill>
                  <a:latin typeface="Times New Roman"/>
                  <a:ea typeface="Times New Roman"/>
                  <a:cs typeface="Times New Roman"/>
                  <a:sym typeface="Times New Roman"/>
                </a:rPr>
                <a:t>Component</a:t>
              </a:r>
              <a:endParaRPr i="0" sz="1600" u="none" cap="none" strike="noStrike">
                <a:solidFill>
                  <a:srgbClr val="FFFFFF"/>
                </a:solidFill>
                <a:latin typeface="Times New Roman"/>
                <a:ea typeface="Times New Roman"/>
                <a:cs typeface="Times New Roman"/>
                <a:sym typeface="Times New Roman"/>
              </a:endParaRPr>
            </a:p>
          </p:txBody>
        </p:sp>
        <p:sp>
          <p:nvSpPr>
            <p:cNvPr id="507" name="Google Shape;507;p30"/>
            <p:cNvSpPr txBox="1"/>
            <p:nvPr/>
          </p:nvSpPr>
          <p:spPr>
            <a:xfrm>
              <a:off x="3180533" y="2860541"/>
              <a:ext cx="432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a:t>
              </a:r>
              <a:endParaRPr b="1" i="0" sz="1400" u="none" cap="none" strike="noStrike">
                <a:solidFill>
                  <a:srgbClr val="000000"/>
                </a:solidFill>
                <a:latin typeface="Arial"/>
                <a:ea typeface="Arial"/>
                <a:cs typeface="Arial"/>
                <a:sym typeface="Arial"/>
              </a:endParaRPr>
            </a:p>
          </p:txBody>
        </p:sp>
      </p:grpSp>
      <p:grpSp>
        <p:nvGrpSpPr>
          <p:cNvPr id="508" name="Google Shape;508;p30"/>
          <p:cNvGrpSpPr/>
          <p:nvPr/>
        </p:nvGrpSpPr>
        <p:grpSpPr>
          <a:xfrm>
            <a:off x="2819373" y="1407113"/>
            <a:ext cx="2275610" cy="3305575"/>
            <a:chOff x="2828800" y="1413950"/>
            <a:chExt cx="2057885" cy="3305575"/>
          </a:xfrm>
        </p:grpSpPr>
        <p:sp>
          <p:nvSpPr>
            <p:cNvPr id="509" name="Google Shape;509;p30"/>
            <p:cNvSpPr/>
            <p:nvPr/>
          </p:nvSpPr>
          <p:spPr>
            <a:xfrm>
              <a:off x="3207585" y="1413950"/>
              <a:ext cx="1679100" cy="3299400"/>
            </a:xfrm>
            <a:prstGeom prst="rect">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cxnSp>
          <p:nvCxnSpPr>
            <p:cNvPr id="510" name="Google Shape;510;p30"/>
            <p:cNvCxnSpPr/>
            <p:nvPr/>
          </p:nvCxnSpPr>
          <p:spPr>
            <a:xfrm flipH="1" rot="10800000">
              <a:off x="2847300" y="1427200"/>
              <a:ext cx="360300" cy="360300"/>
            </a:xfrm>
            <a:prstGeom prst="straightConnector1">
              <a:avLst/>
            </a:prstGeom>
            <a:noFill/>
            <a:ln cap="flat" cmpd="sng" w="28575">
              <a:solidFill>
                <a:srgbClr val="1C4587"/>
              </a:solidFill>
              <a:prstDash val="dot"/>
              <a:round/>
              <a:headEnd len="sm" w="sm" type="none"/>
              <a:tailEnd len="sm" w="sm" type="none"/>
            </a:ln>
          </p:spPr>
        </p:cxnSp>
        <p:cxnSp>
          <p:nvCxnSpPr>
            <p:cNvPr id="511" name="Google Shape;511;p30"/>
            <p:cNvCxnSpPr/>
            <p:nvPr/>
          </p:nvCxnSpPr>
          <p:spPr>
            <a:xfrm>
              <a:off x="2828800" y="4106625"/>
              <a:ext cx="394500" cy="612900"/>
            </a:xfrm>
            <a:prstGeom prst="straightConnector1">
              <a:avLst/>
            </a:prstGeom>
            <a:noFill/>
            <a:ln cap="flat" cmpd="sng" w="28575">
              <a:solidFill>
                <a:srgbClr val="1C4587"/>
              </a:solidFill>
              <a:prstDash val="dot"/>
              <a:round/>
              <a:headEnd len="sm" w="sm" type="none"/>
              <a:tailEnd len="sm" w="sm" type="none"/>
            </a:ln>
          </p:spPr>
        </p:cxnSp>
      </p:grpSp>
      <p:sp>
        <p:nvSpPr>
          <p:cNvPr id="512" name="Google Shape;512;p30"/>
          <p:cNvSpPr/>
          <p:nvPr/>
        </p:nvSpPr>
        <p:spPr>
          <a:xfrm>
            <a:off x="3529550" y="3778875"/>
            <a:ext cx="1416900" cy="792000"/>
          </a:xfrm>
          <a:prstGeom prst="rect">
            <a:avLst/>
          </a:prstGeom>
          <a:solidFill>
            <a:srgbClr val="3C78D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rgbClr val="FFFFFF"/>
                </a:solidFill>
                <a:latin typeface="Times New Roman"/>
                <a:ea typeface="Times New Roman"/>
                <a:cs typeface="Times New Roman"/>
                <a:sym typeface="Times New Roman"/>
              </a:rPr>
              <a:t>Storage</a:t>
            </a:r>
            <a:endParaRPr i="0" sz="1600" u="none" cap="none" strike="noStrike">
              <a:solidFill>
                <a:srgbClr val="FFFFFF"/>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rgbClr val="FFFFFF"/>
                </a:solidFill>
                <a:latin typeface="Times New Roman"/>
                <a:ea typeface="Times New Roman"/>
                <a:cs typeface="Times New Roman"/>
                <a:sym typeface="Times New Roman"/>
              </a:rPr>
              <a:t>Hardware</a:t>
            </a:r>
            <a:endParaRPr i="0" sz="1600" u="none" cap="none" strike="noStrike">
              <a:solidFill>
                <a:srgbClr val="FFFFFF"/>
              </a:solidFill>
              <a:latin typeface="Times New Roman"/>
              <a:ea typeface="Times New Roman"/>
              <a:cs typeface="Times New Roman"/>
              <a:sym typeface="Times New Roman"/>
            </a:endParaRPr>
          </a:p>
        </p:txBody>
      </p:sp>
      <p:sp>
        <p:nvSpPr>
          <p:cNvPr id="513" name="Google Shape;513;p30"/>
          <p:cNvSpPr/>
          <p:nvPr/>
        </p:nvSpPr>
        <p:spPr>
          <a:xfrm>
            <a:off x="3529550" y="1569075"/>
            <a:ext cx="1416900" cy="792000"/>
          </a:xfrm>
          <a:prstGeom prst="rect">
            <a:avLst/>
          </a:prstGeom>
          <a:solidFill>
            <a:srgbClr val="D9EAD3"/>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sz="1600">
                <a:latin typeface="Times New Roman"/>
                <a:ea typeface="Times New Roman"/>
                <a:cs typeface="Times New Roman"/>
                <a:sym typeface="Times New Roman"/>
              </a:rPr>
              <a:t>Kernel-bypass storage stack</a:t>
            </a:r>
            <a:endParaRPr sz="1600">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600"/>
              <a:buFont typeface="Arial"/>
              <a:buNone/>
            </a:pPr>
            <a:r>
              <a:rPr b="1" lang="en" sz="1600">
                <a:solidFill>
                  <a:schemeClr val="dk1"/>
                </a:solidFill>
                <a:latin typeface="Times New Roman"/>
                <a:ea typeface="Times New Roman"/>
                <a:cs typeface="Times New Roman"/>
                <a:sym typeface="Times New Roman"/>
              </a:rPr>
              <a:t>(userspace) </a:t>
            </a:r>
            <a:endParaRPr b="1" i="0" sz="1600" u="none" cap="none" strike="noStrike">
              <a:solidFill>
                <a:schemeClr val="dk1"/>
              </a:solidFill>
              <a:latin typeface="Times New Roman"/>
              <a:ea typeface="Times New Roman"/>
              <a:cs typeface="Times New Roman"/>
              <a:sym typeface="Times New Roman"/>
            </a:endParaRPr>
          </a:p>
        </p:txBody>
      </p:sp>
      <p:sp>
        <p:nvSpPr>
          <p:cNvPr id="514" name="Google Shape;514;p30"/>
          <p:cNvSpPr/>
          <p:nvPr/>
        </p:nvSpPr>
        <p:spPr>
          <a:xfrm>
            <a:off x="5303888" y="2075688"/>
            <a:ext cx="3749100" cy="5760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1" lang="en" sz="1600" u="none" cap="none" strike="noStrike">
                <a:solidFill>
                  <a:schemeClr val="dk1"/>
                </a:solidFill>
                <a:latin typeface="Times New Roman"/>
                <a:ea typeface="Times New Roman"/>
                <a:cs typeface="Times New Roman"/>
                <a:sym typeface="Times New Roman"/>
              </a:rPr>
              <a:t>Fast, Scalable</a:t>
            </a:r>
            <a:r>
              <a:rPr b="1" i="1" lang="en" sz="1600">
                <a:solidFill>
                  <a:schemeClr val="dk1"/>
                </a:solidFill>
                <a:latin typeface="Times New Roman"/>
                <a:ea typeface="Times New Roman"/>
                <a:cs typeface="Times New Roman"/>
                <a:sym typeface="Times New Roman"/>
              </a:rPr>
              <a:t>, and Resilient</a:t>
            </a:r>
            <a:r>
              <a:rPr i="1" lang="en" sz="1600" u="none" cap="none" strike="noStrike">
                <a:solidFill>
                  <a:schemeClr val="dk1"/>
                </a:solidFill>
                <a:latin typeface="Times New Roman"/>
                <a:ea typeface="Times New Roman"/>
                <a:cs typeface="Times New Roman"/>
                <a:sym typeface="Times New Roman"/>
              </a:rPr>
              <a:t> </a:t>
            </a:r>
            <a:r>
              <a:rPr i="1" lang="en" sz="1600">
                <a:solidFill>
                  <a:schemeClr val="dk1"/>
                </a:solidFill>
                <a:latin typeface="Times New Roman"/>
                <a:ea typeface="Times New Roman"/>
                <a:cs typeface="Times New Roman"/>
                <a:sym typeface="Times New Roman"/>
              </a:rPr>
              <a:t>s</a:t>
            </a:r>
            <a:r>
              <a:rPr i="1" lang="en" sz="1600" u="none" cap="none" strike="noStrike">
                <a:solidFill>
                  <a:schemeClr val="dk1"/>
                </a:solidFill>
                <a:latin typeface="Times New Roman"/>
                <a:ea typeface="Times New Roman"/>
                <a:cs typeface="Times New Roman"/>
                <a:sym typeface="Times New Roman"/>
              </a:rPr>
              <a:t>torage </a:t>
            </a:r>
            <a:r>
              <a:rPr i="1" lang="en" sz="1600">
                <a:solidFill>
                  <a:schemeClr val="dk1"/>
                </a:solidFill>
                <a:latin typeface="Times New Roman"/>
                <a:ea typeface="Times New Roman"/>
                <a:cs typeface="Times New Roman"/>
                <a:sym typeface="Times New Roman"/>
              </a:rPr>
              <a:t>s</a:t>
            </a:r>
            <a:r>
              <a:rPr i="1" lang="en" sz="1600" u="none" cap="none" strike="noStrike">
                <a:solidFill>
                  <a:schemeClr val="dk1"/>
                </a:solidFill>
                <a:latin typeface="Times New Roman"/>
                <a:ea typeface="Times New Roman"/>
                <a:cs typeface="Times New Roman"/>
                <a:sym typeface="Times New Roman"/>
              </a:rPr>
              <a:t>tack for </a:t>
            </a:r>
            <a:r>
              <a:rPr i="1" lang="en" sz="1600">
                <a:solidFill>
                  <a:schemeClr val="dk1"/>
                </a:solidFill>
                <a:latin typeface="Times New Roman"/>
                <a:ea typeface="Times New Roman"/>
                <a:cs typeface="Times New Roman"/>
                <a:sym typeface="Times New Roman"/>
              </a:rPr>
              <a:t>memory-centric storage</a:t>
            </a:r>
            <a:endParaRPr b="1" i="1" sz="1600" u="none" cap="none" strike="noStrike">
              <a:solidFill>
                <a:schemeClr val="dk1"/>
              </a:solidFill>
              <a:latin typeface="Times New Roman"/>
              <a:ea typeface="Times New Roman"/>
              <a:cs typeface="Times New Roman"/>
              <a:sym typeface="Times New Roman"/>
            </a:endParaRPr>
          </a:p>
        </p:txBody>
      </p:sp>
      <p:sp>
        <p:nvSpPr>
          <p:cNvPr id="515" name="Google Shape;515;p30"/>
          <p:cNvSpPr/>
          <p:nvPr/>
        </p:nvSpPr>
        <p:spPr>
          <a:xfrm>
            <a:off x="5303520" y="4261104"/>
            <a:ext cx="3749100" cy="576000"/>
          </a:xfrm>
          <a:prstGeom prst="roundRect">
            <a:avLst>
              <a:gd fmla="val 16667"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 sz="1600" u="none" cap="none" strike="noStrike">
                <a:solidFill>
                  <a:schemeClr val="dk1"/>
                </a:solidFill>
                <a:latin typeface="Times New Roman"/>
                <a:ea typeface="Times New Roman"/>
                <a:cs typeface="Times New Roman"/>
                <a:sym typeface="Times New Roman"/>
              </a:rPr>
              <a:t>: </a:t>
            </a:r>
            <a:r>
              <a:rPr i="1" lang="en" sz="1600" u="none" cap="none" strike="noStrike">
                <a:solidFill>
                  <a:schemeClr val="dk1"/>
                </a:solidFill>
                <a:latin typeface="Times New Roman"/>
                <a:ea typeface="Times New Roman"/>
                <a:cs typeface="Times New Roman"/>
                <a:sym typeface="Times New Roman"/>
              </a:rPr>
              <a:t>Exploring the Boundaries of Operating System</a:t>
            </a:r>
            <a:endParaRPr b="1" i="1" sz="1600" u="none" cap="none" strike="noStrike">
              <a:solidFill>
                <a:schemeClr val="dk1"/>
              </a:solidFill>
              <a:latin typeface="Times New Roman"/>
              <a:ea typeface="Times New Roman"/>
              <a:cs typeface="Times New Roman"/>
              <a:sym typeface="Times New Roman"/>
            </a:endParaRPr>
          </a:p>
        </p:txBody>
      </p:sp>
      <p:pic>
        <p:nvPicPr>
          <p:cNvPr id="516" name="Google Shape;516;p30"/>
          <p:cNvPicPr preferRelativeResize="0"/>
          <p:nvPr/>
        </p:nvPicPr>
        <p:blipFill rotWithShape="1">
          <a:blip r:embed="rId14">
            <a:alphaModFix/>
          </a:blip>
          <a:srcRect b="0" l="0" r="0" t="0"/>
          <a:stretch/>
        </p:blipFill>
        <p:spPr>
          <a:xfrm>
            <a:off x="8538324" y="0"/>
            <a:ext cx="616201" cy="324300"/>
          </a:xfrm>
          <a:prstGeom prst="rect">
            <a:avLst/>
          </a:prstGeom>
          <a:noFill/>
          <a:ln>
            <a:noFill/>
          </a:ln>
        </p:spPr>
      </p:pic>
      <p:grpSp>
        <p:nvGrpSpPr>
          <p:cNvPr id="517" name="Google Shape;517;p30"/>
          <p:cNvGrpSpPr/>
          <p:nvPr/>
        </p:nvGrpSpPr>
        <p:grpSpPr>
          <a:xfrm>
            <a:off x="4953600" y="664250"/>
            <a:ext cx="4007477" cy="1208256"/>
            <a:chOff x="5025617" y="2560509"/>
            <a:chExt cx="3854456" cy="1134300"/>
          </a:xfrm>
        </p:grpSpPr>
        <p:grpSp>
          <p:nvGrpSpPr>
            <p:cNvPr id="518" name="Google Shape;518;p30"/>
            <p:cNvGrpSpPr/>
            <p:nvPr/>
          </p:nvGrpSpPr>
          <p:grpSpPr>
            <a:xfrm>
              <a:off x="5538073" y="2560509"/>
              <a:ext cx="3342000" cy="1134300"/>
              <a:chOff x="5538073" y="2560509"/>
              <a:chExt cx="3342000" cy="1134300"/>
            </a:xfrm>
          </p:grpSpPr>
          <p:sp>
            <p:nvSpPr>
              <p:cNvPr id="519" name="Google Shape;519;p30"/>
              <p:cNvSpPr/>
              <p:nvPr/>
            </p:nvSpPr>
            <p:spPr>
              <a:xfrm>
                <a:off x="6742964" y="2709504"/>
                <a:ext cx="958500" cy="429300"/>
              </a:xfrm>
              <a:prstGeom prst="rect">
                <a:avLst/>
              </a:prstGeom>
              <a:solidFill>
                <a:srgbClr val="D9EAD3"/>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0" lang="en" u="none" cap="none" strike="noStrike">
                    <a:solidFill>
                      <a:schemeClr val="dk1"/>
                    </a:solidFill>
                    <a:latin typeface="Times New Roman"/>
                    <a:ea typeface="Times New Roman"/>
                    <a:cs typeface="Times New Roman"/>
                    <a:sym typeface="Times New Roman"/>
                  </a:rPr>
                  <a:t>Memory </a:t>
                </a:r>
                <a:r>
                  <a:rPr lang="en">
                    <a:solidFill>
                      <a:schemeClr val="dk1"/>
                    </a:solidFill>
                    <a:latin typeface="Times New Roman"/>
                    <a:ea typeface="Times New Roman"/>
                    <a:cs typeface="Times New Roman"/>
                    <a:sym typeface="Times New Roman"/>
                  </a:rPr>
                  <a:t>Safety</a:t>
                </a:r>
                <a:endParaRPr i="0" u="none" cap="none" strike="noStrike">
                  <a:solidFill>
                    <a:schemeClr val="dk1"/>
                  </a:solidFill>
                  <a:latin typeface="Times New Roman"/>
                  <a:ea typeface="Times New Roman"/>
                  <a:cs typeface="Times New Roman"/>
                  <a:sym typeface="Times New Roman"/>
                </a:endParaRPr>
              </a:p>
            </p:txBody>
          </p:sp>
          <p:sp>
            <p:nvSpPr>
              <p:cNvPr id="520" name="Google Shape;520;p30"/>
              <p:cNvSpPr/>
              <p:nvPr/>
            </p:nvSpPr>
            <p:spPr>
              <a:xfrm>
                <a:off x="5643611" y="2709504"/>
                <a:ext cx="1020300" cy="429300"/>
              </a:xfrm>
              <a:prstGeom prst="rect">
                <a:avLst/>
              </a:prstGeom>
              <a:solidFill>
                <a:srgbClr val="D9EAD3"/>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a:solidFill>
                      <a:schemeClr val="dk1"/>
                    </a:solidFill>
                    <a:latin typeface="Times New Roman"/>
                    <a:ea typeface="Times New Roman"/>
                    <a:cs typeface="Times New Roman"/>
                    <a:sym typeface="Times New Roman"/>
                  </a:rPr>
                  <a:t>Crash Consistency</a:t>
                </a:r>
                <a:endParaRPr i="0" u="none" cap="none" strike="noStrike">
                  <a:solidFill>
                    <a:schemeClr val="dk1"/>
                  </a:solidFill>
                  <a:latin typeface="Times New Roman"/>
                  <a:ea typeface="Times New Roman"/>
                  <a:cs typeface="Times New Roman"/>
                  <a:sym typeface="Times New Roman"/>
                </a:endParaRPr>
              </a:p>
            </p:txBody>
          </p:sp>
          <p:sp>
            <p:nvSpPr>
              <p:cNvPr id="521" name="Google Shape;521;p30"/>
              <p:cNvSpPr/>
              <p:nvPr/>
            </p:nvSpPr>
            <p:spPr>
              <a:xfrm>
                <a:off x="5538073" y="2560509"/>
                <a:ext cx="3342000" cy="1134300"/>
              </a:xfrm>
              <a:prstGeom prst="rect">
                <a:avLst/>
              </a:prstGeom>
              <a:no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sp>
            <p:nvSpPr>
              <p:cNvPr id="522" name="Google Shape;522;p30"/>
              <p:cNvSpPr txBox="1"/>
              <p:nvPr/>
            </p:nvSpPr>
            <p:spPr>
              <a:xfrm>
                <a:off x="8400221" y="3173056"/>
                <a:ext cx="432300" cy="404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a:t>
                </a:r>
                <a:endParaRPr b="1" i="0" sz="1400" u="none" cap="none" strike="noStrike">
                  <a:solidFill>
                    <a:srgbClr val="000000"/>
                  </a:solidFill>
                  <a:latin typeface="Arial"/>
                  <a:ea typeface="Arial"/>
                  <a:cs typeface="Arial"/>
                  <a:sym typeface="Arial"/>
                </a:endParaRPr>
              </a:p>
            </p:txBody>
          </p:sp>
        </p:grpSp>
        <p:cxnSp>
          <p:nvCxnSpPr>
            <p:cNvPr id="523" name="Google Shape;523;p30"/>
            <p:cNvCxnSpPr/>
            <p:nvPr/>
          </p:nvCxnSpPr>
          <p:spPr>
            <a:xfrm flipH="1" rot="10800000">
              <a:off x="5025617" y="2580426"/>
              <a:ext cx="495900" cy="822600"/>
            </a:xfrm>
            <a:prstGeom prst="straightConnector1">
              <a:avLst/>
            </a:prstGeom>
            <a:noFill/>
            <a:ln cap="flat" cmpd="sng" w="19050">
              <a:solidFill>
                <a:srgbClr val="274E13"/>
              </a:solidFill>
              <a:prstDash val="dash"/>
              <a:round/>
              <a:headEnd len="sm" w="sm" type="none"/>
              <a:tailEnd len="sm" w="sm" type="none"/>
            </a:ln>
          </p:spPr>
        </p:cxnSp>
      </p:grpSp>
      <p:sp>
        <p:nvSpPr>
          <p:cNvPr id="524" name="Google Shape;524;p30"/>
          <p:cNvSpPr/>
          <p:nvPr/>
        </p:nvSpPr>
        <p:spPr>
          <a:xfrm>
            <a:off x="7514078" y="1399032"/>
            <a:ext cx="868800" cy="361500"/>
          </a:xfrm>
          <a:prstGeom prst="rect">
            <a:avLst/>
          </a:prstGeom>
          <a:solidFill>
            <a:srgbClr val="D9EAD3"/>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sz="1300">
                <a:solidFill>
                  <a:schemeClr val="dk1"/>
                </a:solidFill>
                <a:latin typeface="Times New Roman"/>
                <a:ea typeface="Times New Roman"/>
                <a:cs typeface="Times New Roman"/>
                <a:sym typeface="Times New Roman"/>
              </a:rPr>
              <a:t>Recovery</a:t>
            </a:r>
            <a:endParaRPr i="0" sz="1300" u="none" cap="none" strike="noStrike">
              <a:solidFill>
                <a:schemeClr val="dk1"/>
              </a:solidFill>
              <a:latin typeface="Times New Roman"/>
              <a:ea typeface="Times New Roman"/>
              <a:cs typeface="Times New Roman"/>
              <a:sym typeface="Times New Roman"/>
            </a:endParaRPr>
          </a:p>
        </p:txBody>
      </p:sp>
      <p:grpSp>
        <p:nvGrpSpPr>
          <p:cNvPr id="525" name="Google Shape;525;p30"/>
          <p:cNvGrpSpPr/>
          <p:nvPr/>
        </p:nvGrpSpPr>
        <p:grpSpPr>
          <a:xfrm>
            <a:off x="4953600" y="2713525"/>
            <a:ext cx="3852095" cy="1359675"/>
            <a:chOff x="5293177" y="2360027"/>
            <a:chExt cx="3477561" cy="1276451"/>
          </a:xfrm>
        </p:grpSpPr>
        <p:grpSp>
          <p:nvGrpSpPr>
            <p:cNvPr id="526" name="Google Shape;526;p30"/>
            <p:cNvGrpSpPr/>
            <p:nvPr/>
          </p:nvGrpSpPr>
          <p:grpSpPr>
            <a:xfrm>
              <a:off x="5798939" y="2611077"/>
              <a:ext cx="2971800" cy="1025400"/>
              <a:chOff x="5798939" y="2611077"/>
              <a:chExt cx="2971800" cy="1025400"/>
            </a:xfrm>
          </p:grpSpPr>
          <p:sp>
            <p:nvSpPr>
              <p:cNvPr id="527" name="Google Shape;527;p30"/>
              <p:cNvSpPr/>
              <p:nvPr/>
            </p:nvSpPr>
            <p:spPr>
              <a:xfrm>
                <a:off x="5987150" y="3170050"/>
                <a:ext cx="2159100" cy="339300"/>
              </a:xfrm>
              <a:prstGeom prst="rect">
                <a:avLst/>
              </a:prstGeom>
              <a:solidFill>
                <a:srgbClr val="3C78D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0" lang="en" u="none" cap="none" strike="noStrike">
                    <a:solidFill>
                      <a:srgbClr val="FFFFFF"/>
                    </a:solidFill>
                    <a:latin typeface="Times New Roman"/>
                    <a:ea typeface="Times New Roman"/>
                    <a:cs typeface="Times New Roman"/>
                    <a:sym typeface="Times New Roman"/>
                  </a:rPr>
                  <a:t>Memory management</a:t>
                </a:r>
                <a:endParaRPr i="0" u="none" cap="none" strike="noStrike">
                  <a:solidFill>
                    <a:srgbClr val="FFFFFF"/>
                  </a:solidFill>
                  <a:latin typeface="Times New Roman"/>
                  <a:ea typeface="Times New Roman"/>
                  <a:cs typeface="Times New Roman"/>
                  <a:sym typeface="Times New Roman"/>
                </a:endParaRPr>
              </a:p>
            </p:txBody>
          </p:sp>
          <p:sp>
            <p:nvSpPr>
              <p:cNvPr id="528" name="Google Shape;528;p30"/>
              <p:cNvSpPr/>
              <p:nvPr/>
            </p:nvSpPr>
            <p:spPr>
              <a:xfrm>
                <a:off x="5987150" y="2711800"/>
                <a:ext cx="1438500" cy="339300"/>
              </a:xfrm>
              <a:prstGeom prst="rect">
                <a:avLst/>
              </a:prstGeom>
              <a:solidFill>
                <a:srgbClr val="3C78D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0" lang="en" u="none" cap="none" strike="noStrike">
                    <a:solidFill>
                      <a:srgbClr val="FFFFFF"/>
                    </a:solidFill>
                    <a:latin typeface="Times New Roman"/>
                    <a:ea typeface="Times New Roman"/>
                    <a:cs typeface="Times New Roman"/>
                    <a:sym typeface="Times New Roman"/>
                  </a:rPr>
                  <a:t>Task scheduler</a:t>
                </a:r>
                <a:endParaRPr i="0" u="none" cap="none" strike="noStrike">
                  <a:solidFill>
                    <a:srgbClr val="FFFFFF"/>
                  </a:solidFill>
                  <a:latin typeface="Times New Roman"/>
                  <a:ea typeface="Times New Roman"/>
                  <a:cs typeface="Times New Roman"/>
                  <a:sym typeface="Times New Roman"/>
                </a:endParaRPr>
              </a:p>
            </p:txBody>
          </p:sp>
          <p:sp>
            <p:nvSpPr>
              <p:cNvPr id="529" name="Google Shape;529;p30"/>
              <p:cNvSpPr/>
              <p:nvPr/>
            </p:nvSpPr>
            <p:spPr>
              <a:xfrm>
                <a:off x="5798939" y="2611077"/>
                <a:ext cx="2971800" cy="1025400"/>
              </a:xfrm>
              <a:prstGeom prst="rect">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sp>
            <p:nvSpPr>
              <p:cNvPr id="530" name="Google Shape;530;p30"/>
              <p:cNvSpPr/>
              <p:nvPr/>
            </p:nvSpPr>
            <p:spPr>
              <a:xfrm>
                <a:off x="7502025" y="2711800"/>
                <a:ext cx="1176900" cy="339300"/>
              </a:xfrm>
              <a:prstGeom prst="rect">
                <a:avLst/>
              </a:prstGeom>
              <a:solidFill>
                <a:srgbClr val="3C78D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a:solidFill>
                      <a:srgbClr val="FFFFFF"/>
                    </a:solidFill>
                    <a:latin typeface="Times New Roman"/>
                    <a:ea typeface="Times New Roman"/>
                    <a:cs typeface="Times New Roman"/>
                    <a:sym typeface="Times New Roman"/>
                  </a:rPr>
                  <a:t>Syscall</a:t>
                </a:r>
                <a:endParaRPr i="0" u="none" cap="none" strike="noStrike">
                  <a:solidFill>
                    <a:srgbClr val="FFFFFF"/>
                  </a:solidFill>
                  <a:latin typeface="Times New Roman"/>
                  <a:ea typeface="Times New Roman"/>
                  <a:cs typeface="Times New Roman"/>
                  <a:sym typeface="Times New Roman"/>
                </a:endParaRPr>
              </a:p>
            </p:txBody>
          </p:sp>
          <p:sp>
            <p:nvSpPr>
              <p:cNvPr id="531" name="Google Shape;531;p30"/>
              <p:cNvSpPr txBox="1"/>
              <p:nvPr/>
            </p:nvSpPr>
            <p:spPr>
              <a:xfrm>
                <a:off x="8225487" y="3058354"/>
                <a:ext cx="432300" cy="404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a:t>
                </a:r>
                <a:endParaRPr b="1" i="0" sz="1400" u="none" cap="none" strike="noStrike">
                  <a:solidFill>
                    <a:srgbClr val="000000"/>
                  </a:solidFill>
                  <a:latin typeface="Arial"/>
                  <a:ea typeface="Arial"/>
                  <a:cs typeface="Arial"/>
                  <a:sym typeface="Arial"/>
                </a:endParaRPr>
              </a:p>
            </p:txBody>
          </p:sp>
        </p:grpSp>
        <p:cxnSp>
          <p:nvCxnSpPr>
            <p:cNvPr id="532" name="Google Shape;532;p30"/>
            <p:cNvCxnSpPr/>
            <p:nvPr/>
          </p:nvCxnSpPr>
          <p:spPr>
            <a:xfrm>
              <a:off x="5293177" y="2360027"/>
              <a:ext cx="510300" cy="246300"/>
            </a:xfrm>
            <a:prstGeom prst="straightConnector1">
              <a:avLst/>
            </a:prstGeom>
            <a:noFill/>
            <a:ln cap="flat" cmpd="sng" w="19050">
              <a:solidFill>
                <a:srgbClr val="1C4587"/>
              </a:solidFill>
              <a:prstDash val="dash"/>
              <a:round/>
              <a:headEnd len="sm" w="sm" type="none"/>
              <a:tailEnd len="sm" w="sm" type="none"/>
            </a:ln>
          </p:spPr>
        </p:cxnSp>
      </p:grpSp>
      <p:sp>
        <p:nvSpPr>
          <p:cNvPr id="533" name="Google Shape;533;p30"/>
          <p:cNvSpPr/>
          <p:nvPr/>
        </p:nvSpPr>
        <p:spPr>
          <a:xfrm>
            <a:off x="7833498" y="860731"/>
            <a:ext cx="1042500" cy="361500"/>
          </a:xfrm>
          <a:prstGeom prst="rect">
            <a:avLst/>
          </a:prstGeom>
          <a:solidFill>
            <a:srgbClr val="D9EAD3"/>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sz="1300">
                <a:solidFill>
                  <a:schemeClr val="dk1"/>
                </a:solidFill>
                <a:latin typeface="Times New Roman"/>
                <a:ea typeface="Times New Roman"/>
                <a:cs typeface="Times New Roman"/>
                <a:sym typeface="Times New Roman"/>
              </a:rPr>
              <a:t>Concurrency</a:t>
            </a:r>
            <a:endParaRPr i="0" sz="1300" u="none" cap="none" strike="noStrike">
              <a:solidFill>
                <a:schemeClr val="dk1"/>
              </a:solidFill>
              <a:latin typeface="Times New Roman"/>
              <a:ea typeface="Times New Roman"/>
              <a:cs typeface="Times New Roman"/>
              <a:sym typeface="Times New Roman"/>
            </a:endParaRPr>
          </a:p>
        </p:txBody>
      </p:sp>
      <p:sp>
        <p:nvSpPr>
          <p:cNvPr id="534" name="Google Shape;534;p30"/>
          <p:cNvSpPr/>
          <p:nvPr/>
        </p:nvSpPr>
        <p:spPr>
          <a:xfrm>
            <a:off x="5606328" y="1399032"/>
            <a:ext cx="1785300" cy="365700"/>
          </a:xfrm>
          <a:prstGeom prst="rect">
            <a:avLst/>
          </a:prstGeom>
          <a:solidFill>
            <a:srgbClr val="D9EAD3"/>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0" lang="en" u="none" cap="none" strike="noStrike">
                <a:solidFill>
                  <a:schemeClr val="dk1"/>
                </a:solidFill>
                <a:latin typeface="Times New Roman"/>
                <a:ea typeface="Times New Roman"/>
                <a:cs typeface="Times New Roman"/>
                <a:sym typeface="Times New Roman"/>
              </a:rPr>
              <a:t>Memory </a:t>
            </a:r>
            <a:r>
              <a:rPr lang="en">
                <a:solidFill>
                  <a:schemeClr val="dk1"/>
                </a:solidFill>
                <a:latin typeface="Times New Roman"/>
                <a:ea typeface="Times New Roman"/>
                <a:cs typeface="Times New Roman"/>
                <a:sym typeface="Times New Roman"/>
              </a:rPr>
              <a:t>Management</a:t>
            </a:r>
            <a:endParaRPr i="0" u="none" cap="none" strike="noStrike">
              <a:solidFill>
                <a:schemeClr val="dk1"/>
              </a:solidFill>
              <a:latin typeface="Times New Roman"/>
              <a:ea typeface="Times New Roman"/>
              <a:cs typeface="Times New Roman"/>
              <a:sym typeface="Times New Roman"/>
            </a:endParaRPr>
          </a:p>
        </p:txBody>
      </p:sp>
      <p:sp>
        <p:nvSpPr>
          <p:cNvPr id="535" name="Google Shape;535;p30"/>
          <p:cNvSpPr txBox="1"/>
          <p:nvPr/>
        </p:nvSpPr>
        <p:spPr>
          <a:xfrm>
            <a:off x="155450" y="1998025"/>
            <a:ext cx="2772600" cy="1477500"/>
          </a:xfrm>
          <a:prstGeom prst="rect">
            <a:avLst/>
          </a:prstGeom>
          <a:solidFill>
            <a:srgbClr val="FFFFFF">
              <a:alpha val="6845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par>
                                <p:cTn fill="hold" nodeType="with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1"/>
          <p:cNvSpPr txBox="1"/>
          <p:nvPr>
            <p:ph type="title"/>
          </p:nvPr>
        </p:nvSpPr>
        <p:spPr>
          <a:xfrm>
            <a:off x="311700" y="9144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500">
                <a:latin typeface="Times New Roman"/>
                <a:ea typeface="Times New Roman"/>
                <a:cs typeface="Times New Roman"/>
                <a:sym typeface="Times New Roman"/>
              </a:rPr>
              <a:t>Thesis contributions: Kernel-bypass techniques for memory-centric storage </a:t>
            </a:r>
            <a:endParaRPr sz="2500">
              <a:latin typeface="Times New Roman"/>
              <a:ea typeface="Times New Roman"/>
              <a:cs typeface="Times New Roman"/>
              <a:sym typeface="Times New Roman"/>
            </a:endParaRPr>
          </a:p>
        </p:txBody>
      </p:sp>
      <p:sp>
        <p:nvSpPr>
          <p:cNvPr id="541" name="Google Shape;541;p31"/>
          <p:cNvSpPr txBox="1"/>
          <p:nvPr>
            <p:ph idx="12" type="sldNum"/>
          </p:nvPr>
        </p:nvSpPr>
        <p:spPr>
          <a:xfrm>
            <a:off x="8472458" y="471973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42" name="Google Shape;542;p31"/>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543" name="Google Shape;543;p31"/>
          <p:cNvSpPr/>
          <p:nvPr/>
        </p:nvSpPr>
        <p:spPr>
          <a:xfrm>
            <a:off x="688275" y="1270949"/>
            <a:ext cx="5424300" cy="548700"/>
          </a:xfrm>
          <a:prstGeom prst="roundRect">
            <a:avLst>
              <a:gd fmla="val 16667" name="adj"/>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600">
                <a:latin typeface="Times New Roman"/>
                <a:ea typeface="Times New Roman"/>
                <a:cs typeface="Times New Roman"/>
                <a:sym typeface="Times New Roman"/>
              </a:rPr>
              <a:t>Timestone:</a:t>
            </a:r>
            <a:r>
              <a:rPr i="1" lang="en" sz="1600">
                <a:latin typeface="Times New Roman"/>
                <a:ea typeface="Times New Roman"/>
                <a:cs typeface="Times New Roman"/>
                <a:sym typeface="Times New Roman"/>
              </a:rPr>
              <a:t> Scalable Persistent Transactional Memory Framework </a:t>
            </a:r>
            <a:endParaRPr i="1" sz="1600">
              <a:latin typeface="Times New Roman"/>
              <a:ea typeface="Times New Roman"/>
              <a:cs typeface="Times New Roman"/>
              <a:sym typeface="Times New Roman"/>
            </a:endParaRPr>
          </a:p>
        </p:txBody>
      </p:sp>
      <p:sp>
        <p:nvSpPr>
          <p:cNvPr id="544" name="Google Shape;544;p31"/>
          <p:cNvSpPr/>
          <p:nvPr/>
        </p:nvSpPr>
        <p:spPr>
          <a:xfrm>
            <a:off x="688275" y="2207762"/>
            <a:ext cx="5424300" cy="548700"/>
          </a:xfrm>
          <a:prstGeom prst="roundRect">
            <a:avLst>
              <a:gd fmla="val 16667" name="adj"/>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600">
                <a:latin typeface="Times New Roman"/>
                <a:ea typeface="Times New Roman"/>
                <a:cs typeface="Times New Roman"/>
                <a:sym typeface="Times New Roman"/>
              </a:rPr>
              <a:t>TENET:</a:t>
            </a:r>
            <a:r>
              <a:rPr i="1" lang="en" sz="1600">
                <a:latin typeface="Times New Roman"/>
                <a:ea typeface="Times New Roman"/>
                <a:cs typeface="Times New Roman"/>
                <a:sym typeface="Times New Roman"/>
              </a:rPr>
              <a:t> Memory Safe and Fault </a:t>
            </a:r>
            <a:r>
              <a:rPr i="1" lang="en" sz="1600">
                <a:latin typeface="Times New Roman"/>
                <a:ea typeface="Times New Roman"/>
                <a:cs typeface="Times New Roman"/>
                <a:sym typeface="Times New Roman"/>
              </a:rPr>
              <a:t>Tolerant</a:t>
            </a:r>
            <a:r>
              <a:rPr i="1" lang="en" sz="1600">
                <a:latin typeface="Times New Roman"/>
                <a:ea typeface="Times New Roman"/>
                <a:cs typeface="Times New Roman"/>
                <a:sym typeface="Times New Roman"/>
              </a:rPr>
              <a:t> Persistent Transactional Memory Framework </a:t>
            </a:r>
            <a:endParaRPr i="1" sz="1600">
              <a:latin typeface="Times New Roman"/>
              <a:ea typeface="Times New Roman"/>
              <a:cs typeface="Times New Roman"/>
              <a:sym typeface="Times New Roman"/>
            </a:endParaRPr>
          </a:p>
        </p:txBody>
      </p:sp>
      <p:sp>
        <p:nvSpPr>
          <p:cNvPr id="545" name="Google Shape;545;p31"/>
          <p:cNvSpPr/>
          <p:nvPr/>
        </p:nvSpPr>
        <p:spPr>
          <a:xfrm>
            <a:off x="3319125" y="1819641"/>
            <a:ext cx="137100" cy="362400"/>
          </a:xfrm>
          <a:prstGeom prst="downArrow">
            <a:avLst>
              <a:gd fmla="val 50000" name="adj1"/>
              <a:gd fmla="val 50000" name="adj2"/>
            </a:avLst>
          </a:prstGeom>
          <a:solidFill>
            <a:srgbClr val="000000">
              <a:alpha val="37110"/>
            </a:srgbClr>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6" name="Google Shape;546;p31"/>
          <p:cNvCxnSpPr/>
          <p:nvPr/>
        </p:nvCxnSpPr>
        <p:spPr>
          <a:xfrm>
            <a:off x="6111225" y="1545293"/>
            <a:ext cx="650100" cy="0"/>
          </a:xfrm>
          <a:prstGeom prst="straightConnector1">
            <a:avLst/>
          </a:prstGeom>
          <a:noFill/>
          <a:ln cap="flat" cmpd="sng" w="28575">
            <a:solidFill>
              <a:srgbClr val="000000"/>
            </a:solidFill>
            <a:prstDash val="solid"/>
            <a:round/>
            <a:headEnd len="med" w="med" type="none"/>
            <a:tailEnd len="med" w="med" type="oval"/>
          </a:ln>
        </p:spPr>
      </p:cxnSp>
      <p:cxnSp>
        <p:nvCxnSpPr>
          <p:cNvPr id="547" name="Google Shape;547;p31"/>
          <p:cNvCxnSpPr/>
          <p:nvPr/>
        </p:nvCxnSpPr>
        <p:spPr>
          <a:xfrm>
            <a:off x="6112575" y="2482098"/>
            <a:ext cx="647400" cy="0"/>
          </a:xfrm>
          <a:prstGeom prst="straightConnector1">
            <a:avLst/>
          </a:prstGeom>
          <a:noFill/>
          <a:ln cap="flat" cmpd="sng" w="28575">
            <a:solidFill>
              <a:srgbClr val="000000"/>
            </a:solidFill>
            <a:prstDash val="solid"/>
            <a:round/>
            <a:headEnd len="med" w="med" type="none"/>
            <a:tailEnd len="med" w="med" type="oval"/>
          </a:ln>
        </p:spPr>
      </p:cxnSp>
      <p:sp>
        <p:nvSpPr>
          <p:cNvPr id="548" name="Google Shape;548;p31"/>
          <p:cNvSpPr/>
          <p:nvPr/>
        </p:nvSpPr>
        <p:spPr>
          <a:xfrm>
            <a:off x="6770952" y="1505561"/>
            <a:ext cx="2200800" cy="1050000"/>
          </a:xfrm>
          <a:prstGeom prst="rect">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500">
                <a:latin typeface="Times New Roman"/>
                <a:ea typeface="Times New Roman"/>
                <a:cs typeface="Times New Roman"/>
                <a:sym typeface="Times New Roman"/>
              </a:rPr>
              <a:t>Fast, Scalable, and Resilient</a:t>
            </a:r>
            <a:r>
              <a:rPr i="1" lang="en" sz="1500">
                <a:latin typeface="Times New Roman"/>
                <a:ea typeface="Times New Roman"/>
                <a:cs typeface="Times New Roman"/>
                <a:sym typeface="Times New Roman"/>
              </a:rPr>
              <a:t> </a:t>
            </a:r>
            <a:r>
              <a:rPr b="1" i="1" lang="en" sz="1500">
                <a:latin typeface="Times New Roman"/>
                <a:ea typeface="Times New Roman"/>
                <a:cs typeface="Times New Roman"/>
                <a:sym typeface="Times New Roman"/>
              </a:rPr>
              <a:t>kernel-bypass programming framework</a:t>
            </a:r>
            <a:r>
              <a:rPr i="1" lang="en" sz="1500">
                <a:latin typeface="Times New Roman"/>
                <a:ea typeface="Times New Roman"/>
                <a:cs typeface="Times New Roman"/>
                <a:sym typeface="Times New Roman"/>
              </a:rPr>
              <a:t> </a:t>
            </a:r>
            <a:endParaRPr sz="1500">
              <a:latin typeface="Times New Roman"/>
              <a:ea typeface="Times New Roman"/>
              <a:cs typeface="Times New Roman"/>
              <a:sym typeface="Times New Roman"/>
            </a:endParaRPr>
          </a:p>
        </p:txBody>
      </p:sp>
      <p:sp>
        <p:nvSpPr>
          <p:cNvPr id="549" name="Google Shape;549;p31"/>
          <p:cNvSpPr/>
          <p:nvPr/>
        </p:nvSpPr>
        <p:spPr>
          <a:xfrm>
            <a:off x="688275" y="2985002"/>
            <a:ext cx="5424300" cy="4938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latin typeface="Times New Roman"/>
                <a:ea typeface="Times New Roman"/>
                <a:cs typeface="Times New Roman"/>
                <a:sym typeface="Times New Roman"/>
              </a:rPr>
              <a:t>Application Driven Kernel-bypass Programming Frameworks </a:t>
            </a:r>
            <a:endParaRPr i="1" sz="1700">
              <a:latin typeface="Times New Roman"/>
              <a:ea typeface="Times New Roman"/>
              <a:cs typeface="Times New Roman"/>
              <a:sym typeface="Times New Roman"/>
            </a:endParaRPr>
          </a:p>
        </p:txBody>
      </p:sp>
      <p:cxnSp>
        <p:nvCxnSpPr>
          <p:cNvPr id="550" name="Google Shape;550;p31"/>
          <p:cNvCxnSpPr/>
          <p:nvPr/>
        </p:nvCxnSpPr>
        <p:spPr>
          <a:xfrm>
            <a:off x="905250" y="3492787"/>
            <a:ext cx="0" cy="1138500"/>
          </a:xfrm>
          <a:prstGeom prst="straightConnector1">
            <a:avLst/>
          </a:prstGeom>
          <a:noFill/>
          <a:ln cap="flat" cmpd="sng" w="28575">
            <a:solidFill>
              <a:schemeClr val="dk1"/>
            </a:solidFill>
            <a:prstDash val="solid"/>
            <a:round/>
            <a:headEnd len="med" w="med" type="none"/>
            <a:tailEnd len="med" w="med" type="none"/>
          </a:ln>
        </p:spPr>
      </p:cxnSp>
      <p:cxnSp>
        <p:nvCxnSpPr>
          <p:cNvPr id="551" name="Google Shape;551;p31"/>
          <p:cNvCxnSpPr/>
          <p:nvPr/>
        </p:nvCxnSpPr>
        <p:spPr>
          <a:xfrm>
            <a:off x="905859" y="3899402"/>
            <a:ext cx="600000" cy="0"/>
          </a:xfrm>
          <a:prstGeom prst="straightConnector1">
            <a:avLst/>
          </a:prstGeom>
          <a:noFill/>
          <a:ln cap="flat" cmpd="sng" w="28575">
            <a:solidFill>
              <a:srgbClr val="000000"/>
            </a:solidFill>
            <a:prstDash val="solid"/>
            <a:round/>
            <a:headEnd len="med" w="med" type="none"/>
            <a:tailEnd len="med" w="med" type="oval"/>
          </a:ln>
        </p:spPr>
      </p:cxnSp>
      <p:sp>
        <p:nvSpPr>
          <p:cNvPr id="552" name="Google Shape;552;p31"/>
          <p:cNvSpPr/>
          <p:nvPr/>
        </p:nvSpPr>
        <p:spPr>
          <a:xfrm>
            <a:off x="1523266" y="3670812"/>
            <a:ext cx="7077600" cy="498300"/>
          </a:xfrm>
          <a:prstGeom prst="roundRect">
            <a:avLst>
              <a:gd fmla="val 16667" name="adj"/>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600">
                <a:latin typeface="Times New Roman"/>
                <a:ea typeface="Times New Roman"/>
                <a:cs typeface="Times New Roman"/>
                <a:sym typeface="Times New Roman"/>
              </a:rPr>
              <a:t>TIPS:</a:t>
            </a:r>
            <a:r>
              <a:rPr i="1" lang="en" sz="1600">
                <a:latin typeface="Times New Roman"/>
                <a:ea typeface="Times New Roman"/>
                <a:cs typeface="Times New Roman"/>
                <a:sym typeface="Times New Roman"/>
              </a:rPr>
              <a:t> Porting Legacy KVS and index </a:t>
            </a:r>
            <a:r>
              <a:rPr i="1" lang="en" sz="1600">
                <a:latin typeface="Times New Roman"/>
                <a:ea typeface="Times New Roman"/>
                <a:cs typeface="Times New Roman"/>
                <a:sym typeface="Times New Roman"/>
              </a:rPr>
              <a:t>structures </a:t>
            </a:r>
            <a:r>
              <a:rPr i="1" lang="en" sz="1600">
                <a:latin typeface="Times New Roman"/>
                <a:ea typeface="Times New Roman"/>
                <a:cs typeface="Times New Roman"/>
                <a:sym typeface="Times New Roman"/>
              </a:rPr>
              <a:t>to </a:t>
            </a:r>
            <a:r>
              <a:rPr i="1" lang="en" sz="1600">
                <a:latin typeface="Times New Roman"/>
                <a:ea typeface="Times New Roman"/>
                <a:cs typeface="Times New Roman"/>
                <a:sym typeface="Times New Roman"/>
              </a:rPr>
              <a:t>m</a:t>
            </a:r>
            <a:r>
              <a:rPr i="1" lang="en" sz="1600">
                <a:latin typeface="Times New Roman"/>
                <a:ea typeface="Times New Roman"/>
                <a:cs typeface="Times New Roman"/>
                <a:sym typeface="Times New Roman"/>
              </a:rPr>
              <a:t>emory-centric </a:t>
            </a:r>
            <a:r>
              <a:rPr i="1" lang="en" sz="1600">
                <a:latin typeface="Times New Roman"/>
                <a:ea typeface="Times New Roman"/>
                <a:cs typeface="Times New Roman"/>
                <a:sym typeface="Times New Roman"/>
              </a:rPr>
              <a:t>s</a:t>
            </a:r>
            <a:r>
              <a:rPr i="1" lang="en" sz="1600">
                <a:latin typeface="Times New Roman"/>
                <a:ea typeface="Times New Roman"/>
                <a:cs typeface="Times New Roman"/>
                <a:sym typeface="Times New Roman"/>
              </a:rPr>
              <a:t>torage</a:t>
            </a:r>
            <a:r>
              <a:rPr i="1" lang="en" sz="1800">
                <a:latin typeface="Times New Roman"/>
                <a:ea typeface="Times New Roman"/>
                <a:cs typeface="Times New Roman"/>
                <a:sym typeface="Times New Roman"/>
              </a:rPr>
              <a:t> </a:t>
            </a:r>
            <a:endParaRPr i="1" sz="1900">
              <a:latin typeface="Times New Roman"/>
              <a:ea typeface="Times New Roman"/>
              <a:cs typeface="Times New Roman"/>
              <a:sym typeface="Times New Roman"/>
            </a:endParaRPr>
          </a:p>
        </p:txBody>
      </p:sp>
      <p:cxnSp>
        <p:nvCxnSpPr>
          <p:cNvPr id="553" name="Google Shape;553;p31"/>
          <p:cNvCxnSpPr/>
          <p:nvPr/>
        </p:nvCxnSpPr>
        <p:spPr>
          <a:xfrm>
            <a:off x="905259" y="4621778"/>
            <a:ext cx="600600" cy="0"/>
          </a:xfrm>
          <a:prstGeom prst="straightConnector1">
            <a:avLst/>
          </a:prstGeom>
          <a:noFill/>
          <a:ln cap="flat" cmpd="sng" w="28575">
            <a:solidFill>
              <a:srgbClr val="000000"/>
            </a:solidFill>
            <a:prstDash val="solid"/>
            <a:round/>
            <a:headEnd len="med" w="med" type="none"/>
            <a:tailEnd len="med" w="med" type="oval"/>
          </a:ln>
        </p:spPr>
      </p:cxnSp>
      <p:sp>
        <p:nvSpPr>
          <p:cNvPr id="554" name="Google Shape;554;p31"/>
          <p:cNvSpPr/>
          <p:nvPr/>
        </p:nvSpPr>
        <p:spPr>
          <a:xfrm>
            <a:off x="1523266" y="4393178"/>
            <a:ext cx="7077600" cy="498300"/>
          </a:xfrm>
          <a:prstGeom prst="roundRect">
            <a:avLst>
              <a:gd fmla="val 16667" name="adj"/>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600">
                <a:latin typeface="Times New Roman"/>
                <a:ea typeface="Times New Roman"/>
                <a:cs typeface="Times New Roman"/>
                <a:sym typeface="Times New Roman"/>
              </a:rPr>
              <a:t>RETINA:</a:t>
            </a:r>
            <a:r>
              <a:rPr i="1" lang="en" sz="1600">
                <a:latin typeface="Times New Roman"/>
                <a:ea typeface="Times New Roman"/>
                <a:cs typeface="Times New Roman"/>
                <a:sym typeface="Times New Roman"/>
              </a:rPr>
              <a:t> Unified KVS Framework for Scaling Deep Learning Training Using CSD</a:t>
            </a:r>
            <a:endParaRPr i="1" sz="1700">
              <a:latin typeface="Times New Roman"/>
              <a:ea typeface="Times New Roman"/>
              <a:cs typeface="Times New Roman"/>
              <a:sym typeface="Times New Roman"/>
            </a:endParaRPr>
          </a:p>
        </p:txBody>
      </p:sp>
      <p:sp>
        <p:nvSpPr>
          <p:cNvPr id="555" name="Google Shape;555;p31"/>
          <p:cNvSpPr txBox="1"/>
          <p:nvPr/>
        </p:nvSpPr>
        <p:spPr>
          <a:xfrm>
            <a:off x="5052525" y="984222"/>
            <a:ext cx="119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u="sng">
                <a:latin typeface="Times New Roman"/>
                <a:ea typeface="Times New Roman"/>
                <a:cs typeface="Times New Roman"/>
                <a:sym typeface="Times New Roman"/>
              </a:rPr>
              <a:t>ASPLOS-20</a:t>
            </a:r>
            <a:endParaRPr b="1" sz="1000" u="sng">
              <a:latin typeface="Times New Roman"/>
              <a:ea typeface="Times New Roman"/>
              <a:cs typeface="Times New Roman"/>
              <a:sym typeface="Times New Roman"/>
            </a:endParaRPr>
          </a:p>
        </p:txBody>
      </p:sp>
      <p:sp>
        <p:nvSpPr>
          <p:cNvPr id="556" name="Google Shape;556;p31"/>
          <p:cNvSpPr txBox="1"/>
          <p:nvPr/>
        </p:nvSpPr>
        <p:spPr>
          <a:xfrm>
            <a:off x="5052525" y="1951730"/>
            <a:ext cx="119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u="sng">
                <a:latin typeface="Times New Roman"/>
                <a:ea typeface="Times New Roman"/>
                <a:cs typeface="Times New Roman"/>
                <a:sym typeface="Times New Roman"/>
              </a:rPr>
              <a:t>FAST-23</a:t>
            </a:r>
            <a:endParaRPr b="1" sz="1000" u="sng">
              <a:latin typeface="Times New Roman"/>
              <a:ea typeface="Times New Roman"/>
              <a:cs typeface="Times New Roman"/>
              <a:sym typeface="Times New Roman"/>
            </a:endParaRPr>
          </a:p>
        </p:txBody>
      </p:sp>
      <p:sp>
        <p:nvSpPr>
          <p:cNvPr id="557" name="Google Shape;557;p31"/>
          <p:cNvSpPr txBox="1"/>
          <p:nvPr/>
        </p:nvSpPr>
        <p:spPr>
          <a:xfrm>
            <a:off x="7638000" y="3396974"/>
            <a:ext cx="119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u="sng">
                <a:latin typeface="Times New Roman"/>
                <a:ea typeface="Times New Roman"/>
                <a:cs typeface="Times New Roman"/>
                <a:sym typeface="Times New Roman"/>
              </a:rPr>
              <a:t>ATC-21</a:t>
            </a:r>
            <a:endParaRPr b="1" sz="1000" u="sng">
              <a:latin typeface="Times New Roman"/>
              <a:ea typeface="Times New Roman"/>
              <a:cs typeface="Times New Roman"/>
              <a:sym typeface="Times New Roman"/>
            </a:endParaRPr>
          </a:p>
        </p:txBody>
      </p:sp>
      <p:sp>
        <p:nvSpPr>
          <p:cNvPr id="558" name="Google Shape;558;p31"/>
          <p:cNvSpPr txBox="1"/>
          <p:nvPr/>
        </p:nvSpPr>
        <p:spPr>
          <a:xfrm>
            <a:off x="7461475" y="4128012"/>
            <a:ext cx="132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u="sng">
                <a:latin typeface="Times New Roman"/>
                <a:ea typeface="Times New Roman"/>
                <a:cs typeface="Times New Roman"/>
                <a:sym typeface="Times New Roman"/>
              </a:rPr>
              <a:t>under submission</a:t>
            </a:r>
            <a:endParaRPr b="1" sz="1000" u="sng">
              <a:latin typeface="Times New Roman"/>
              <a:ea typeface="Times New Roman"/>
              <a:cs typeface="Times New Roman"/>
              <a:sym typeface="Times New Roman"/>
            </a:endParaRPr>
          </a:p>
        </p:txBody>
      </p:sp>
      <p:sp>
        <p:nvSpPr>
          <p:cNvPr id="559" name="Google Shape;559;p31"/>
          <p:cNvSpPr txBox="1"/>
          <p:nvPr/>
        </p:nvSpPr>
        <p:spPr>
          <a:xfrm>
            <a:off x="6282150" y="915084"/>
            <a:ext cx="1879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900">
                <a:solidFill>
                  <a:srgbClr val="38761D"/>
                </a:solidFill>
                <a:latin typeface="Times New Roman"/>
                <a:ea typeface="Times New Roman"/>
                <a:cs typeface="Times New Roman"/>
                <a:sym typeface="Times New Roman"/>
              </a:rPr>
              <a:t>Today’s Talk </a:t>
            </a:r>
            <a:endParaRPr b="1" i="1" sz="1900">
              <a:solidFill>
                <a:srgbClr val="38761D"/>
              </a:solidFill>
              <a:latin typeface="Times New Roman"/>
              <a:ea typeface="Times New Roman"/>
              <a:cs typeface="Times New Roman"/>
              <a:sym typeface="Times New Roman"/>
            </a:endParaRPr>
          </a:p>
        </p:txBody>
      </p:sp>
      <p:sp>
        <p:nvSpPr>
          <p:cNvPr id="560" name="Google Shape;560;p31"/>
          <p:cNvSpPr/>
          <p:nvPr/>
        </p:nvSpPr>
        <p:spPr>
          <a:xfrm>
            <a:off x="530352" y="1033272"/>
            <a:ext cx="8549100" cy="1837200"/>
          </a:xfrm>
          <a:prstGeom prst="rect">
            <a:avLst/>
          </a:prstGeom>
          <a:solidFill>
            <a:srgbClr val="D9EAD3">
              <a:alpha val="25790"/>
            </a:srgbClr>
          </a:solid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1000"/>
                                        <p:tgtEl>
                                          <p:spTgt spid="543"/>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par>
                                <p:cTn fill="hold" nodeType="with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par>
                                <p:cTn fill="hold" nodeType="with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par>
                                <p:cTn fill="hold" nodeType="with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32"/>
          <p:cNvSpPr txBox="1"/>
          <p:nvPr>
            <p:ph type="title"/>
          </p:nvPr>
        </p:nvSpPr>
        <p:spPr>
          <a:xfrm>
            <a:off x="274320" y="137160"/>
            <a:ext cx="86868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520">
                <a:latin typeface="Times New Roman"/>
                <a:ea typeface="Times New Roman"/>
                <a:cs typeface="Times New Roman"/>
                <a:sym typeface="Times New Roman"/>
              </a:rPr>
              <a:t>Thesis outcome: Feature comparison with OS storage stack </a:t>
            </a:r>
            <a:endParaRPr b="1" sz="2520">
              <a:latin typeface="Times New Roman"/>
              <a:ea typeface="Times New Roman"/>
              <a:cs typeface="Times New Roman"/>
              <a:sym typeface="Times New Roman"/>
            </a:endParaRPr>
          </a:p>
        </p:txBody>
      </p:sp>
      <p:sp>
        <p:nvSpPr>
          <p:cNvPr id="566" name="Google Shape;56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567" name="Google Shape;567;p32"/>
          <p:cNvGraphicFramePr/>
          <p:nvPr/>
        </p:nvGraphicFramePr>
        <p:xfrm>
          <a:off x="471950" y="1197864"/>
          <a:ext cx="3000000" cy="3000000"/>
        </p:xfrm>
        <a:graphic>
          <a:graphicData uri="http://schemas.openxmlformats.org/drawingml/2006/table">
            <a:tbl>
              <a:tblPr>
                <a:noFill/>
                <a:tableStyleId>{E51454FE-6790-469C-BE0C-A057144FF0C2}</a:tableStyleId>
              </a:tblPr>
              <a:tblGrid>
                <a:gridCol w="1706375"/>
                <a:gridCol w="1777375"/>
                <a:gridCol w="1741375"/>
              </a:tblGrid>
              <a:tr h="313175">
                <a:tc>
                  <a:txBody>
                    <a:bodyPr/>
                    <a:lstStyle/>
                    <a:p>
                      <a:pPr indent="0" lvl="0" marL="0" rtl="0" algn="ctr">
                        <a:spcBef>
                          <a:spcPts val="0"/>
                        </a:spcBef>
                        <a:spcAft>
                          <a:spcPts val="0"/>
                        </a:spcAft>
                        <a:buNone/>
                      </a:pPr>
                      <a:r>
                        <a:rPr b="1" lang="en" sz="900">
                          <a:latin typeface="Times New Roman"/>
                          <a:ea typeface="Times New Roman"/>
                          <a:cs typeface="Times New Roman"/>
                          <a:sym typeface="Times New Roman"/>
                        </a:rPr>
                        <a:t>Feature </a:t>
                      </a:r>
                      <a:endParaRPr b="1" sz="9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sz="900">
                          <a:latin typeface="Times New Roman"/>
                          <a:ea typeface="Times New Roman"/>
                          <a:cs typeface="Times New Roman"/>
                          <a:sym typeface="Times New Roman"/>
                        </a:rPr>
                        <a:t>OS storage stack</a:t>
                      </a:r>
                      <a:endParaRPr b="1" sz="9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sz="900">
                          <a:latin typeface="Times New Roman"/>
                          <a:ea typeface="Times New Roman"/>
                          <a:cs typeface="Times New Roman"/>
                          <a:sym typeface="Times New Roman"/>
                        </a:rPr>
                        <a:t>Kernel-bypass storage stack</a:t>
                      </a:r>
                      <a:endParaRPr b="1" sz="900">
                        <a:latin typeface="Times New Roman"/>
                        <a:ea typeface="Times New Roman"/>
                        <a:cs typeface="Times New Roman"/>
                        <a:sym typeface="Times New Roman"/>
                      </a:endParaRPr>
                    </a:p>
                    <a:p>
                      <a:pPr indent="0" lvl="0" marL="0" rtl="0" algn="ctr">
                        <a:spcBef>
                          <a:spcPts val="0"/>
                        </a:spcBef>
                        <a:spcAft>
                          <a:spcPts val="0"/>
                        </a:spcAft>
                        <a:buNone/>
                      </a:pPr>
                      <a:r>
                        <a:rPr b="1" lang="en" sz="900">
                          <a:latin typeface="Times New Roman"/>
                          <a:ea typeface="Times New Roman"/>
                          <a:cs typeface="Times New Roman"/>
                          <a:sym typeface="Times New Roman"/>
                        </a:rPr>
                        <a:t>[TENET] </a:t>
                      </a:r>
                      <a:endParaRPr b="1" sz="900">
                        <a:latin typeface="Times New Roman"/>
                        <a:ea typeface="Times New Roman"/>
                        <a:cs typeface="Times New Roman"/>
                        <a:sym typeface="Times New Roman"/>
                      </a:endParaRPr>
                    </a:p>
                  </a:txBody>
                  <a:tcPr marT="91425" marB="91425" marR="91425" marL="91425">
                    <a:solidFill>
                      <a:srgbClr val="D9EAD3"/>
                    </a:solidFill>
                  </a:tcPr>
                </a:tc>
              </a:tr>
              <a:tr h="410400">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Programming abstraction</a:t>
                      </a:r>
                      <a:endParaRPr sz="9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sz="900">
                          <a:latin typeface="Times New Roman"/>
                          <a:ea typeface="Times New Roman"/>
                          <a:cs typeface="Times New Roman"/>
                          <a:sym typeface="Times New Roman"/>
                        </a:rPr>
                        <a:t>Filesystem</a:t>
                      </a:r>
                      <a:r>
                        <a:rPr lang="en"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Persistent Transaction</a:t>
                      </a:r>
                      <a:endParaRPr sz="900">
                        <a:latin typeface="Times New Roman"/>
                        <a:ea typeface="Times New Roman"/>
                        <a:cs typeface="Times New Roman"/>
                        <a:sym typeface="Times New Roman"/>
                      </a:endParaRPr>
                    </a:p>
                  </a:txBody>
                  <a:tcPr marT="91425" marB="91425" marR="91425" marL="91425">
                    <a:solidFill>
                      <a:srgbClr val="D9EAD3"/>
                    </a:solidFill>
                  </a:tcPr>
                </a:tc>
              </a:tr>
              <a:tr h="410400">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Programming support</a:t>
                      </a:r>
                      <a:endParaRPr sz="9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sz="900">
                          <a:solidFill>
                            <a:srgbClr val="CC0000"/>
                          </a:solidFill>
                          <a:latin typeface="Times New Roman"/>
                          <a:ea typeface="Times New Roman"/>
                          <a:cs typeface="Times New Roman"/>
                          <a:sym typeface="Times New Roman"/>
                        </a:rPr>
                        <a:t>No, only block-adderssable </a:t>
                      </a:r>
                      <a:endParaRPr b="1" sz="900">
                        <a:solidFill>
                          <a:srgbClr val="CC0000"/>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Yes, byte and block-addressable</a:t>
                      </a:r>
                      <a:endParaRPr sz="900">
                        <a:latin typeface="Times New Roman"/>
                        <a:ea typeface="Times New Roman"/>
                        <a:cs typeface="Times New Roman"/>
                        <a:sym typeface="Times New Roman"/>
                      </a:endParaRPr>
                    </a:p>
                  </a:txBody>
                  <a:tcPr marT="91425" marB="91425" marR="91425" marL="91425">
                    <a:solidFill>
                      <a:srgbClr val="D9EAD3"/>
                    </a:solidFill>
                  </a:tcPr>
                </a:tc>
              </a:tr>
              <a:tr h="410400">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Multi-core scalability </a:t>
                      </a:r>
                      <a:endParaRPr sz="9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sz="900">
                          <a:solidFill>
                            <a:srgbClr val="CC0000"/>
                          </a:solidFill>
                          <a:latin typeface="Times New Roman"/>
                          <a:ea typeface="Times New Roman"/>
                          <a:cs typeface="Times New Roman"/>
                          <a:sym typeface="Times New Roman"/>
                        </a:rPr>
                        <a:t>Poorly scalable </a:t>
                      </a:r>
                      <a:endParaRPr b="1" sz="900">
                        <a:solidFill>
                          <a:srgbClr val="CC0000"/>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Scales across 100’s CPU cores</a:t>
                      </a:r>
                      <a:endParaRPr sz="900">
                        <a:latin typeface="Times New Roman"/>
                        <a:ea typeface="Times New Roman"/>
                        <a:cs typeface="Times New Roman"/>
                        <a:sym typeface="Times New Roman"/>
                      </a:endParaRPr>
                    </a:p>
                  </a:txBody>
                  <a:tcPr marT="91425" marB="91425" marR="91425" marL="91425">
                    <a:solidFill>
                      <a:srgbClr val="D9EAD3"/>
                    </a:solidFill>
                  </a:tcPr>
                </a:tc>
              </a:tr>
              <a:tr h="410400">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Latency scale </a:t>
                      </a:r>
                      <a:endParaRPr sz="9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sz="900">
                          <a:solidFill>
                            <a:srgbClr val="CC0000"/>
                          </a:solidFill>
                          <a:latin typeface="Times New Roman"/>
                          <a:ea typeface="Times New Roman"/>
                          <a:cs typeface="Times New Roman"/>
                          <a:sym typeface="Times New Roman"/>
                        </a:rPr>
                        <a:t>Micro-second scale </a:t>
                      </a:r>
                      <a:endParaRPr b="1" sz="900">
                        <a:solidFill>
                          <a:srgbClr val="CC0000"/>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Nano-second scale</a:t>
                      </a:r>
                      <a:endParaRPr sz="900">
                        <a:latin typeface="Times New Roman"/>
                        <a:ea typeface="Times New Roman"/>
                        <a:cs typeface="Times New Roman"/>
                        <a:sym typeface="Times New Roman"/>
                      </a:endParaRPr>
                    </a:p>
                  </a:txBody>
                  <a:tcPr marT="91425" marB="91425" marR="91425" marL="91425">
                    <a:solidFill>
                      <a:srgbClr val="D9EAD3"/>
                    </a:solidFill>
                  </a:tcPr>
                </a:tc>
              </a:tr>
              <a:tr h="410400">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Isolation and Safety </a:t>
                      </a:r>
                      <a:endParaRPr sz="9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sz="900">
                          <a:latin typeface="Times New Roman"/>
                          <a:ea typeface="Times New Roman"/>
                          <a:cs typeface="Times New Roman"/>
                          <a:sym typeface="Times New Roman"/>
                        </a:rPr>
                        <a:t>Yes</a:t>
                      </a:r>
                      <a:endParaRPr b="1" sz="9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Yes, also fault tolerant </a:t>
                      </a:r>
                      <a:endParaRPr sz="900">
                        <a:latin typeface="Times New Roman"/>
                        <a:ea typeface="Times New Roman"/>
                        <a:cs typeface="Times New Roman"/>
                        <a:sym typeface="Times New Roman"/>
                      </a:endParaRPr>
                    </a:p>
                  </a:txBody>
                  <a:tcPr marT="91425" marB="91425" marR="91425" marL="91425">
                    <a:solidFill>
                      <a:srgbClr val="D9EAD3"/>
                    </a:solidFill>
                  </a:tcPr>
                </a:tc>
              </a:tr>
            </a:tbl>
          </a:graphicData>
        </a:graphic>
      </p:graphicFrame>
      <p:sp>
        <p:nvSpPr>
          <p:cNvPr id="568" name="Google Shape;568;p32"/>
          <p:cNvSpPr/>
          <p:nvPr/>
        </p:nvSpPr>
        <p:spPr>
          <a:xfrm>
            <a:off x="3955700" y="1645289"/>
            <a:ext cx="4707600" cy="664200"/>
          </a:xfrm>
          <a:prstGeom prst="roundRect">
            <a:avLst>
              <a:gd fmla="val 16667" name="adj"/>
            </a:avLst>
          </a:prstGeom>
          <a:noFill/>
          <a:ln cap="flat" cmpd="sng" w="19050">
            <a:solidFill>
              <a:srgbClr val="274E13"/>
            </a:solidFill>
            <a:prstDash val="dash"/>
            <a:round/>
            <a:headEnd len="sm" w="sm" type="none"/>
            <a:tailEnd len="sm" w="sm" type="none"/>
          </a:ln>
        </p:spPr>
        <p:txBody>
          <a:bodyPr anchorCtr="0" anchor="ctr" bIns="91425" lIns="91425" spcFirstLastPara="1" rIns="91425" wrap="square" tIns="91425">
            <a:noAutofit/>
          </a:bodyPr>
          <a:lstStyle/>
          <a:p>
            <a:pPr indent="0" lvl="0" marL="1828800" rtl="0" algn="l">
              <a:spcBef>
                <a:spcPts val="0"/>
              </a:spcBef>
              <a:spcAft>
                <a:spcPts val="0"/>
              </a:spcAft>
              <a:buNone/>
            </a:pPr>
            <a:r>
              <a:rPr b="1" i="1" lang="en" sz="1000">
                <a:latin typeface="Times New Roman"/>
                <a:ea typeface="Times New Roman"/>
                <a:cs typeface="Times New Roman"/>
                <a:sym typeface="Times New Roman"/>
              </a:rPr>
              <a:t>Why transactional programming abstraction?</a:t>
            </a:r>
            <a:endParaRPr b="1" i="1" sz="1000">
              <a:latin typeface="Times New Roman"/>
              <a:ea typeface="Times New Roman"/>
              <a:cs typeface="Times New Roman"/>
              <a:sym typeface="Times New Roman"/>
            </a:endParaRPr>
          </a:p>
        </p:txBody>
      </p:sp>
      <p:sp>
        <p:nvSpPr>
          <p:cNvPr id="569" name="Google Shape;569;p32"/>
          <p:cNvSpPr/>
          <p:nvPr/>
        </p:nvSpPr>
        <p:spPr>
          <a:xfrm>
            <a:off x="3955700" y="2475849"/>
            <a:ext cx="4707600" cy="664200"/>
          </a:xfrm>
          <a:prstGeom prst="roundRect">
            <a:avLst>
              <a:gd fmla="val 16667" name="adj"/>
            </a:avLst>
          </a:prstGeom>
          <a:noFill/>
          <a:ln cap="flat" cmpd="sng" w="19050">
            <a:solidFill>
              <a:srgbClr val="274E13"/>
            </a:solidFill>
            <a:prstDash val="dash"/>
            <a:round/>
            <a:headEnd len="sm" w="sm" type="none"/>
            <a:tailEnd len="sm" w="sm" type="none"/>
          </a:ln>
        </p:spPr>
        <p:txBody>
          <a:bodyPr anchorCtr="0" anchor="ctr" bIns="91425" lIns="91425" spcFirstLastPara="1" rIns="91425" wrap="square" tIns="91425">
            <a:noAutofit/>
          </a:bodyPr>
          <a:lstStyle/>
          <a:p>
            <a:pPr indent="0" lvl="0" marL="1828800" rtl="0" algn="l">
              <a:spcBef>
                <a:spcPts val="0"/>
              </a:spcBef>
              <a:spcAft>
                <a:spcPts val="0"/>
              </a:spcAft>
              <a:buNone/>
            </a:pPr>
            <a:r>
              <a:rPr b="1" i="1" lang="en" sz="1000">
                <a:latin typeface="Times New Roman"/>
                <a:ea typeface="Times New Roman"/>
                <a:cs typeface="Times New Roman"/>
                <a:sym typeface="Times New Roman"/>
              </a:rPr>
              <a:t>How to make transactional programming scalable and high-performant?</a:t>
            </a:r>
            <a:endParaRPr b="1" i="1" sz="1000">
              <a:latin typeface="Times New Roman"/>
              <a:ea typeface="Times New Roman"/>
              <a:cs typeface="Times New Roman"/>
              <a:sym typeface="Times New Roman"/>
            </a:endParaRPr>
          </a:p>
        </p:txBody>
      </p:sp>
      <p:sp>
        <p:nvSpPr>
          <p:cNvPr id="570" name="Google Shape;570;p32"/>
          <p:cNvSpPr/>
          <p:nvPr/>
        </p:nvSpPr>
        <p:spPr>
          <a:xfrm>
            <a:off x="3955700" y="3296627"/>
            <a:ext cx="4707600" cy="432000"/>
          </a:xfrm>
          <a:prstGeom prst="roundRect">
            <a:avLst>
              <a:gd fmla="val 16667" name="adj"/>
            </a:avLst>
          </a:prstGeom>
          <a:noFill/>
          <a:ln cap="flat" cmpd="sng" w="19050">
            <a:solidFill>
              <a:srgbClr val="274E13"/>
            </a:solidFill>
            <a:prstDash val="dash"/>
            <a:round/>
            <a:headEnd len="sm" w="sm" type="none"/>
            <a:tailEnd len="sm" w="sm" type="none"/>
          </a:ln>
        </p:spPr>
        <p:txBody>
          <a:bodyPr anchorCtr="0" anchor="ctr" bIns="91425" lIns="91425" spcFirstLastPara="1" rIns="91425" wrap="square" tIns="91425">
            <a:noAutofit/>
          </a:bodyPr>
          <a:lstStyle/>
          <a:p>
            <a:pPr indent="0" lvl="0" marL="1828800" rtl="0" algn="l">
              <a:spcBef>
                <a:spcPts val="0"/>
              </a:spcBef>
              <a:spcAft>
                <a:spcPts val="0"/>
              </a:spcAft>
              <a:buNone/>
            </a:pPr>
            <a:r>
              <a:rPr b="1" i="1" lang="en" sz="1000">
                <a:latin typeface="Times New Roman"/>
                <a:ea typeface="Times New Roman"/>
                <a:cs typeface="Times New Roman"/>
                <a:sym typeface="Times New Roman"/>
              </a:rPr>
              <a:t>How to make transactional programming memory safe and fault tolerant?</a:t>
            </a:r>
            <a:endParaRPr b="1" i="1" sz="1000">
              <a:latin typeface="Times New Roman"/>
              <a:ea typeface="Times New Roman"/>
              <a:cs typeface="Times New Roman"/>
              <a:sym typeface="Times New Roman"/>
            </a:endParaRPr>
          </a:p>
        </p:txBody>
      </p:sp>
      <p:pic>
        <p:nvPicPr>
          <p:cNvPr id="571" name="Google Shape;571;p32"/>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575" name="Shape 575"/>
        <p:cNvGrpSpPr/>
        <p:nvPr/>
      </p:nvGrpSpPr>
      <p:grpSpPr>
        <a:xfrm>
          <a:off x="0" y="0"/>
          <a:ext cx="0" cy="0"/>
          <a:chOff x="0" y="0"/>
          <a:chExt cx="0" cy="0"/>
        </a:xfrm>
      </p:grpSpPr>
      <p:pic>
        <p:nvPicPr>
          <p:cNvPr id="576" name="Google Shape;576;p33"/>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577" name="Google Shape;577;p33"/>
          <p:cNvSpPr txBox="1"/>
          <p:nvPr/>
        </p:nvSpPr>
        <p:spPr>
          <a:xfrm>
            <a:off x="977375" y="1419050"/>
            <a:ext cx="74619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Times New Roman"/>
                <a:ea typeface="Times New Roman"/>
                <a:cs typeface="Times New Roman"/>
                <a:sym typeface="Times New Roman"/>
              </a:rPr>
              <a:t>Durable Transactional Memory Can Scale With Timestone </a:t>
            </a:r>
            <a:endParaRPr sz="3000">
              <a:latin typeface="Times New Roman"/>
              <a:ea typeface="Times New Roman"/>
              <a:cs typeface="Times New Roman"/>
              <a:sym typeface="Times New Roman"/>
            </a:endParaRPr>
          </a:p>
        </p:txBody>
      </p:sp>
      <p:sp>
        <p:nvSpPr>
          <p:cNvPr id="578" name="Google Shape;578;p33"/>
          <p:cNvSpPr txBox="1"/>
          <p:nvPr/>
        </p:nvSpPr>
        <p:spPr>
          <a:xfrm>
            <a:off x="404125" y="3016675"/>
            <a:ext cx="8476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600">
                <a:solidFill>
                  <a:srgbClr val="020202"/>
                </a:solidFill>
                <a:highlight>
                  <a:schemeClr val="lt1"/>
                </a:highlight>
                <a:latin typeface="Times New Roman"/>
                <a:ea typeface="Times New Roman"/>
                <a:cs typeface="Times New Roman"/>
                <a:sym typeface="Times New Roman"/>
              </a:rPr>
              <a:t>In the Proceedings of the 25th ACM International Conference on Architectural Support for Programming Languages and Operating Systems </a:t>
            </a:r>
            <a:r>
              <a:rPr b="1" i="1" lang="en" sz="1600">
                <a:solidFill>
                  <a:srgbClr val="020202"/>
                </a:solidFill>
                <a:highlight>
                  <a:schemeClr val="lt1"/>
                </a:highlight>
                <a:latin typeface="Times New Roman"/>
                <a:ea typeface="Times New Roman"/>
                <a:cs typeface="Times New Roman"/>
                <a:sym typeface="Times New Roman"/>
              </a:rPr>
              <a:t>(ASPLOS 2020)</a:t>
            </a:r>
            <a:endParaRPr b="1" sz="1600">
              <a:solidFill>
                <a:srgbClr val="020202"/>
              </a:solidFill>
              <a:highlight>
                <a:schemeClr val="lt1"/>
              </a:highlight>
              <a:latin typeface="Times New Roman"/>
              <a:ea typeface="Times New Roman"/>
              <a:cs typeface="Times New Roman"/>
              <a:sym typeface="Times New Roman"/>
            </a:endParaRPr>
          </a:p>
        </p:txBody>
      </p:sp>
      <p:sp>
        <p:nvSpPr>
          <p:cNvPr id="579" name="Google Shape;579;p3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txBox="1"/>
          <p:nvPr>
            <p:ph type="title"/>
          </p:nvPr>
        </p:nvSpPr>
        <p:spPr>
          <a:xfrm>
            <a:off x="274320" y="13716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latin typeface="Times New Roman"/>
                <a:ea typeface="Times New Roman"/>
                <a:cs typeface="Times New Roman"/>
                <a:sym typeface="Times New Roman"/>
              </a:rPr>
              <a:t>Executive </a:t>
            </a:r>
            <a:r>
              <a:rPr b="1" lang="en" sz="2720">
                <a:latin typeface="Times New Roman"/>
                <a:ea typeface="Times New Roman"/>
                <a:cs typeface="Times New Roman"/>
                <a:sym typeface="Times New Roman"/>
              </a:rPr>
              <a:t>Summary</a:t>
            </a:r>
            <a:r>
              <a:rPr b="1" lang="en" sz="2720">
                <a:latin typeface="Times New Roman"/>
                <a:ea typeface="Times New Roman"/>
                <a:cs typeface="Times New Roman"/>
                <a:sym typeface="Times New Roman"/>
              </a:rPr>
              <a:t> </a:t>
            </a:r>
            <a:endParaRPr b="1" sz="2720">
              <a:latin typeface="Times New Roman"/>
              <a:ea typeface="Times New Roman"/>
              <a:cs typeface="Times New Roman"/>
              <a:sym typeface="Times New Roman"/>
            </a:endParaRPr>
          </a:p>
        </p:txBody>
      </p:sp>
      <p:sp>
        <p:nvSpPr>
          <p:cNvPr id="71" name="Google Shape;71;p16"/>
          <p:cNvSpPr txBox="1"/>
          <p:nvPr>
            <p:ph idx="1" type="body"/>
          </p:nvPr>
        </p:nvSpPr>
        <p:spPr>
          <a:xfrm>
            <a:off x="320040" y="763825"/>
            <a:ext cx="8549700" cy="40131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14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Storage systems are </a:t>
            </a:r>
            <a:r>
              <a:rPr b="1" lang="en">
                <a:solidFill>
                  <a:schemeClr val="dk1"/>
                </a:solidFill>
                <a:latin typeface="Times New Roman"/>
                <a:ea typeface="Times New Roman"/>
                <a:cs typeface="Times New Roman"/>
                <a:sym typeface="Times New Roman"/>
              </a:rPr>
              <a:t>becoming faster, smarter, and memory-centric</a:t>
            </a:r>
            <a:r>
              <a:rPr lang="en">
                <a:solidFill>
                  <a:schemeClr val="dk1"/>
                </a:solidFill>
                <a:latin typeface="Times New Roman"/>
                <a:ea typeface="Times New Roman"/>
                <a:cs typeface="Times New Roman"/>
                <a:sym typeface="Times New Roman"/>
              </a:rPr>
              <a:t> to keep up with the rising data generation   </a:t>
            </a:r>
            <a:endParaRPr>
              <a:solidFill>
                <a:schemeClr val="dk1"/>
              </a:solidFill>
              <a:latin typeface="Times New Roman"/>
              <a:ea typeface="Times New Roman"/>
              <a:cs typeface="Times New Roman"/>
              <a:sym typeface="Times New Roman"/>
            </a:endParaRPr>
          </a:p>
          <a:p>
            <a:pPr indent="-342900" lvl="0" marL="457200" rtl="0" algn="l">
              <a:lnSpc>
                <a:spcPct val="100000"/>
              </a:lnSpc>
              <a:spcBef>
                <a:spcPts val="1400"/>
              </a:spcBef>
              <a:spcAft>
                <a:spcPts val="0"/>
              </a:spcAft>
              <a:buClr>
                <a:schemeClr val="dk1"/>
              </a:buClr>
              <a:buSzPts val="1800"/>
              <a:buFont typeface="Times New Roman"/>
              <a:buChar char="●"/>
            </a:pPr>
            <a:r>
              <a:rPr b="1" lang="en">
                <a:solidFill>
                  <a:schemeClr val="dk1"/>
                </a:solidFill>
                <a:latin typeface="Times New Roman"/>
                <a:ea typeface="Times New Roman"/>
                <a:cs typeface="Times New Roman"/>
                <a:sym typeface="Times New Roman"/>
              </a:rPr>
              <a:t>Operating System (OS)</a:t>
            </a:r>
            <a:r>
              <a:rPr lang="en">
                <a:solidFill>
                  <a:schemeClr val="dk1"/>
                </a:solidFill>
                <a:latin typeface="Times New Roman"/>
                <a:ea typeface="Times New Roman"/>
                <a:cs typeface="Times New Roman"/>
                <a:sym typeface="Times New Roman"/>
              </a:rPr>
              <a:t> manages the storage hardware and provides an interface for the applications to access the storage </a:t>
            </a:r>
            <a:endParaRPr>
              <a:solidFill>
                <a:schemeClr val="dk1"/>
              </a:solidFill>
              <a:latin typeface="Times New Roman"/>
              <a:ea typeface="Times New Roman"/>
              <a:cs typeface="Times New Roman"/>
              <a:sym typeface="Times New Roman"/>
            </a:endParaRPr>
          </a:p>
          <a:p>
            <a:pPr indent="-342900" lvl="0" marL="457200" rtl="0" algn="l">
              <a:lnSpc>
                <a:spcPct val="100000"/>
              </a:lnSpc>
              <a:spcBef>
                <a:spcPts val="14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Emerging ultra-fast storage technologies are exposing the </a:t>
            </a:r>
            <a:r>
              <a:rPr b="1" lang="en">
                <a:solidFill>
                  <a:srgbClr val="CC0000"/>
                </a:solidFill>
                <a:latin typeface="Times New Roman"/>
                <a:ea typeface="Times New Roman"/>
                <a:cs typeface="Times New Roman"/>
                <a:sym typeface="Times New Roman"/>
              </a:rPr>
              <a:t>performance, programmability, and scalability limitations</a:t>
            </a:r>
            <a:r>
              <a:rPr lang="en">
                <a:solidFill>
                  <a:schemeClr val="dk1"/>
                </a:solidFill>
                <a:latin typeface="Times New Roman"/>
                <a:ea typeface="Times New Roman"/>
                <a:cs typeface="Times New Roman"/>
                <a:sym typeface="Times New Roman"/>
              </a:rPr>
              <a:t> in the OS storage stack </a:t>
            </a:r>
            <a:endParaRPr>
              <a:solidFill>
                <a:schemeClr val="dk1"/>
              </a:solidFill>
              <a:latin typeface="Times New Roman"/>
              <a:ea typeface="Times New Roman"/>
              <a:cs typeface="Times New Roman"/>
              <a:sym typeface="Times New Roman"/>
            </a:endParaRPr>
          </a:p>
          <a:p>
            <a:pPr indent="-342900" lvl="0" marL="457200" rtl="0" algn="l">
              <a:lnSpc>
                <a:spcPct val="100000"/>
              </a:lnSpc>
              <a:spcBef>
                <a:spcPts val="1400"/>
              </a:spcBef>
              <a:spcAft>
                <a:spcPts val="0"/>
              </a:spcAft>
              <a:buClr>
                <a:schemeClr val="dk1"/>
              </a:buClr>
              <a:buSzPts val="1800"/>
              <a:buFont typeface="Times New Roman"/>
              <a:buChar char="●"/>
            </a:pPr>
            <a:r>
              <a:rPr b="1" i="1" lang="en">
                <a:solidFill>
                  <a:schemeClr val="dk1"/>
                </a:solidFill>
                <a:latin typeface="Times New Roman"/>
                <a:ea typeface="Times New Roman"/>
                <a:cs typeface="Times New Roman"/>
                <a:sym typeface="Times New Roman"/>
              </a:rPr>
              <a:t>This thesis proposes novel kernel-bypass designs</a:t>
            </a:r>
            <a:r>
              <a:rPr lang="en">
                <a:solidFill>
                  <a:schemeClr val="dk1"/>
                </a:solidFill>
                <a:latin typeface="Times New Roman"/>
                <a:ea typeface="Times New Roman"/>
                <a:cs typeface="Times New Roman"/>
                <a:sym typeface="Times New Roman"/>
              </a:rPr>
              <a:t> </a:t>
            </a:r>
            <a:r>
              <a:rPr b="1" i="1" lang="en">
                <a:solidFill>
                  <a:schemeClr val="dk1"/>
                </a:solidFill>
                <a:latin typeface="Times New Roman"/>
                <a:ea typeface="Times New Roman"/>
                <a:cs typeface="Times New Roman"/>
                <a:sym typeface="Times New Roman"/>
              </a:rPr>
              <a:t>to overcome the performance, programmability, and scalability limitations in the OS storage stack </a:t>
            </a:r>
            <a:endParaRPr b="1" i="1">
              <a:solidFill>
                <a:schemeClr val="dk1"/>
              </a:solidFill>
              <a:latin typeface="Times New Roman"/>
              <a:ea typeface="Times New Roman"/>
              <a:cs typeface="Times New Roman"/>
              <a:sym typeface="Times New Roman"/>
            </a:endParaRPr>
          </a:p>
          <a:p>
            <a:pPr indent="-342900" lvl="0" marL="457200" rtl="0" algn="l">
              <a:lnSpc>
                <a:spcPct val="100000"/>
              </a:lnSpc>
              <a:spcBef>
                <a:spcPts val="1400"/>
              </a:spcBef>
              <a:spcAft>
                <a:spcPts val="140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This thesis attempts </a:t>
            </a:r>
            <a:r>
              <a:rPr b="1" i="1" lang="en">
                <a:solidFill>
                  <a:schemeClr val="dk1"/>
                </a:solidFill>
                <a:latin typeface="Times New Roman"/>
                <a:ea typeface="Times New Roman"/>
                <a:cs typeface="Times New Roman"/>
                <a:sym typeface="Times New Roman"/>
              </a:rPr>
              <a:t>to redefine the </a:t>
            </a:r>
            <a:r>
              <a:rPr b="1" i="1" lang="en">
                <a:solidFill>
                  <a:schemeClr val="dk1"/>
                </a:solidFill>
                <a:latin typeface="Times New Roman"/>
                <a:ea typeface="Times New Roman"/>
                <a:cs typeface="Times New Roman"/>
                <a:sym typeface="Times New Roman"/>
              </a:rPr>
              <a:t>traditionally</a:t>
            </a:r>
            <a:r>
              <a:rPr b="1" i="1" lang="en">
                <a:solidFill>
                  <a:schemeClr val="dk1"/>
                </a:solidFill>
                <a:latin typeface="Times New Roman"/>
                <a:ea typeface="Times New Roman"/>
                <a:cs typeface="Times New Roman"/>
                <a:sym typeface="Times New Roman"/>
              </a:rPr>
              <a:t> </a:t>
            </a:r>
            <a:r>
              <a:rPr b="1" i="1" lang="en">
                <a:solidFill>
                  <a:schemeClr val="dk1"/>
                </a:solidFill>
                <a:latin typeface="Times New Roman"/>
                <a:ea typeface="Times New Roman"/>
                <a:cs typeface="Times New Roman"/>
                <a:sym typeface="Times New Roman"/>
              </a:rPr>
              <a:t>demarcated</a:t>
            </a:r>
            <a:r>
              <a:rPr b="1" i="1" lang="en">
                <a:solidFill>
                  <a:schemeClr val="dk1"/>
                </a:solidFill>
                <a:latin typeface="Times New Roman"/>
                <a:ea typeface="Times New Roman"/>
                <a:cs typeface="Times New Roman"/>
                <a:sym typeface="Times New Roman"/>
              </a:rPr>
              <a:t> boundary between the OS and the application </a:t>
            </a:r>
            <a:r>
              <a:rPr lang="en">
                <a:solidFill>
                  <a:schemeClr val="dk1"/>
                </a:solidFill>
                <a:latin typeface="Times New Roman"/>
                <a:ea typeface="Times New Roman"/>
                <a:cs typeface="Times New Roman"/>
                <a:sym typeface="Times New Roman"/>
              </a:rPr>
              <a:t>to utilize the emerging ultra-fast storage technologies to its fullest potential</a:t>
            </a:r>
            <a:endParaRPr>
              <a:solidFill>
                <a:schemeClr val="dk1"/>
              </a:solidFill>
              <a:latin typeface="Times New Roman"/>
              <a:ea typeface="Times New Roman"/>
              <a:cs typeface="Times New Roman"/>
              <a:sym typeface="Times New Roman"/>
            </a:endParaRPr>
          </a:p>
        </p:txBody>
      </p:sp>
      <p:sp>
        <p:nvSpPr>
          <p:cNvPr id="72" name="Google Shape;7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3" name="Google Shape;73;p16"/>
          <p:cNvPicPr preferRelativeResize="0"/>
          <p:nvPr/>
        </p:nvPicPr>
        <p:blipFill rotWithShape="1">
          <a:blip r:embed="rId3">
            <a:alphaModFix/>
          </a:blip>
          <a:srcRect b="0" l="0" r="0" t="0"/>
          <a:stretch/>
        </p:blipFill>
        <p:spPr>
          <a:xfrm>
            <a:off x="8355225" y="46500"/>
            <a:ext cx="742274" cy="390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34"/>
          <p:cNvSpPr txBox="1"/>
          <p:nvPr>
            <p:ph type="title"/>
          </p:nvPr>
        </p:nvSpPr>
        <p:spPr>
          <a:xfrm>
            <a:off x="311700" y="13716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420">
                <a:latin typeface="Times New Roman"/>
                <a:ea typeface="Times New Roman"/>
                <a:cs typeface="Times New Roman"/>
                <a:sym typeface="Times New Roman"/>
              </a:rPr>
              <a:t>Transactional programming model for byte-addressable NVM </a:t>
            </a:r>
            <a:endParaRPr b="1" sz="2420">
              <a:latin typeface="Times New Roman"/>
              <a:ea typeface="Times New Roman"/>
              <a:cs typeface="Times New Roman"/>
              <a:sym typeface="Times New Roman"/>
            </a:endParaRPr>
          </a:p>
        </p:txBody>
      </p:sp>
      <p:sp>
        <p:nvSpPr>
          <p:cNvPr id="585" name="Google Shape;58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86" name="Google Shape;586;p34"/>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587" name="Google Shape;587;p34"/>
          <p:cNvSpPr/>
          <p:nvPr/>
        </p:nvSpPr>
        <p:spPr>
          <a:xfrm>
            <a:off x="664200" y="3800200"/>
            <a:ext cx="7815600" cy="6765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latin typeface="Times New Roman"/>
                <a:ea typeface="Times New Roman"/>
                <a:cs typeface="Times New Roman"/>
                <a:sym typeface="Times New Roman"/>
              </a:rPr>
              <a:t>Applications have to define a serial </a:t>
            </a:r>
            <a:r>
              <a:rPr b="1" i="1" lang="en" sz="1600">
                <a:latin typeface="Times New Roman"/>
                <a:ea typeface="Times New Roman"/>
                <a:cs typeface="Times New Roman"/>
                <a:sym typeface="Times New Roman"/>
              </a:rPr>
              <a:t>single-threaded code region</a:t>
            </a:r>
            <a:r>
              <a:rPr i="1" lang="en" sz="1600">
                <a:latin typeface="Times New Roman"/>
                <a:ea typeface="Times New Roman"/>
                <a:cs typeface="Times New Roman"/>
                <a:sym typeface="Times New Roman"/>
              </a:rPr>
              <a:t> and the transaction library guarantees</a:t>
            </a:r>
            <a:r>
              <a:rPr b="1" i="1" lang="en" sz="1600">
                <a:latin typeface="Times New Roman"/>
                <a:ea typeface="Times New Roman"/>
                <a:cs typeface="Times New Roman"/>
                <a:sym typeface="Times New Roman"/>
              </a:rPr>
              <a:t> concurrent and crash consistent execution</a:t>
            </a:r>
            <a:endParaRPr b="1" i="1" sz="1600">
              <a:latin typeface="Times New Roman"/>
              <a:ea typeface="Times New Roman"/>
              <a:cs typeface="Times New Roman"/>
              <a:sym typeface="Times New Roman"/>
            </a:endParaRPr>
          </a:p>
        </p:txBody>
      </p:sp>
      <p:sp>
        <p:nvSpPr>
          <p:cNvPr id="588" name="Google Shape;588;p34"/>
          <p:cNvSpPr/>
          <p:nvPr/>
        </p:nvSpPr>
        <p:spPr>
          <a:xfrm>
            <a:off x="1801975" y="850392"/>
            <a:ext cx="5271600" cy="5328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800">
                <a:latin typeface="Times New Roman"/>
                <a:ea typeface="Times New Roman"/>
                <a:cs typeface="Times New Roman"/>
                <a:sym typeface="Times New Roman"/>
              </a:rPr>
              <a:t>Why transactional </a:t>
            </a:r>
            <a:r>
              <a:rPr b="1" i="1" lang="en" sz="1800">
                <a:latin typeface="Times New Roman"/>
                <a:ea typeface="Times New Roman"/>
                <a:cs typeface="Times New Roman"/>
                <a:sym typeface="Times New Roman"/>
              </a:rPr>
              <a:t>programming</a:t>
            </a:r>
            <a:r>
              <a:rPr b="1" i="1" lang="en" sz="1800">
                <a:latin typeface="Times New Roman"/>
                <a:ea typeface="Times New Roman"/>
                <a:cs typeface="Times New Roman"/>
                <a:sym typeface="Times New Roman"/>
              </a:rPr>
              <a:t> model?</a:t>
            </a:r>
            <a:endParaRPr i="1" sz="1800">
              <a:latin typeface="Times New Roman"/>
              <a:ea typeface="Times New Roman"/>
              <a:cs typeface="Times New Roman"/>
              <a:sym typeface="Times New Roman"/>
            </a:endParaRPr>
          </a:p>
        </p:txBody>
      </p:sp>
      <p:sp>
        <p:nvSpPr>
          <p:cNvPr id="589" name="Google Shape;589;p34"/>
          <p:cNvSpPr txBox="1"/>
          <p:nvPr/>
        </p:nvSpPr>
        <p:spPr>
          <a:xfrm>
            <a:off x="625425" y="1600200"/>
            <a:ext cx="8466300" cy="21318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Transactions support </a:t>
            </a:r>
            <a:r>
              <a:rPr b="1" i="1" lang="en" sz="1500">
                <a:latin typeface="Times New Roman"/>
                <a:ea typeface="Times New Roman"/>
                <a:cs typeface="Times New Roman"/>
                <a:sym typeface="Times New Roman"/>
              </a:rPr>
              <a:t>byte-addressable access</a:t>
            </a:r>
            <a:endParaRPr b="1" i="1"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b="1" i="1" lang="en" sz="1500">
                <a:latin typeface="Times New Roman"/>
                <a:ea typeface="Times New Roman"/>
                <a:cs typeface="Times New Roman"/>
                <a:sym typeface="Times New Roman"/>
              </a:rPr>
              <a:t>Concurrent programming is easy</a:t>
            </a:r>
            <a:r>
              <a:rPr lang="en" sz="1500">
                <a:latin typeface="Times New Roman"/>
                <a:ea typeface="Times New Roman"/>
                <a:cs typeface="Times New Roman"/>
                <a:sym typeface="Times New Roman"/>
              </a:rPr>
              <a:t> with transactional model </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Software Transactional Memory (STM) designed for concurrent DRAM programming </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b="1" i="1" lang="en" sz="1500">
                <a:latin typeface="Times New Roman"/>
                <a:ea typeface="Times New Roman"/>
                <a:cs typeface="Times New Roman"/>
                <a:sym typeface="Times New Roman"/>
              </a:rPr>
              <a:t>Persistent Transactional Memory (PTM)</a:t>
            </a:r>
            <a:r>
              <a:rPr lang="en" sz="1500">
                <a:latin typeface="Times New Roman"/>
                <a:ea typeface="Times New Roman"/>
                <a:cs typeface="Times New Roman"/>
                <a:sym typeface="Times New Roman"/>
              </a:rPr>
              <a:t> extends STM to support crash consistent updates to storage </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b="1" i="1" lang="en" sz="1500">
                <a:latin typeface="Times New Roman"/>
                <a:ea typeface="Times New Roman"/>
                <a:cs typeface="Times New Roman"/>
                <a:sym typeface="Times New Roman"/>
              </a:rPr>
              <a:t>Applications using PTM do not need to worry about concurrency and crash consistency</a:t>
            </a:r>
            <a:endParaRPr b="1" i="1" sz="15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593" name="Shape 593"/>
        <p:cNvGrpSpPr/>
        <p:nvPr/>
      </p:nvGrpSpPr>
      <p:grpSpPr>
        <a:xfrm>
          <a:off x="0" y="0"/>
          <a:ext cx="0" cy="0"/>
          <a:chOff x="0" y="0"/>
          <a:chExt cx="0" cy="0"/>
        </a:xfrm>
      </p:grpSpPr>
      <p:pic>
        <p:nvPicPr>
          <p:cNvPr id="594" name="Google Shape;594;p35"/>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595" name="Google Shape;595;p35"/>
          <p:cNvSpPr txBox="1"/>
          <p:nvPr>
            <p:ph type="title"/>
          </p:nvPr>
        </p:nvSpPr>
        <p:spPr>
          <a:xfrm>
            <a:off x="274320" y="137160"/>
            <a:ext cx="8686800" cy="576000"/>
          </a:xfrm>
          <a:prstGeom prst="rect">
            <a:avLst/>
          </a:prstGeom>
          <a:noFill/>
          <a:ln>
            <a:noFill/>
          </a:ln>
        </p:spPr>
        <p:txBody>
          <a:bodyPr anchorCtr="0" anchor="b" bIns="68575" lIns="68575" spcFirstLastPara="1" rIns="68575" wrap="square" tIns="68575">
            <a:noAutofit/>
          </a:bodyPr>
          <a:lstStyle/>
          <a:p>
            <a:pPr indent="0" lvl="0" marL="0" rtl="0" algn="ctr">
              <a:lnSpc>
                <a:spcPct val="100000"/>
              </a:lnSpc>
              <a:spcBef>
                <a:spcPts val="0"/>
              </a:spcBef>
              <a:spcAft>
                <a:spcPts val="0"/>
              </a:spcAft>
              <a:buSzPts val="1400"/>
              <a:buNone/>
            </a:pPr>
            <a:r>
              <a:rPr b="1" lang="en" sz="2500">
                <a:latin typeface="Times New Roman"/>
                <a:ea typeface="Times New Roman"/>
                <a:cs typeface="Times New Roman"/>
                <a:sym typeface="Times New Roman"/>
              </a:rPr>
              <a:t>Prior P</a:t>
            </a:r>
            <a:r>
              <a:rPr b="1" lang="en" sz="2500">
                <a:latin typeface="Times New Roman"/>
                <a:ea typeface="Times New Roman"/>
                <a:cs typeface="Times New Roman"/>
                <a:sym typeface="Times New Roman"/>
              </a:rPr>
              <a:t>TMs suffer from </a:t>
            </a:r>
            <a:r>
              <a:rPr b="1" lang="en" sz="2500">
                <a:solidFill>
                  <a:srgbClr val="CC0000"/>
                </a:solidFill>
                <a:latin typeface="Times New Roman"/>
                <a:ea typeface="Times New Roman"/>
                <a:cs typeface="Times New Roman"/>
                <a:sym typeface="Times New Roman"/>
              </a:rPr>
              <a:t>high overhead and poor scalability</a:t>
            </a:r>
            <a:endParaRPr b="1" sz="2500">
              <a:solidFill>
                <a:srgbClr val="CC0000"/>
              </a:solidFill>
              <a:latin typeface="Times New Roman"/>
              <a:ea typeface="Times New Roman"/>
              <a:cs typeface="Times New Roman"/>
              <a:sym typeface="Times New Roman"/>
            </a:endParaRPr>
          </a:p>
        </p:txBody>
      </p:sp>
      <p:pic>
        <p:nvPicPr>
          <p:cNvPr id="596" name="Google Shape;596;p35" title="Points scored"/>
          <p:cNvPicPr preferRelativeResize="0"/>
          <p:nvPr/>
        </p:nvPicPr>
        <p:blipFill>
          <a:blip r:embed="rId4">
            <a:alphaModFix/>
          </a:blip>
          <a:stretch>
            <a:fillRect/>
          </a:stretch>
        </p:blipFill>
        <p:spPr>
          <a:xfrm>
            <a:off x="271153" y="1056950"/>
            <a:ext cx="4840344" cy="2926081"/>
          </a:xfrm>
          <a:prstGeom prst="rect">
            <a:avLst/>
          </a:prstGeom>
          <a:noFill/>
          <a:ln>
            <a:noFill/>
          </a:ln>
        </p:spPr>
      </p:pic>
      <p:sp>
        <p:nvSpPr>
          <p:cNvPr id="597" name="Google Shape;597;p35"/>
          <p:cNvSpPr txBox="1"/>
          <p:nvPr/>
        </p:nvSpPr>
        <p:spPr>
          <a:xfrm>
            <a:off x="1187117" y="3556418"/>
            <a:ext cx="443700" cy="1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0000"/>
                </a:solidFill>
                <a:latin typeface="Roboto"/>
                <a:ea typeface="Roboto"/>
                <a:cs typeface="Roboto"/>
                <a:sym typeface="Roboto"/>
              </a:rPr>
              <a:t>16</a:t>
            </a:r>
            <a:endParaRPr b="1" sz="1200">
              <a:solidFill>
                <a:srgbClr val="FF0000"/>
              </a:solidFill>
              <a:latin typeface="Roboto"/>
              <a:ea typeface="Roboto"/>
              <a:cs typeface="Roboto"/>
              <a:sym typeface="Roboto"/>
            </a:endParaRPr>
          </a:p>
        </p:txBody>
      </p:sp>
      <p:sp>
        <p:nvSpPr>
          <p:cNvPr id="598" name="Google Shape;598;p35"/>
          <p:cNvSpPr/>
          <p:nvPr/>
        </p:nvSpPr>
        <p:spPr>
          <a:xfrm>
            <a:off x="1247631" y="1801589"/>
            <a:ext cx="226200" cy="171300"/>
          </a:xfrm>
          <a:prstGeom prst="ellipse">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5"/>
          <p:cNvSpPr/>
          <p:nvPr/>
        </p:nvSpPr>
        <p:spPr>
          <a:xfrm>
            <a:off x="1247631" y="3313492"/>
            <a:ext cx="226200" cy="171300"/>
          </a:xfrm>
          <a:prstGeom prst="ellipse">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 name="Google Shape;600;p35"/>
          <p:cNvCxnSpPr>
            <a:stCxn id="598" idx="0"/>
            <a:endCxn id="599" idx="4"/>
          </p:cNvCxnSpPr>
          <p:nvPr/>
        </p:nvCxnSpPr>
        <p:spPr>
          <a:xfrm>
            <a:off x="1360731" y="1801589"/>
            <a:ext cx="0" cy="1683300"/>
          </a:xfrm>
          <a:prstGeom prst="straightConnector1">
            <a:avLst/>
          </a:prstGeom>
          <a:noFill/>
          <a:ln cap="flat" cmpd="sng" w="19050">
            <a:solidFill>
              <a:srgbClr val="CC0000"/>
            </a:solidFill>
            <a:prstDash val="dash"/>
            <a:round/>
            <a:headEnd len="med" w="med" type="none"/>
            <a:tailEnd len="med" w="med" type="none"/>
          </a:ln>
        </p:spPr>
      </p:cxnSp>
      <p:sp>
        <p:nvSpPr>
          <p:cNvPr id="601" name="Google Shape;601;p35"/>
          <p:cNvSpPr/>
          <p:nvPr/>
        </p:nvSpPr>
        <p:spPr>
          <a:xfrm>
            <a:off x="197873" y="969650"/>
            <a:ext cx="1352700" cy="434100"/>
          </a:xfrm>
          <a:prstGeom prst="wedgeRoundRectCallout">
            <a:avLst>
              <a:gd fmla="val 37239" name="adj1"/>
              <a:gd fmla="val 148243" name="adj2"/>
              <a:gd fmla="val 0" name="adj3"/>
            </a:avLst>
          </a:prstGeom>
          <a:solidFill>
            <a:srgbClr val="C9DAF8"/>
          </a:solidFill>
          <a:ln cap="flat" cmpd="sng" w="1905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rgbClr val="151515"/>
                </a:solidFill>
                <a:latin typeface="Times New Roman"/>
                <a:ea typeface="Times New Roman"/>
                <a:cs typeface="Times New Roman"/>
                <a:sym typeface="Times New Roman"/>
              </a:rPr>
              <a:t>Performance saturates</a:t>
            </a:r>
            <a:endParaRPr i="1">
              <a:solidFill>
                <a:srgbClr val="151515"/>
              </a:solidFill>
              <a:latin typeface="Times New Roman"/>
              <a:ea typeface="Times New Roman"/>
              <a:cs typeface="Times New Roman"/>
              <a:sym typeface="Times New Roman"/>
            </a:endParaRPr>
          </a:p>
        </p:txBody>
      </p:sp>
      <p:sp>
        <p:nvSpPr>
          <p:cNvPr id="602" name="Google Shape;602;p35"/>
          <p:cNvSpPr/>
          <p:nvPr/>
        </p:nvSpPr>
        <p:spPr>
          <a:xfrm>
            <a:off x="327634" y="3983024"/>
            <a:ext cx="4727400" cy="4938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solidFill>
                  <a:srgbClr val="151515"/>
                </a:solidFill>
                <a:latin typeface="Times New Roman"/>
                <a:ea typeface="Times New Roman"/>
                <a:cs typeface="Times New Roman"/>
                <a:sym typeface="Times New Roman"/>
              </a:rPr>
              <a:t>None of the DTMs scale beyond 16 core counts</a:t>
            </a:r>
            <a:endParaRPr i="1" sz="1800">
              <a:solidFill>
                <a:srgbClr val="151515"/>
              </a:solidFill>
              <a:latin typeface="Times New Roman"/>
              <a:ea typeface="Times New Roman"/>
              <a:cs typeface="Times New Roman"/>
              <a:sym typeface="Times New Roman"/>
            </a:endParaRPr>
          </a:p>
        </p:txBody>
      </p:sp>
      <p:sp>
        <p:nvSpPr>
          <p:cNvPr id="603" name="Google Shape;603;p35"/>
          <p:cNvSpPr txBox="1"/>
          <p:nvPr/>
        </p:nvSpPr>
        <p:spPr>
          <a:xfrm>
            <a:off x="0" y="4480560"/>
            <a:ext cx="3176400" cy="593100"/>
          </a:xfrm>
          <a:prstGeom prst="rect">
            <a:avLst/>
          </a:prstGeom>
          <a:noFill/>
          <a:ln>
            <a:noFill/>
          </a:ln>
        </p:spPr>
        <p:txBody>
          <a:bodyPr anchorCtr="0" anchor="t" bIns="91425" lIns="91425" spcFirstLastPara="1" rIns="91425" wrap="square" tIns="91425">
            <a:spAutoFit/>
          </a:bodyPr>
          <a:lstStyle/>
          <a:p>
            <a:pPr indent="0" lvl="0" marL="0" rtl="0" algn="just">
              <a:lnSpc>
                <a:spcPct val="114130"/>
              </a:lnSpc>
              <a:spcBef>
                <a:spcPts val="0"/>
              </a:spcBef>
              <a:spcAft>
                <a:spcPts val="0"/>
              </a:spcAft>
              <a:buNone/>
            </a:pPr>
            <a:r>
              <a:rPr b="1" lang="en" sz="600">
                <a:solidFill>
                  <a:srgbClr val="020202"/>
                </a:solidFill>
                <a:latin typeface="Times New Roman"/>
                <a:ea typeface="Times New Roman"/>
                <a:cs typeface="Times New Roman"/>
                <a:sym typeface="Times New Roman"/>
              </a:rPr>
              <a:t>DudeTM:</a:t>
            </a:r>
            <a:r>
              <a:rPr lang="en" sz="600">
                <a:solidFill>
                  <a:srgbClr val="020202"/>
                </a:solidFill>
                <a:latin typeface="Times New Roman"/>
                <a:ea typeface="Times New Roman"/>
                <a:cs typeface="Times New Roman"/>
                <a:sym typeface="Times New Roman"/>
              </a:rPr>
              <a:t> Building Durable Transactions with Decoupling for Persistent Memory [ASPLOS -17]</a:t>
            </a:r>
            <a:endParaRPr sz="600">
              <a:solidFill>
                <a:srgbClr val="020202"/>
              </a:solidFill>
              <a:latin typeface="Times New Roman"/>
              <a:ea typeface="Times New Roman"/>
              <a:cs typeface="Times New Roman"/>
              <a:sym typeface="Times New Roman"/>
            </a:endParaRPr>
          </a:p>
          <a:p>
            <a:pPr indent="0" lvl="0" marL="0" rtl="0" algn="just">
              <a:lnSpc>
                <a:spcPct val="114130"/>
              </a:lnSpc>
              <a:spcBef>
                <a:spcPts val="0"/>
              </a:spcBef>
              <a:spcAft>
                <a:spcPts val="0"/>
              </a:spcAft>
              <a:buNone/>
            </a:pPr>
            <a:r>
              <a:rPr b="1" lang="en" sz="600">
                <a:solidFill>
                  <a:srgbClr val="020202"/>
                </a:solidFill>
                <a:latin typeface="Times New Roman"/>
                <a:ea typeface="Times New Roman"/>
                <a:cs typeface="Times New Roman"/>
                <a:sym typeface="Times New Roman"/>
              </a:rPr>
              <a:t>Romulus: </a:t>
            </a:r>
            <a:r>
              <a:rPr lang="en" sz="600">
                <a:solidFill>
                  <a:srgbClr val="020202"/>
                </a:solidFill>
                <a:latin typeface="Times New Roman"/>
                <a:ea typeface="Times New Roman"/>
                <a:cs typeface="Times New Roman"/>
                <a:sym typeface="Times New Roman"/>
              </a:rPr>
              <a:t>Efficient Algorithms for Persistent Transactional Memory [SPAA-18]</a:t>
            </a:r>
            <a:endParaRPr sz="600">
              <a:solidFill>
                <a:srgbClr val="020202"/>
              </a:solidFill>
              <a:latin typeface="Times New Roman"/>
              <a:ea typeface="Times New Roman"/>
              <a:cs typeface="Times New Roman"/>
              <a:sym typeface="Times New Roman"/>
            </a:endParaRPr>
          </a:p>
          <a:p>
            <a:pPr indent="0" lvl="0" marL="0" rtl="0" algn="just">
              <a:lnSpc>
                <a:spcPct val="114130"/>
              </a:lnSpc>
              <a:spcBef>
                <a:spcPts val="0"/>
              </a:spcBef>
              <a:spcAft>
                <a:spcPts val="0"/>
              </a:spcAft>
              <a:buNone/>
            </a:pPr>
            <a:r>
              <a:rPr b="1" lang="en" sz="600">
                <a:solidFill>
                  <a:srgbClr val="020202"/>
                </a:solidFill>
                <a:highlight>
                  <a:srgbClr val="FFFFFF"/>
                </a:highlight>
                <a:latin typeface="Times New Roman"/>
                <a:ea typeface="Times New Roman"/>
                <a:cs typeface="Times New Roman"/>
                <a:sym typeface="Times New Roman"/>
              </a:rPr>
              <a:t>PMDK:</a:t>
            </a:r>
            <a:r>
              <a:rPr lang="en" sz="600">
                <a:solidFill>
                  <a:srgbClr val="020202"/>
                </a:solidFill>
                <a:highlight>
                  <a:srgbClr val="FFFFFF"/>
                </a:highlight>
                <a:latin typeface="Times New Roman"/>
                <a:ea typeface="Times New Roman"/>
                <a:cs typeface="Times New Roman"/>
                <a:sym typeface="Times New Roman"/>
              </a:rPr>
              <a:t> </a:t>
            </a:r>
            <a:r>
              <a:rPr lang="en" sz="600">
                <a:solidFill>
                  <a:srgbClr val="020202"/>
                </a:solidFill>
                <a:highlight>
                  <a:srgbClr val="FFFFFF"/>
                </a:highlight>
                <a:latin typeface="Times New Roman"/>
                <a:ea typeface="Times New Roman"/>
                <a:cs typeface="Times New Roman"/>
                <a:sym typeface="Times New Roman"/>
              </a:rPr>
              <a:t>Persistent Memory Development Kit [Intel]</a:t>
            </a:r>
            <a:endParaRPr sz="600">
              <a:solidFill>
                <a:srgbClr val="020202"/>
              </a:solidFill>
              <a:highlight>
                <a:srgbClr val="FFFFFF"/>
              </a:highlight>
              <a:latin typeface="Times New Roman"/>
              <a:ea typeface="Times New Roman"/>
              <a:cs typeface="Times New Roman"/>
              <a:sym typeface="Times New Roman"/>
            </a:endParaRPr>
          </a:p>
          <a:p>
            <a:pPr indent="0" lvl="0" marL="0" rtl="0" algn="just">
              <a:lnSpc>
                <a:spcPct val="114130"/>
              </a:lnSpc>
              <a:spcBef>
                <a:spcPts val="0"/>
              </a:spcBef>
              <a:spcAft>
                <a:spcPts val="0"/>
              </a:spcAft>
              <a:buNone/>
            </a:pPr>
            <a:r>
              <a:rPr b="1" lang="en" sz="600">
                <a:solidFill>
                  <a:srgbClr val="020202"/>
                </a:solidFill>
                <a:highlight>
                  <a:srgbClr val="FFFFFF"/>
                </a:highlight>
                <a:latin typeface="Times New Roman"/>
                <a:ea typeface="Times New Roman"/>
                <a:cs typeface="Times New Roman"/>
                <a:sym typeface="Times New Roman"/>
              </a:rPr>
              <a:t>OneFile:</a:t>
            </a:r>
            <a:r>
              <a:rPr lang="en" sz="600">
                <a:solidFill>
                  <a:schemeClr val="dk1"/>
                </a:solidFill>
                <a:highlight>
                  <a:srgbClr val="FFFFFF"/>
                </a:highlight>
                <a:latin typeface="Times New Roman"/>
                <a:ea typeface="Times New Roman"/>
                <a:cs typeface="Times New Roman"/>
                <a:sym typeface="Times New Roman"/>
              </a:rPr>
              <a:t> </a:t>
            </a:r>
            <a:r>
              <a:rPr lang="en" sz="600">
                <a:solidFill>
                  <a:schemeClr val="dk1"/>
                </a:solidFill>
                <a:highlight>
                  <a:srgbClr val="FFFFFF"/>
                </a:highlight>
                <a:uFill>
                  <a:noFill/>
                </a:uFill>
                <a:latin typeface="Times New Roman"/>
                <a:ea typeface="Times New Roman"/>
                <a:cs typeface="Times New Roman"/>
                <a:sym typeface="Times New Roman"/>
                <a:hlinkClick r:id="rId5">
                  <a:extLst>
                    <a:ext uri="{A12FA001-AC4F-418D-AE19-62706E023703}">
                      <ahyp:hlinkClr val="tx"/>
                    </a:ext>
                  </a:extLst>
                </a:hlinkClick>
              </a:rPr>
              <a:t>Onefile: A wait-free persistent transactional memory</a:t>
            </a:r>
            <a:r>
              <a:rPr lang="en" sz="600">
                <a:solidFill>
                  <a:schemeClr val="dk1"/>
                </a:solidFill>
                <a:highlight>
                  <a:srgbClr val="FFFFFF"/>
                </a:highlight>
                <a:latin typeface="Times New Roman"/>
                <a:ea typeface="Times New Roman"/>
                <a:cs typeface="Times New Roman"/>
                <a:sym typeface="Times New Roman"/>
              </a:rPr>
              <a:t> [DSN-19]</a:t>
            </a:r>
            <a:endParaRPr sz="600">
              <a:solidFill>
                <a:schemeClr val="dk1"/>
              </a:solidFill>
              <a:highlight>
                <a:srgbClr val="FFFFFF"/>
              </a:highlight>
              <a:latin typeface="Times New Roman"/>
              <a:ea typeface="Times New Roman"/>
              <a:cs typeface="Times New Roman"/>
              <a:sym typeface="Times New Roman"/>
            </a:endParaRPr>
          </a:p>
        </p:txBody>
      </p:sp>
      <p:sp>
        <p:nvSpPr>
          <p:cNvPr id="604" name="Google Shape;604;p35"/>
          <p:cNvSpPr txBox="1"/>
          <p:nvPr>
            <p:ph idx="12" type="sldNum"/>
          </p:nvPr>
        </p:nvSpPr>
        <p:spPr>
          <a:xfrm>
            <a:off x="8567928" y="4663440"/>
            <a:ext cx="548700" cy="365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
        <p:nvSpPr>
          <p:cNvPr id="605" name="Google Shape;605;p35"/>
          <p:cNvSpPr/>
          <p:nvPr/>
        </p:nvSpPr>
        <p:spPr>
          <a:xfrm>
            <a:off x="5331675" y="1403750"/>
            <a:ext cx="3554400" cy="487800"/>
          </a:xfrm>
          <a:prstGeom prst="roundRect">
            <a:avLst>
              <a:gd fmla="val 16667" name="adj"/>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latin typeface="Times New Roman"/>
                <a:ea typeface="Times New Roman"/>
                <a:cs typeface="Times New Roman"/>
                <a:sym typeface="Times New Roman"/>
              </a:rPr>
              <a:t>Poorly</a:t>
            </a:r>
            <a:r>
              <a:rPr i="1" lang="en" sz="1600">
                <a:latin typeface="Times New Roman"/>
                <a:ea typeface="Times New Roman"/>
                <a:cs typeface="Times New Roman"/>
                <a:sym typeface="Times New Roman"/>
              </a:rPr>
              <a:t> scalable concurrency control </a:t>
            </a:r>
            <a:endParaRPr i="1" sz="1600">
              <a:latin typeface="Times New Roman"/>
              <a:ea typeface="Times New Roman"/>
              <a:cs typeface="Times New Roman"/>
              <a:sym typeface="Times New Roman"/>
            </a:endParaRPr>
          </a:p>
        </p:txBody>
      </p:sp>
      <p:sp>
        <p:nvSpPr>
          <p:cNvPr id="606" name="Google Shape;606;p35"/>
          <p:cNvSpPr/>
          <p:nvPr/>
        </p:nvSpPr>
        <p:spPr>
          <a:xfrm>
            <a:off x="5331675" y="2989500"/>
            <a:ext cx="3554400" cy="576000"/>
          </a:xfrm>
          <a:prstGeom prst="roundRect">
            <a:avLst>
              <a:gd fmla="val 16667" name="adj"/>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latin typeface="Times New Roman"/>
                <a:ea typeface="Times New Roman"/>
                <a:cs typeface="Times New Roman"/>
                <a:sym typeface="Times New Roman"/>
              </a:rPr>
              <a:t>High Write Amplification (WA) due to crash consistency operations</a:t>
            </a:r>
            <a:endParaRPr i="1" sz="1600">
              <a:latin typeface="Times New Roman"/>
              <a:ea typeface="Times New Roman"/>
              <a:cs typeface="Times New Roman"/>
              <a:sym typeface="Times New Roman"/>
            </a:endParaRPr>
          </a:p>
        </p:txBody>
      </p:sp>
      <p:sp>
        <p:nvSpPr>
          <p:cNvPr id="607" name="Google Shape;607;p35"/>
          <p:cNvSpPr txBox="1"/>
          <p:nvPr/>
        </p:nvSpPr>
        <p:spPr>
          <a:xfrm>
            <a:off x="5458750" y="1929384"/>
            <a:ext cx="3498000" cy="9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300">
                <a:latin typeface="Times New Roman"/>
                <a:ea typeface="Times New Roman"/>
                <a:cs typeface="Times New Roman"/>
                <a:sym typeface="Times New Roman"/>
              </a:rPr>
              <a:t>DudeTM → tinySTM, </a:t>
            </a:r>
            <a:r>
              <a:rPr b="1" lang="en" sz="1300">
                <a:solidFill>
                  <a:srgbClr val="CC0000"/>
                </a:solidFill>
                <a:latin typeface="Times New Roman"/>
                <a:ea typeface="Times New Roman"/>
                <a:cs typeface="Times New Roman"/>
                <a:sym typeface="Times New Roman"/>
              </a:rPr>
              <a:t>Global locking table</a:t>
            </a:r>
            <a:endParaRPr b="1" sz="1300">
              <a:solidFill>
                <a:srgbClr val="CC0000"/>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300">
                <a:latin typeface="Times New Roman"/>
                <a:ea typeface="Times New Roman"/>
                <a:cs typeface="Times New Roman"/>
                <a:sym typeface="Times New Roman"/>
              </a:rPr>
              <a:t>PMDK → </a:t>
            </a:r>
            <a:r>
              <a:rPr b="1" lang="en" sz="1300">
                <a:solidFill>
                  <a:srgbClr val="CC0000"/>
                </a:solidFill>
                <a:latin typeface="Times New Roman"/>
                <a:ea typeface="Times New Roman"/>
                <a:cs typeface="Times New Roman"/>
                <a:sym typeface="Times New Roman"/>
              </a:rPr>
              <a:t>Readers-writer lock </a:t>
            </a:r>
            <a:endParaRPr b="1" sz="1300">
              <a:solidFill>
                <a:srgbClr val="CC0000"/>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300">
                <a:latin typeface="Times New Roman"/>
                <a:ea typeface="Times New Roman"/>
                <a:cs typeface="Times New Roman"/>
                <a:sym typeface="Times New Roman"/>
              </a:rPr>
              <a:t>Romulus → </a:t>
            </a:r>
            <a:r>
              <a:rPr b="1" lang="en" sz="1300">
                <a:solidFill>
                  <a:srgbClr val="CC0000"/>
                </a:solidFill>
                <a:latin typeface="Times New Roman"/>
                <a:ea typeface="Times New Roman"/>
                <a:cs typeface="Times New Roman"/>
                <a:sym typeface="Times New Roman"/>
              </a:rPr>
              <a:t>single writer </a:t>
            </a:r>
            <a:r>
              <a:rPr b="1" lang="en" sz="1300">
                <a:solidFill>
                  <a:srgbClr val="CC0000"/>
                </a:solidFill>
                <a:latin typeface="Times New Roman"/>
                <a:ea typeface="Times New Roman"/>
                <a:cs typeface="Times New Roman"/>
                <a:sym typeface="Times New Roman"/>
              </a:rPr>
              <a:t>combining</a:t>
            </a:r>
            <a:r>
              <a:rPr b="1" lang="en" sz="1300">
                <a:solidFill>
                  <a:srgbClr val="CC0000"/>
                </a:solidFill>
                <a:latin typeface="Times New Roman"/>
                <a:ea typeface="Times New Roman"/>
                <a:cs typeface="Times New Roman"/>
                <a:sym typeface="Times New Roman"/>
              </a:rPr>
              <a:t> </a:t>
            </a:r>
            <a:endParaRPr b="1" sz="1300">
              <a:solidFill>
                <a:srgbClr val="CC0000"/>
              </a:solidFill>
              <a:latin typeface="Times New Roman"/>
              <a:ea typeface="Times New Roman"/>
              <a:cs typeface="Times New Roman"/>
              <a:sym typeface="Times New Roman"/>
            </a:endParaRPr>
          </a:p>
        </p:txBody>
      </p:sp>
      <p:sp>
        <p:nvSpPr>
          <p:cNvPr id="608" name="Google Shape;608;p35"/>
          <p:cNvSpPr txBox="1"/>
          <p:nvPr/>
        </p:nvSpPr>
        <p:spPr>
          <a:xfrm>
            <a:off x="5391700" y="3729825"/>
            <a:ext cx="3632100" cy="9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300">
                <a:latin typeface="Times New Roman"/>
                <a:ea typeface="Times New Roman"/>
                <a:cs typeface="Times New Roman"/>
                <a:sym typeface="Times New Roman"/>
              </a:rPr>
              <a:t>DudeTM → </a:t>
            </a:r>
            <a:r>
              <a:rPr b="1" lang="en" sz="1300">
                <a:solidFill>
                  <a:srgbClr val="CC0000"/>
                </a:solidFill>
                <a:latin typeface="Times New Roman"/>
                <a:ea typeface="Times New Roman"/>
                <a:cs typeface="Times New Roman"/>
                <a:sym typeface="Times New Roman"/>
              </a:rPr>
              <a:t>REDO logging, 4X WA</a:t>
            </a:r>
            <a:endParaRPr b="1" sz="1300">
              <a:solidFill>
                <a:srgbClr val="CC0000"/>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300">
                <a:latin typeface="Times New Roman"/>
                <a:ea typeface="Times New Roman"/>
                <a:cs typeface="Times New Roman"/>
                <a:sym typeface="Times New Roman"/>
              </a:rPr>
              <a:t>PMDK → </a:t>
            </a:r>
            <a:r>
              <a:rPr b="1" lang="en" sz="1300">
                <a:solidFill>
                  <a:srgbClr val="CC0000"/>
                </a:solidFill>
                <a:latin typeface="Times New Roman"/>
                <a:ea typeface="Times New Roman"/>
                <a:cs typeface="Times New Roman"/>
                <a:sym typeface="Times New Roman"/>
              </a:rPr>
              <a:t>REDO and UNDO logging, 70X WA</a:t>
            </a:r>
            <a:endParaRPr b="1" sz="1300">
              <a:solidFill>
                <a:srgbClr val="CC0000"/>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300">
                <a:latin typeface="Times New Roman"/>
                <a:ea typeface="Times New Roman"/>
                <a:cs typeface="Times New Roman"/>
                <a:sym typeface="Times New Roman"/>
              </a:rPr>
              <a:t>Romulus → </a:t>
            </a:r>
            <a:r>
              <a:rPr b="1" lang="en" sz="1300">
                <a:solidFill>
                  <a:srgbClr val="CC0000"/>
                </a:solidFill>
                <a:latin typeface="Times New Roman"/>
                <a:ea typeface="Times New Roman"/>
                <a:cs typeface="Times New Roman"/>
                <a:sym typeface="Times New Roman"/>
              </a:rPr>
              <a:t>Data mirror, 2X WA</a:t>
            </a:r>
            <a:endParaRPr b="1" sz="1300">
              <a:solidFill>
                <a:srgbClr val="CC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2400"/>
                                        <p:tgtEl>
                                          <p:spTgt spid="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612" name="Shape 612"/>
        <p:cNvGrpSpPr/>
        <p:nvPr/>
      </p:nvGrpSpPr>
      <p:grpSpPr>
        <a:xfrm>
          <a:off x="0" y="0"/>
          <a:ext cx="0" cy="0"/>
          <a:chOff x="0" y="0"/>
          <a:chExt cx="0" cy="0"/>
        </a:xfrm>
      </p:grpSpPr>
      <p:pic>
        <p:nvPicPr>
          <p:cNvPr id="613" name="Google Shape;613;p36"/>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614" name="Google Shape;614;p36"/>
          <p:cNvSpPr txBox="1"/>
          <p:nvPr>
            <p:ph type="title"/>
          </p:nvPr>
        </p:nvSpPr>
        <p:spPr>
          <a:xfrm>
            <a:off x="274320" y="137160"/>
            <a:ext cx="8686800" cy="576000"/>
          </a:xfrm>
          <a:prstGeom prst="rect">
            <a:avLst/>
          </a:prstGeom>
          <a:noFill/>
          <a:ln>
            <a:noFill/>
          </a:ln>
        </p:spPr>
        <p:txBody>
          <a:bodyPr anchorCtr="0" anchor="b" bIns="68575" lIns="68575" spcFirstLastPara="1" rIns="68575" wrap="square" tIns="68575">
            <a:noAutofit/>
          </a:bodyPr>
          <a:lstStyle/>
          <a:p>
            <a:pPr indent="0" lvl="0" marL="0" rtl="0" algn="ctr">
              <a:lnSpc>
                <a:spcPct val="100000"/>
              </a:lnSpc>
              <a:spcBef>
                <a:spcPts val="0"/>
              </a:spcBef>
              <a:spcAft>
                <a:spcPts val="0"/>
              </a:spcAft>
              <a:buSzPts val="1400"/>
              <a:buNone/>
            </a:pPr>
            <a:r>
              <a:rPr b="1" lang="en" sz="2500">
                <a:latin typeface="Times New Roman"/>
                <a:ea typeface="Times New Roman"/>
                <a:cs typeface="Times New Roman"/>
                <a:sym typeface="Times New Roman"/>
              </a:rPr>
              <a:t>Transactional</a:t>
            </a:r>
            <a:r>
              <a:rPr b="1" lang="en" sz="2500">
                <a:latin typeface="Times New Roman"/>
                <a:ea typeface="Times New Roman"/>
                <a:cs typeface="Times New Roman"/>
                <a:sym typeface="Times New Roman"/>
              </a:rPr>
              <a:t> programming model </a:t>
            </a:r>
            <a:r>
              <a:rPr b="1" lang="en" sz="2500">
                <a:solidFill>
                  <a:srgbClr val="38761D"/>
                </a:solidFill>
                <a:latin typeface="Times New Roman"/>
                <a:ea typeface="Times New Roman"/>
                <a:cs typeface="Times New Roman"/>
                <a:sym typeface="Times New Roman"/>
              </a:rPr>
              <a:t>can scale with Timestone</a:t>
            </a:r>
            <a:endParaRPr b="1" sz="2500">
              <a:solidFill>
                <a:srgbClr val="38761D"/>
              </a:solidFill>
              <a:latin typeface="Times New Roman"/>
              <a:ea typeface="Times New Roman"/>
              <a:cs typeface="Times New Roman"/>
              <a:sym typeface="Times New Roman"/>
            </a:endParaRPr>
          </a:p>
        </p:txBody>
      </p:sp>
      <p:sp>
        <p:nvSpPr>
          <p:cNvPr id="615" name="Google Shape;615;p36"/>
          <p:cNvSpPr txBox="1"/>
          <p:nvPr>
            <p:ph idx="12" type="sldNum"/>
          </p:nvPr>
        </p:nvSpPr>
        <p:spPr>
          <a:xfrm>
            <a:off x="8567928" y="4663440"/>
            <a:ext cx="548700" cy="365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
        <p:nvSpPr>
          <p:cNvPr id="616" name="Google Shape;616;p36"/>
          <p:cNvSpPr/>
          <p:nvPr/>
        </p:nvSpPr>
        <p:spPr>
          <a:xfrm>
            <a:off x="819700" y="969950"/>
            <a:ext cx="7568400" cy="6765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2000">
                <a:latin typeface="Times New Roman"/>
                <a:ea typeface="Times New Roman"/>
                <a:cs typeface="Times New Roman"/>
                <a:sym typeface="Times New Roman"/>
              </a:rPr>
              <a:t>How to make transactional programming</a:t>
            </a:r>
            <a:r>
              <a:rPr b="1" i="1" lang="en" sz="2000">
                <a:latin typeface="Times New Roman"/>
                <a:ea typeface="Times New Roman"/>
                <a:cs typeface="Times New Roman"/>
                <a:sym typeface="Times New Roman"/>
              </a:rPr>
              <a:t> scalable and high-performant?</a:t>
            </a:r>
            <a:endParaRPr b="1" i="1" sz="2000">
              <a:latin typeface="Times New Roman"/>
              <a:ea typeface="Times New Roman"/>
              <a:cs typeface="Times New Roman"/>
              <a:sym typeface="Times New Roman"/>
            </a:endParaRPr>
          </a:p>
        </p:txBody>
      </p:sp>
      <p:sp>
        <p:nvSpPr>
          <p:cNvPr id="617" name="Google Shape;617;p36"/>
          <p:cNvSpPr/>
          <p:nvPr/>
        </p:nvSpPr>
        <p:spPr>
          <a:xfrm>
            <a:off x="731520" y="2047700"/>
            <a:ext cx="7568400" cy="6765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800">
                <a:latin typeface="Times New Roman"/>
                <a:ea typeface="Times New Roman"/>
                <a:cs typeface="Times New Roman"/>
                <a:sym typeface="Times New Roman"/>
              </a:rPr>
              <a:t>Timestone:</a:t>
            </a:r>
            <a:r>
              <a:rPr i="1" lang="en" sz="1800">
                <a:latin typeface="Times New Roman"/>
                <a:ea typeface="Times New Roman"/>
                <a:cs typeface="Times New Roman"/>
                <a:sym typeface="Times New Roman"/>
              </a:rPr>
              <a:t> Multi-version Concurrency Control (MVCC) based Persistent Transactional Memory (PTM)</a:t>
            </a:r>
            <a:endParaRPr i="1" sz="1800">
              <a:latin typeface="Times New Roman"/>
              <a:ea typeface="Times New Roman"/>
              <a:cs typeface="Times New Roman"/>
              <a:sym typeface="Times New Roman"/>
            </a:endParaRPr>
          </a:p>
        </p:txBody>
      </p:sp>
      <p:cxnSp>
        <p:nvCxnSpPr>
          <p:cNvPr id="618" name="Google Shape;618;p36"/>
          <p:cNvCxnSpPr/>
          <p:nvPr/>
        </p:nvCxnSpPr>
        <p:spPr>
          <a:xfrm>
            <a:off x="1133856" y="2727650"/>
            <a:ext cx="0" cy="1590000"/>
          </a:xfrm>
          <a:prstGeom prst="straightConnector1">
            <a:avLst/>
          </a:prstGeom>
          <a:noFill/>
          <a:ln cap="flat" cmpd="sng" w="28575">
            <a:solidFill>
              <a:srgbClr val="000000"/>
            </a:solidFill>
            <a:prstDash val="solid"/>
            <a:round/>
            <a:headEnd len="med" w="med" type="none"/>
            <a:tailEnd len="med" w="med" type="none"/>
          </a:ln>
        </p:spPr>
      </p:cxnSp>
      <p:grpSp>
        <p:nvGrpSpPr>
          <p:cNvPr id="619" name="Google Shape;619;p36"/>
          <p:cNvGrpSpPr/>
          <p:nvPr/>
        </p:nvGrpSpPr>
        <p:grpSpPr>
          <a:xfrm>
            <a:off x="1133856" y="3017520"/>
            <a:ext cx="7166091" cy="667500"/>
            <a:chOff x="3787625" y="2926075"/>
            <a:chExt cx="7166091" cy="667500"/>
          </a:xfrm>
        </p:grpSpPr>
        <p:cxnSp>
          <p:nvCxnSpPr>
            <p:cNvPr id="620" name="Google Shape;620;p36"/>
            <p:cNvCxnSpPr/>
            <p:nvPr/>
          </p:nvCxnSpPr>
          <p:spPr>
            <a:xfrm>
              <a:off x="3787625" y="3214080"/>
              <a:ext cx="621900" cy="0"/>
            </a:xfrm>
            <a:prstGeom prst="straightConnector1">
              <a:avLst/>
            </a:prstGeom>
            <a:noFill/>
            <a:ln cap="flat" cmpd="sng" w="28575">
              <a:solidFill>
                <a:srgbClr val="000000"/>
              </a:solidFill>
              <a:prstDash val="solid"/>
              <a:round/>
              <a:headEnd len="med" w="med" type="none"/>
              <a:tailEnd len="med" w="med" type="oval"/>
            </a:ln>
          </p:spPr>
        </p:cxnSp>
        <p:sp>
          <p:nvSpPr>
            <p:cNvPr id="621" name="Google Shape;621;p36"/>
            <p:cNvSpPr/>
            <p:nvPr/>
          </p:nvSpPr>
          <p:spPr>
            <a:xfrm>
              <a:off x="4409516" y="2926075"/>
              <a:ext cx="6544200" cy="6675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500">
                  <a:latin typeface="Times New Roman"/>
                  <a:ea typeface="Times New Roman"/>
                  <a:cs typeface="Times New Roman"/>
                  <a:sym typeface="Times New Roman"/>
                </a:rPr>
                <a:t>Adopt </a:t>
              </a:r>
              <a:r>
                <a:rPr b="1" i="1" lang="en" sz="1500">
                  <a:latin typeface="Times New Roman"/>
                  <a:ea typeface="Times New Roman"/>
                  <a:cs typeface="Times New Roman"/>
                  <a:sym typeface="Times New Roman"/>
                </a:rPr>
                <a:t>MVCC for multi-core scalability</a:t>
              </a:r>
              <a:r>
                <a:rPr i="1" lang="en" sz="1500">
                  <a:latin typeface="Times New Roman"/>
                  <a:ea typeface="Times New Roman"/>
                  <a:cs typeface="Times New Roman"/>
                  <a:sym typeface="Times New Roman"/>
                </a:rPr>
                <a:t> by supporting non-blocking reads and disjoint writes </a:t>
              </a:r>
              <a:endParaRPr i="1" sz="1500">
                <a:latin typeface="Times New Roman"/>
                <a:ea typeface="Times New Roman"/>
                <a:cs typeface="Times New Roman"/>
                <a:sym typeface="Times New Roman"/>
              </a:endParaRPr>
            </a:p>
          </p:txBody>
        </p:sp>
      </p:grpSp>
      <p:grpSp>
        <p:nvGrpSpPr>
          <p:cNvPr id="622" name="Google Shape;622;p36"/>
          <p:cNvGrpSpPr/>
          <p:nvPr/>
        </p:nvGrpSpPr>
        <p:grpSpPr>
          <a:xfrm>
            <a:off x="1133725" y="3977640"/>
            <a:ext cx="7166338" cy="667500"/>
            <a:chOff x="3787625" y="3795455"/>
            <a:chExt cx="5046007" cy="667500"/>
          </a:xfrm>
        </p:grpSpPr>
        <p:cxnSp>
          <p:nvCxnSpPr>
            <p:cNvPr id="623" name="Google Shape;623;p36"/>
            <p:cNvCxnSpPr/>
            <p:nvPr/>
          </p:nvCxnSpPr>
          <p:spPr>
            <a:xfrm>
              <a:off x="3787625" y="4128480"/>
              <a:ext cx="400800" cy="0"/>
            </a:xfrm>
            <a:prstGeom prst="straightConnector1">
              <a:avLst/>
            </a:prstGeom>
            <a:noFill/>
            <a:ln cap="flat" cmpd="sng" w="28575">
              <a:solidFill>
                <a:srgbClr val="000000"/>
              </a:solidFill>
              <a:prstDash val="solid"/>
              <a:round/>
              <a:headEnd len="med" w="med" type="none"/>
              <a:tailEnd len="med" w="med" type="oval"/>
            </a:ln>
          </p:spPr>
        </p:cxnSp>
        <p:sp>
          <p:nvSpPr>
            <p:cNvPr id="624" name="Google Shape;624;p36"/>
            <p:cNvSpPr/>
            <p:nvPr/>
          </p:nvSpPr>
          <p:spPr>
            <a:xfrm>
              <a:off x="4188432" y="3795455"/>
              <a:ext cx="4645200" cy="6675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500">
                  <a:latin typeface="Times New Roman"/>
                  <a:ea typeface="Times New Roman"/>
                  <a:cs typeface="Times New Roman"/>
                  <a:sym typeface="Times New Roman"/>
                </a:rPr>
                <a:t>TOC Logging for</a:t>
              </a:r>
              <a:r>
                <a:rPr i="1" lang="en" sz="1500">
                  <a:latin typeface="Times New Roman"/>
                  <a:ea typeface="Times New Roman"/>
                  <a:cs typeface="Times New Roman"/>
                  <a:sym typeface="Times New Roman"/>
                </a:rPr>
                <a:t> high-performance and efficient crash consistency by </a:t>
              </a:r>
              <a:r>
                <a:rPr b="1" i="1" lang="en" sz="1500">
                  <a:latin typeface="Times New Roman"/>
                  <a:ea typeface="Times New Roman"/>
                  <a:cs typeface="Times New Roman"/>
                  <a:sym typeface="Times New Roman"/>
                </a:rPr>
                <a:t>reducing write amplification</a:t>
              </a:r>
              <a:endParaRPr b="1" i="1" sz="1500">
                <a:latin typeface="Times New Roman"/>
                <a:ea typeface="Times New Roman"/>
                <a:cs typeface="Times New Roman"/>
                <a:sym typeface="Times New Roman"/>
              </a:endParaRPr>
            </a:p>
          </p:txBody>
        </p:sp>
      </p:grpSp>
      <p:pic>
        <p:nvPicPr>
          <p:cNvPr id="625" name="Google Shape;625;p36"/>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629" name="Shape 629"/>
        <p:cNvGrpSpPr/>
        <p:nvPr/>
      </p:nvGrpSpPr>
      <p:grpSpPr>
        <a:xfrm>
          <a:off x="0" y="0"/>
          <a:ext cx="0" cy="0"/>
          <a:chOff x="0" y="0"/>
          <a:chExt cx="0" cy="0"/>
        </a:xfrm>
      </p:grpSpPr>
      <p:pic>
        <p:nvPicPr>
          <p:cNvPr id="630" name="Google Shape;630;p37"/>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631" name="Google Shape;631;p37"/>
          <p:cNvSpPr txBox="1"/>
          <p:nvPr>
            <p:ph type="title"/>
          </p:nvPr>
        </p:nvSpPr>
        <p:spPr>
          <a:xfrm>
            <a:off x="274320" y="137160"/>
            <a:ext cx="8686800" cy="576000"/>
          </a:xfrm>
          <a:prstGeom prst="rect">
            <a:avLst/>
          </a:prstGeom>
          <a:noFill/>
          <a:ln>
            <a:noFill/>
          </a:ln>
        </p:spPr>
        <p:txBody>
          <a:bodyPr anchorCtr="0" anchor="b" bIns="68575" lIns="68575" spcFirstLastPara="1" rIns="68575" wrap="square" tIns="68575">
            <a:noAutofit/>
          </a:bodyPr>
          <a:lstStyle/>
          <a:p>
            <a:pPr indent="0" lvl="0" marL="0" rtl="0" algn="ctr">
              <a:lnSpc>
                <a:spcPct val="100000"/>
              </a:lnSpc>
              <a:spcBef>
                <a:spcPts val="0"/>
              </a:spcBef>
              <a:spcAft>
                <a:spcPts val="0"/>
              </a:spcAft>
              <a:buSzPts val="1400"/>
              <a:buNone/>
            </a:pPr>
            <a:r>
              <a:rPr b="1" lang="en" sz="2500">
                <a:latin typeface="Times New Roman"/>
                <a:ea typeface="Times New Roman"/>
                <a:cs typeface="Times New Roman"/>
                <a:sym typeface="Times New Roman"/>
              </a:rPr>
              <a:t>MVCC supports </a:t>
            </a:r>
            <a:r>
              <a:rPr b="1" lang="en" sz="2500">
                <a:solidFill>
                  <a:srgbClr val="1155CC"/>
                </a:solidFill>
                <a:latin typeface="Times New Roman"/>
                <a:ea typeface="Times New Roman"/>
                <a:cs typeface="Times New Roman"/>
                <a:sym typeface="Times New Roman"/>
              </a:rPr>
              <a:t>concurrent n</a:t>
            </a:r>
            <a:r>
              <a:rPr b="1" lang="en" sz="2500">
                <a:solidFill>
                  <a:srgbClr val="1155CC"/>
                </a:solidFill>
                <a:latin typeface="Times New Roman"/>
                <a:ea typeface="Times New Roman"/>
                <a:cs typeface="Times New Roman"/>
                <a:sym typeface="Times New Roman"/>
              </a:rPr>
              <a:t>on-blocking reads</a:t>
            </a:r>
            <a:r>
              <a:rPr b="1" lang="en" sz="2500">
                <a:latin typeface="Times New Roman"/>
                <a:ea typeface="Times New Roman"/>
                <a:cs typeface="Times New Roman"/>
                <a:sym typeface="Times New Roman"/>
              </a:rPr>
              <a:t> </a:t>
            </a:r>
            <a:endParaRPr b="1" sz="2500">
              <a:latin typeface="Times New Roman"/>
              <a:ea typeface="Times New Roman"/>
              <a:cs typeface="Times New Roman"/>
              <a:sym typeface="Times New Roman"/>
            </a:endParaRPr>
          </a:p>
        </p:txBody>
      </p:sp>
      <p:sp>
        <p:nvSpPr>
          <p:cNvPr id="632" name="Google Shape;632;p37"/>
          <p:cNvSpPr/>
          <p:nvPr/>
        </p:nvSpPr>
        <p:spPr>
          <a:xfrm>
            <a:off x="1429950" y="2295588"/>
            <a:ext cx="1218600" cy="549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Times New Roman"/>
                <a:ea typeface="Times New Roman"/>
                <a:cs typeface="Times New Roman"/>
                <a:sym typeface="Times New Roman"/>
              </a:rPr>
              <a:t>Node A</a:t>
            </a:r>
            <a:endParaRPr sz="1800">
              <a:latin typeface="Times New Roman"/>
              <a:ea typeface="Times New Roman"/>
              <a:cs typeface="Times New Roman"/>
              <a:sym typeface="Times New Roman"/>
            </a:endParaRPr>
          </a:p>
        </p:txBody>
      </p:sp>
      <p:sp>
        <p:nvSpPr>
          <p:cNvPr id="633" name="Google Shape;633;p37"/>
          <p:cNvSpPr/>
          <p:nvPr/>
        </p:nvSpPr>
        <p:spPr>
          <a:xfrm>
            <a:off x="3580975" y="2296950"/>
            <a:ext cx="1218600" cy="549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Times New Roman"/>
                <a:ea typeface="Times New Roman"/>
                <a:cs typeface="Times New Roman"/>
                <a:sym typeface="Times New Roman"/>
              </a:rPr>
              <a:t>Node B</a:t>
            </a:r>
            <a:endParaRPr sz="1800">
              <a:latin typeface="Times New Roman"/>
              <a:ea typeface="Times New Roman"/>
              <a:cs typeface="Times New Roman"/>
              <a:sym typeface="Times New Roman"/>
            </a:endParaRPr>
          </a:p>
        </p:txBody>
      </p:sp>
      <p:cxnSp>
        <p:nvCxnSpPr>
          <p:cNvPr id="634" name="Google Shape;634;p37"/>
          <p:cNvCxnSpPr>
            <a:stCxn id="632" idx="3"/>
            <a:endCxn id="633" idx="1"/>
          </p:cNvCxnSpPr>
          <p:nvPr/>
        </p:nvCxnSpPr>
        <p:spPr>
          <a:xfrm>
            <a:off x="2648550" y="2570388"/>
            <a:ext cx="932400" cy="1500"/>
          </a:xfrm>
          <a:prstGeom prst="straightConnector1">
            <a:avLst/>
          </a:prstGeom>
          <a:noFill/>
          <a:ln cap="flat" cmpd="sng" w="19050">
            <a:solidFill>
              <a:srgbClr val="000000"/>
            </a:solidFill>
            <a:prstDash val="solid"/>
            <a:round/>
            <a:headEnd len="med" w="med" type="none"/>
            <a:tailEnd len="med" w="med" type="triangle"/>
          </a:ln>
        </p:spPr>
      </p:cxnSp>
      <p:sp>
        <p:nvSpPr>
          <p:cNvPr id="635" name="Google Shape;635;p37"/>
          <p:cNvSpPr/>
          <p:nvPr/>
        </p:nvSpPr>
        <p:spPr>
          <a:xfrm>
            <a:off x="1765125" y="1622875"/>
            <a:ext cx="176700" cy="697500"/>
          </a:xfrm>
          <a:prstGeom prst="downArrow">
            <a:avLst>
              <a:gd fmla="val 50000" name="adj1"/>
              <a:gd fmla="val 50000" name="adj2"/>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36" name="Google Shape;636;p37"/>
          <p:cNvSpPr/>
          <p:nvPr/>
        </p:nvSpPr>
        <p:spPr>
          <a:xfrm>
            <a:off x="1429950" y="3328488"/>
            <a:ext cx="1218600" cy="549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Times New Roman"/>
                <a:ea typeface="Times New Roman"/>
                <a:cs typeface="Times New Roman"/>
                <a:sym typeface="Times New Roman"/>
              </a:rPr>
              <a:t>Node A</a:t>
            </a:r>
            <a:endParaRPr baseline="-25000" sz="1800">
              <a:latin typeface="Times New Roman"/>
              <a:ea typeface="Times New Roman"/>
              <a:cs typeface="Times New Roman"/>
              <a:sym typeface="Times New Roman"/>
            </a:endParaRPr>
          </a:p>
        </p:txBody>
      </p:sp>
      <p:sp>
        <p:nvSpPr>
          <p:cNvPr id="637" name="Google Shape;637;p37"/>
          <p:cNvSpPr txBox="1"/>
          <p:nvPr/>
        </p:nvSpPr>
        <p:spPr>
          <a:xfrm>
            <a:off x="2311775" y="3508800"/>
            <a:ext cx="17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p:txBody>
      </p:sp>
      <p:cxnSp>
        <p:nvCxnSpPr>
          <p:cNvPr id="638" name="Google Shape;638;p37"/>
          <p:cNvCxnSpPr>
            <a:stCxn id="632" idx="2"/>
            <a:endCxn id="636" idx="0"/>
          </p:cNvCxnSpPr>
          <p:nvPr/>
        </p:nvCxnSpPr>
        <p:spPr>
          <a:xfrm>
            <a:off x="2039250" y="2845188"/>
            <a:ext cx="0" cy="483300"/>
          </a:xfrm>
          <a:prstGeom prst="straightConnector1">
            <a:avLst/>
          </a:prstGeom>
          <a:noFill/>
          <a:ln cap="flat" cmpd="sng" w="19050">
            <a:solidFill>
              <a:srgbClr val="000000"/>
            </a:solidFill>
            <a:prstDash val="dash"/>
            <a:round/>
            <a:headEnd len="med" w="med" type="none"/>
            <a:tailEnd len="med" w="med" type="triangle"/>
          </a:ln>
        </p:spPr>
      </p:cxnSp>
      <p:cxnSp>
        <p:nvCxnSpPr>
          <p:cNvPr id="639" name="Google Shape;639;p37"/>
          <p:cNvCxnSpPr/>
          <p:nvPr/>
        </p:nvCxnSpPr>
        <p:spPr>
          <a:xfrm>
            <a:off x="1325100" y="2571900"/>
            <a:ext cx="0" cy="1306200"/>
          </a:xfrm>
          <a:prstGeom prst="straightConnector1">
            <a:avLst/>
          </a:prstGeom>
          <a:noFill/>
          <a:ln cap="flat" cmpd="sng" w="19050">
            <a:solidFill>
              <a:srgbClr val="000000"/>
            </a:solidFill>
            <a:prstDash val="dash"/>
            <a:round/>
            <a:headEnd len="med" w="med" type="none"/>
            <a:tailEnd len="med" w="med" type="triangle"/>
          </a:ln>
        </p:spPr>
      </p:cxnSp>
      <p:sp>
        <p:nvSpPr>
          <p:cNvPr id="640" name="Google Shape;640;p37"/>
          <p:cNvSpPr txBox="1"/>
          <p:nvPr/>
        </p:nvSpPr>
        <p:spPr>
          <a:xfrm>
            <a:off x="324625" y="2845200"/>
            <a:ext cx="935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Version </a:t>
            </a:r>
            <a:endParaRPr b="1" sz="1600">
              <a:latin typeface="Times New Roman"/>
              <a:ea typeface="Times New Roman"/>
              <a:cs typeface="Times New Roman"/>
              <a:sym typeface="Times New Roman"/>
            </a:endParaRPr>
          </a:p>
          <a:p>
            <a:pPr indent="0" lvl="0" marL="0" rtl="0" algn="ctr">
              <a:spcBef>
                <a:spcPts val="0"/>
              </a:spcBef>
              <a:spcAft>
                <a:spcPts val="0"/>
              </a:spcAft>
              <a:buNone/>
            </a:pPr>
            <a:r>
              <a:rPr b="1" lang="en" sz="1600">
                <a:latin typeface="Times New Roman"/>
                <a:ea typeface="Times New Roman"/>
                <a:cs typeface="Times New Roman"/>
                <a:sym typeface="Times New Roman"/>
              </a:rPr>
              <a:t>Chain </a:t>
            </a:r>
            <a:endParaRPr b="1" sz="1600">
              <a:latin typeface="Times New Roman"/>
              <a:ea typeface="Times New Roman"/>
              <a:cs typeface="Times New Roman"/>
              <a:sym typeface="Times New Roman"/>
            </a:endParaRPr>
          </a:p>
        </p:txBody>
      </p:sp>
      <p:sp>
        <p:nvSpPr>
          <p:cNvPr id="641" name="Google Shape;641;p37"/>
          <p:cNvSpPr/>
          <p:nvPr/>
        </p:nvSpPr>
        <p:spPr>
          <a:xfrm>
            <a:off x="2097475" y="1622875"/>
            <a:ext cx="176700" cy="697500"/>
          </a:xfrm>
          <a:prstGeom prst="downArrow">
            <a:avLst>
              <a:gd fmla="val 50000" name="adj1"/>
              <a:gd fmla="val 50000" name="adj2"/>
            </a:avLst>
          </a:prstGeom>
          <a:solidFill>
            <a:srgbClr val="93C47D"/>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642" name="Google Shape;642;p37"/>
          <p:cNvPicPr preferRelativeResize="0"/>
          <p:nvPr/>
        </p:nvPicPr>
        <p:blipFill>
          <a:blip r:embed="rId4">
            <a:alphaModFix/>
          </a:blip>
          <a:stretch>
            <a:fillRect/>
          </a:stretch>
        </p:blipFill>
        <p:spPr>
          <a:xfrm>
            <a:off x="449273" y="1053950"/>
            <a:ext cx="521543" cy="483300"/>
          </a:xfrm>
          <a:prstGeom prst="rect">
            <a:avLst/>
          </a:prstGeom>
          <a:noFill/>
          <a:ln>
            <a:noFill/>
          </a:ln>
        </p:spPr>
      </p:pic>
      <p:sp>
        <p:nvSpPr>
          <p:cNvPr id="643" name="Google Shape;643;p37"/>
          <p:cNvSpPr/>
          <p:nvPr/>
        </p:nvSpPr>
        <p:spPr>
          <a:xfrm rot="-5400000">
            <a:off x="8118700" y="513300"/>
            <a:ext cx="176700" cy="1009500"/>
          </a:xfrm>
          <a:prstGeom prst="downArrow">
            <a:avLst>
              <a:gd fmla="val 50000" name="adj1"/>
              <a:gd fmla="val 50000" name="adj2"/>
            </a:avLst>
          </a:prstGeom>
          <a:solidFill>
            <a:srgbClr val="93C47D"/>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44" name="Google Shape;644;p37"/>
          <p:cNvSpPr/>
          <p:nvPr/>
        </p:nvSpPr>
        <p:spPr>
          <a:xfrm rot="-5400000">
            <a:off x="8132800" y="1069725"/>
            <a:ext cx="176700" cy="1037700"/>
          </a:xfrm>
          <a:prstGeom prst="downArrow">
            <a:avLst>
              <a:gd fmla="val 50000" name="adj1"/>
              <a:gd fmla="val 50000" name="adj2"/>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45" name="Google Shape;645;p37"/>
          <p:cNvSpPr txBox="1"/>
          <p:nvPr/>
        </p:nvSpPr>
        <p:spPr>
          <a:xfrm>
            <a:off x="7643200" y="653725"/>
            <a:ext cx="115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Reader (R)</a:t>
            </a:r>
            <a:endParaRPr>
              <a:latin typeface="Times New Roman"/>
              <a:ea typeface="Times New Roman"/>
              <a:cs typeface="Times New Roman"/>
              <a:sym typeface="Times New Roman"/>
            </a:endParaRPr>
          </a:p>
        </p:txBody>
      </p:sp>
      <p:sp>
        <p:nvSpPr>
          <p:cNvPr id="646" name="Google Shape;646;p37"/>
          <p:cNvSpPr txBox="1"/>
          <p:nvPr/>
        </p:nvSpPr>
        <p:spPr>
          <a:xfrm>
            <a:off x="7672450" y="1234440"/>
            <a:ext cx="109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Writer (W)</a:t>
            </a:r>
            <a:endParaRPr>
              <a:latin typeface="Times New Roman"/>
              <a:ea typeface="Times New Roman"/>
              <a:cs typeface="Times New Roman"/>
              <a:sym typeface="Times New Roman"/>
            </a:endParaRPr>
          </a:p>
        </p:txBody>
      </p:sp>
      <p:cxnSp>
        <p:nvCxnSpPr>
          <p:cNvPr id="647" name="Google Shape;647;p37"/>
          <p:cNvCxnSpPr/>
          <p:nvPr/>
        </p:nvCxnSpPr>
        <p:spPr>
          <a:xfrm>
            <a:off x="4799575" y="2569638"/>
            <a:ext cx="932400" cy="1500"/>
          </a:xfrm>
          <a:prstGeom prst="straightConnector1">
            <a:avLst/>
          </a:prstGeom>
          <a:noFill/>
          <a:ln cap="flat" cmpd="sng" w="19050">
            <a:solidFill>
              <a:srgbClr val="000000"/>
            </a:solidFill>
            <a:prstDash val="solid"/>
            <a:round/>
            <a:headEnd len="med" w="med" type="none"/>
            <a:tailEnd len="med" w="med" type="triangle"/>
          </a:ln>
        </p:spPr>
      </p:cxnSp>
      <p:sp>
        <p:nvSpPr>
          <p:cNvPr id="648" name="Google Shape;648;p37"/>
          <p:cNvSpPr/>
          <p:nvPr/>
        </p:nvSpPr>
        <p:spPr>
          <a:xfrm>
            <a:off x="5732000" y="2296950"/>
            <a:ext cx="1218600" cy="549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Times New Roman"/>
                <a:ea typeface="Times New Roman"/>
                <a:cs typeface="Times New Roman"/>
                <a:sym typeface="Times New Roman"/>
              </a:rPr>
              <a:t>Node C</a:t>
            </a:r>
            <a:endParaRPr sz="1800">
              <a:latin typeface="Times New Roman"/>
              <a:ea typeface="Times New Roman"/>
              <a:cs typeface="Times New Roman"/>
              <a:sym typeface="Times New Roman"/>
            </a:endParaRPr>
          </a:p>
        </p:txBody>
      </p:sp>
      <p:sp>
        <p:nvSpPr>
          <p:cNvPr id="649" name="Google Shape;649;p37"/>
          <p:cNvSpPr/>
          <p:nvPr/>
        </p:nvSpPr>
        <p:spPr>
          <a:xfrm>
            <a:off x="6133588" y="1598100"/>
            <a:ext cx="176700" cy="697500"/>
          </a:xfrm>
          <a:prstGeom prst="downArrow">
            <a:avLst>
              <a:gd fmla="val 50000" name="adj1"/>
              <a:gd fmla="val 50000" name="adj2"/>
            </a:avLst>
          </a:prstGeom>
          <a:solidFill>
            <a:srgbClr val="93C47D"/>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50" name="Google Shape;650;p37"/>
          <p:cNvSpPr/>
          <p:nvPr/>
        </p:nvSpPr>
        <p:spPr>
          <a:xfrm>
            <a:off x="6491700" y="1598100"/>
            <a:ext cx="176700" cy="697500"/>
          </a:xfrm>
          <a:prstGeom prst="downArrow">
            <a:avLst>
              <a:gd fmla="val 50000" name="adj1"/>
              <a:gd fmla="val 50000" name="adj2"/>
            </a:avLst>
          </a:prstGeom>
          <a:solidFill>
            <a:srgbClr val="93C47D"/>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651" name="Google Shape;651;p37"/>
          <p:cNvPicPr preferRelativeResize="0"/>
          <p:nvPr/>
        </p:nvPicPr>
        <p:blipFill>
          <a:blip r:embed="rId4">
            <a:alphaModFix/>
          </a:blip>
          <a:stretch>
            <a:fillRect/>
          </a:stretch>
        </p:blipFill>
        <p:spPr>
          <a:xfrm>
            <a:off x="4714423" y="995850"/>
            <a:ext cx="521543" cy="483300"/>
          </a:xfrm>
          <a:prstGeom prst="rect">
            <a:avLst/>
          </a:prstGeom>
          <a:noFill/>
          <a:ln>
            <a:noFill/>
          </a:ln>
        </p:spPr>
      </p:pic>
      <p:sp>
        <p:nvSpPr>
          <p:cNvPr id="652" name="Google Shape;652;p37"/>
          <p:cNvSpPr/>
          <p:nvPr/>
        </p:nvSpPr>
        <p:spPr>
          <a:xfrm>
            <a:off x="1148075" y="4205250"/>
            <a:ext cx="6939300" cy="6678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800">
                <a:latin typeface="Times New Roman"/>
                <a:ea typeface="Times New Roman"/>
                <a:cs typeface="Times New Roman"/>
                <a:sym typeface="Times New Roman"/>
              </a:rPr>
              <a:t>Readers</a:t>
            </a:r>
            <a:r>
              <a:rPr i="1" lang="en" sz="1800">
                <a:latin typeface="Times New Roman"/>
                <a:ea typeface="Times New Roman"/>
                <a:cs typeface="Times New Roman"/>
                <a:sym typeface="Times New Roman"/>
              </a:rPr>
              <a:t> are always guaranteed to </a:t>
            </a:r>
            <a:r>
              <a:rPr b="1" i="1" lang="en" sz="1800">
                <a:latin typeface="Times New Roman"/>
                <a:ea typeface="Times New Roman"/>
                <a:cs typeface="Times New Roman"/>
                <a:sym typeface="Times New Roman"/>
              </a:rPr>
              <a:t>see a consistent version</a:t>
            </a:r>
            <a:r>
              <a:rPr i="1" lang="en" sz="1800">
                <a:latin typeface="Times New Roman"/>
                <a:ea typeface="Times New Roman"/>
                <a:cs typeface="Times New Roman"/>
                <a:sym typeface="Times New Roman"/>
              </a:rPr>
              <a:t> of an object and hence there is </a:t>
            </a:r>
            <a:r>
              <a:rPr b="1" i="1" lang="en" sz="1800">
                <a:latin typeface="Times New Roman"/>
                <a:ea typeface="Times New Roman"/>
                <a:cs typeface="Times New Roman"/>
                <a:sym typeface="Times New Roman"/>
              </a:rPr>
              <a:t>no read-write conflict</a:t>
            </a:r>
            <a:endParaRPr b="1" i="1" sz="1800">
              <a:latin typeface="Times New Roman"/>
              <a:ea typeface="Times New Roman"/>
              <a:cs typeface="Times New Roman"/>
              <a:sym typeface="Times New Roman"/>
            </a:endParaRPr>
          </a:p>
        </p:txBody>
      </p:sp>
      <p:sp>
        <p:nvSpPr>
          <p:cNvPr id="653" name="Google Shape;653;p37"/>
          <p:cNvSpPr/>
          <p:nvPr/>
        </p:nvSpPr>
        <p:spPr>
          <a:xfrm>
            <a:off x="2809888" y="3396284"/>
            <a:ext cx="2142600" cy="4833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latin typeface="Times New Roman"/>
                <a:ea typeface="Times New Roman"/>
                <a:cs typeface="Times New Roman"/>
                <a:sym typeface="Times New Roman"/>
              </a:rPr>
              <a:t>Out-of-place Updates</a:t>
            </a:r>
            <a:endParaRPr i="1" sz="1600">
              <a:latin typeface="Times New Roman"/>
              <a:ea typeface="Times New Roman"/>
              <a:cs typeface="Times New Roman"/>
              <a:sym typeface="Times New Roman"/>
            </a:endParaRPr>
          </a:p>
        </p:txBody>
      </p:sp>
      <p:sp>
        <p:nvSpPr>
          <p:cNvPr id="654" name="Google Shape;654;p37"/>
          <p:cNvSpPr/>
          <p:nvPr/>
        </p:nvSpPr>
        <p:spPr>
          <a:xfrm>
            <a:off x="5269988" y="929688"/>
            <a:ext cx="2142600" cy="6156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latin typeface="Times New Roman"/>
                <a:ea typeface="Times New Roman"/>
                <a:cs typeface="Times New Roman"/>
                <a:sym typeface="Times New Roman"/>
              </a:rPr>
              <a:t>Both the readers can proceed </a:t>
            </a:r>
            <a:endParaRPr i="1" sz="1600">
              <a:latin typeface="Times New Roman"/>
              <a:ea typeface="Times New Roman"/>
              <a:cs typeface="Times New Roman"/>
              <a:sym typeface="Times New Roman"/>
            </a:endParaRPr>
          </a:p>
        </p:txBody>
      </p:sp>
      <p:sp>
        <p:nvSpPr>
          <p:cNvPr id="655" name="Google Shape;655;p37"/>
          <p:cNvSpPr/>
          <p:nvPr/>
        </p:nvSpPr>
        <p:spPr>
          <a:xfrm>
            <a:off x="970825" y="1020800"/>
            <a:ext cx="2259900" cy="5496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latin typeface="Times New Roman"/>
                <a:ea typeface="Times New Roman"/>
                <a:cs typeface="Times New Roman"/>
                <a:sym typeface="Times New Roman"/>
              </a:rPr>
              <a:t>Readers can proceed while on-going write</a:t>
            </a:r>
            <a:endParaRPr i="1" sz="1600">
              <a:latin typeface="Times New Roman"/>
              <a:ea typeface="Times New Roman"/>
              <a:cs typeface="Times New Roman"/>
              <a:sym typeface="Times New Roman"/>
            </a:endParaRPr>
          </a:p>
        </p:txBody>
      </p:sp>
      <p:sp>
        <p:nvSpPr>
          <p:cNvPr id="656" name="Google Shape;656;p37"/>
          <p:cNvSpPr txBox="1"/>
          <p:nvPr>
            <p:ph idx="12" type="sldNum"/>
          </p:nvPr>
        </p:nvSpPr>
        <p:spPr>
          <a:xfrm>
            <a:off x="8567928" y="4663440"/>
            <a:ext cx="548700" cy="365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par>
                                <p:cTn fill="hold" nodeType="with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1000"/>
                                        <p:tgtEl>
                                          <p:spTgt spid="655"/>
                                        </p:tgtEl>
                                      </p:cBhvr>
                                    </p:animEffect>
                                  </p:childTnLst>
                                </p:cTn>
                              </p:par>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1000"/>
                                        <p:tgtEl>
                                          <p:spTgt spid="65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0"/>
                                        <p:tgtEl>
                                          <p:spTgt spid="6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660" name="Shape 660"/>
        <p:cNvGrpSpPr/>
        <p:nvPr/>
      </p:nvGrpSpPr>
      <p:grpSpPr>
        <a:xfrm>
          <a:off x="0" y="0"/>
          <a:ext cx="0" cy="0"/>
          <a:chOff x="0" y="0"/>
          <a:chExt cx="0" cy="0"/>
        </a:xfrm>
      </p:grpSpPr>
      <p:pic>
        <p:nvPicPr>
          <p:cNvPr id="661" name="Google Shape;661;p38"/>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662" name="Google Shape;662;p38"/>
          <p:cNvSpPr txBox="1"/>
          <p:nvPr>
            <p:ph type="title"/>
          </p:nvPr>
        </p:nvSpPr>
        <p:spPr>
          <a:xfrm>
            <a:off x="274320" y="137160"/>
            <a:ext cx="8686800" cy="576000"/>
          </a:xfrm>
          <a:prstGeom prst="rect">
            <a:avLst/>
          </a:prstGeom>
          <a:noFill/>
          <a:ln>
            <a:noFill/>
          </a:ln>
        </p:spPr>
        <p:txBody>
          <a:bodyPr anchorCtr="0" anchor="b" bIns="68575" lIns="68575" spcFirstLastPara="1" rIns="68575" wrap="square" tIns="68575">
            <a:noAutofit/>
          </a:bodyPr>
          <a:lstStyle/>
          <a:p>
            <a:pPr indent="0" lvl="0" marL="0" rtl="0" algn="ctr">
              <a:lnSpc>
                <a:spcPct val="100000"/>
              </a:lnSpc>
              <a:spcBef>
                <a:spcPts val="0"/>
              </a:spcBef>
              <a:spcAft>
                <a:spcPts val="0"/>
              </a:spcAft>
              <a:buSzPts val="1400"/>
              <a:buNone/>
            </a:pPr>
            <a:r>
              <a:rPr b="1" lang="en" sz="2500">
                <a:latin typeface="Times New Roman"/>
                <a:ea typeface="Times New Roman"/>
                <a:cs typeface="Times New Roman"/>
                <a:sym typeface="Times New Roman"/>
              </a:rPr>
              <a:t>MVCC supports </a:t>
            </a:r>
            <a:r>
              <a:rPr b="1" lang="en" sz="2500">
                <a:solidFill>
                  <a:srgbClr val="1155CC"/>
                </a:solidFill>
                <a:latin typeface="Times New Roman"/>
                <a:ea typeface="Times New Roman"/>
                <a:cs typeface="Times New Roman"/>
                <a:sym typeface="Times New Roman"/>
              </a:rPr>
              <a:t>concurrent disjoint writes </a:t>
            </a:r>
            <a:endParaRPr b="1" sz="2500">
              <a:latin typeface="Times New Roman"/>
              <a:ea typeface="Times New Roman"/>
              <a:cs typeface="Times New Roman"/>
              <a:sym typeface="Times New Roman"/>
            </a:endParaRPr>
          </a:p>
        </p:txBody>
      </p:sp>
      <p:sp>
        <p:nvSpPr>
          <p:cNvPr id="663" name="Google Shape;663;p38"/>
          <p:cNvSpPr/>
          <p:nvPr/>
        </p:nvSpPr>
        <p:spPr>
          <a:xfrm>
            <a:off x="1983149" y="1660265"/>
            <a:ext cx="1218600" cy="549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Times New Roman"/>
                <a:ea typeface="Times New Roman"/>
                <a:cs typeface="Times New Roman"/>
                <a:sym typeface="Times New Roman"/>
              </a:rPr>
              <a:t>Node A</a:t>
            </a:r>
            <a:endParaRPr sz="1800">
              <a:latin typeface="Times New Roman"/>
              <a:ea typeface="Times New Roman"/>
              <a:cs typeface="Times New Roman"/>
              <a:sym typeface="Times New Roman"/>
            </a:endParaRPr>
          </a:p>
        </p:txBody>
      </p:sp>
      <p:sp>
        <p:nvSpPr>
          <p:cNvPr id="664" name="Google Shape;664;p38"/>
          <p:cNvSpPr/>
          <p:nvPr/>
        </p:nvSpPr>
        <p:spPr>
          <a:xfrm>
            <a:off x="4134174" y="1661627"/>
            <a:ext cx="1218600" cy="549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Times New Roman"/>
                <a:ea typeface="Times New Roman"/>
                <a:cs typeface="Times New Roman"/>
                <a:sym typeface="Times New Roman"/>
              </a:rPr>
              <a:t>Node B</a:t>
            </a:r>
            <a:endParaRPr sz="1800">
              <a:latin typeface="Times New Roman"/>
              <a:ea typeface="Times New Roman"/>
              <a:cs typeface="Times New Roman"/>
              <a:sym typeface="Times New Roman"/>
            </a:endParaRPr>
          </a:p>
        </p:txBody>
      </p:sp>
      <p:cxnSp>
        <p:nvCxnSpPr>
          <p:cNvPr id="665" name="Google Shape;665;p38"/>
          <p:cNvCxnSpPr>
            <a:stCxn id="663" idx="3"/>
            <a:endCxn id="664" idx="1"/>
          </p:cNvCxnSpPr>
          <p:nvPr/>
        </p:nvCxnSpPr>
        <p:spPr>
          <a:xfrm>
            <a:off x="3201749" y="1935065"/>
            <a:ext cx="932400" cy="1500"/>
          </a:xfrm>
          <a:prstGeom prst="straightConnector1">
            <a:avLst/>
          </a:prstGeom>
          <a:noFill/>
          <a:ln cap="flat" cmpd="sng" w="19050">
            <a:solidFill>
              <a:srgbClr val="000000"/>
            </a:solidFill>
            <a:prstDash val="solid"/>
            <a:round/>
            <a:headEnd len="med" w="med" type="none"/>
            <a:tailEnd len="med" w="med" type="triangle"/>
          </a:ln>
        </p:spPr>
      </p:cxnSp>
      <p:sp>
        <p:nvSpPr>
          <p:cNvPr id="666" name="Google Shape;666;p38"/>
          <p:cNvSpPr/>
          <p:nvPr/>
        </p:nvSpPr>
        <p:spPr>
          <a:xfrm>
            <a:off x="2500871" y="987552"/>
            <a:ext cx="176700" cy="697500"/>
          </a:xfrm>
          <a:prstGeom prst="downArrow">
            <a:avLst>
              <a:gd fmla="val 50000" name="adj1"/>
              <a:gd fmla="val 50000" name="adj2"/>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67" name="Google Shape;667;p38"/>
          <p:cNvSpPr/>
          <p:nvPr/>
        </p:nvSpPr>
        <p:spPr>
          <a:xfrm>
            <a:off x="1984248" y="2670965"/>
            <a:ext cx="1218600" cy="549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Times New Roman"/>
                <a:ea typeface="Times New Roman"/>
                <a:cs typeface="Times New Roman"/>
                <a:sym typeface="Times New Roman"/>
              </a:rPr>
              <a:t>Node A</a:t>
            </a:r>
            <a:endParaRPr baseline="-25000" sz="1800">
              <a:latin typeface="Times New Roman"/>
              <a:ea typeface="Times New Roman"/>
              <a:cs typeface="Times New Roman"/>
              <a:sym typeface="Times New Roman"/>
            </a:endParaRPr>
          </a:p>
        </p:txBody>
      </p:sp>
      <p:sp>
        <p:nvSpPr>
          <p:cNvPr id="668" name="Google Shape;668;p38"/>
          <p:cNvSpPr txBox="1"/>
          <p:nvPr/>
        </p:nvSpPr>
        <p:spPr>
          <a:xfrm>
            <a:off x="2857079" y="2908152"/>
            <a:ext cx="17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p:txBody>
      </p:sp>
      <p:cxnSp>
        <p:nvCxnSpPr>
          <p:cNvPr id="669" name="Google Shape;669;p38"/>
          <p:cNvCxnSpPr>
            <a:stCxn id="663" idx="2"/>
            <a:endCxn id="667" idx="0"/>
          </p:cNvCxnSpPr>
          <p:nvPr/>
        </p:nvCxnSpPr>
        <p:spPr>
          <a:xfrm>
            <a:off x="2592449" y="2209865"/>
            <a:ext cx="1200" cy="461100"/>
          </a:xfrm>
          <a:prstGeom prst="straightConnector1">
            <a:avLst/>
          </a:prstGeom>
          <a:noFill/>
          <a:ln cap="flat" cmpd="sng" w="19050">
            <a:solidFill>
              <a:srgbClr val="000000"/>
            </a:solidFill>
            <a:prstDash val="dash"/>
            <a:round/>
            <a:headEnd len="med" w="med" type="none"/>
            <a:tailEnd len="med" w="med" type="triangle"/>
          </a:ln>
        </p:spPr>
      </p:cxnSp>
      <p:cxnSp>
        <p:nvCxnSpPr>
          <p:cNvPr id="670" name="Google Shape;670;p38"/>
          <p:cNvCxnSpPr/>
          <p:nvPr/>
        </p:nvCxnSpPr>
        <p:spPr>
          <a:xfrm>
            <a:off x="1878299" y="1936577"/>
            <a:ext cx="0" cy="1306200"/>
          </a:xfrm>
          <a:prstGeom prst="straightConnector1">
            <a:avLst/>
          </a:prstGeom>
          <a:noFill/>
          <a:ln cap="flat" cmpd="sng" w="19050">
            <a:solidFill>
              <a:srgbClr val="000000"/>
            </a:solidFill>
            <a:prstDash val="dash"/>
            <a:round/>
            <a:headEnd len="med" w="med" type="none"/>
            <a:tailEnd len="med" w="med" type="triangle"/>
          </a:ln>
        </p:spPr>
      </p:cxnSp>
      <p:sp>
        <p:nvSpPr>
          <p:cNvPr id="671" name="Google Shape;671;p38"/>
          <p:cNvSpPr txBox="1"/>
          <p:nvPr/>
        </p:nvSpPr>
        <p:spPr>
          <a:xfrm>
            <a:off x="877824" y="2209877"/>
            <a:ext cx="935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Version </a:t>
            </a:r>
            <a:endParaRPr b="1" sz="1600">
              <a:latin typeface="Times New Roman"/>
              <a:ea typeface="Times New Roman"/>
              <a:cs typeface="Times New Roman"/>
              <a:sym typeface="Times New Roman"/>
            </a:endParaRPr>
          </a:p>
          <a:p>
            <a:pPr indent="0" lvl="0" marL="0" rtl="0" algn="ctr">
              <a:spcBef>
                <a:spcPts val="0"/>
              </a:spcBef>
              <a:spcAft>
                <a:spcPts val="0"/>
              </a:spcAft>
              <a:buNone/>
            </a:pPr>
            <a:r>
              <a:rPr b="1" lang="en" sz="1600">
                <a:latin typeface="Times New Roman"/>
                <a:ea typeface="Times New Roman"/>
                <a:cs typeface="Times New Roman"/>
                <a:sym typeface="Times New Roman"/>
              </a:rPr>
              <a:t>Chain </a:t>
            </a:r>
            <a:endParaRPr b="1" sz="1600">
              <a:latin typeface="Times New Roman"/>
              <a:ea typeface="Times New Roman"/>
              <a:cs typeface="Times New Roman"/>
              <a:sym typeface="Times New Roman"/>
            </a:endParaRPr>
          </a:p>
        </p:txBody>
      </p:sp>
      <p:sp>
        <p:nvSpPr>
          <p:cNvPr id="672" name="Google Shape;672;p38"/>
          <p:cNvSpPr/>
          <p:nvPr/>
        </p:nvSpPr>
        <p:spPr>
          <a:xfrm rot="-5400000">
            <a:off x="8118700" y="513300"/>
            <a:ext cx="176700" cy="1009500"/>
          </a:xfrm>
          <a:prstGeom prst="downArrow">
            <a:avLst>
              <a:gd fmla="val 50000" name="adj1"/>
              <a:gd fmla="val 50000" name="adj2"/>
            </a:avLst>
          </a:prstGeom>
          <a:solidFill>
            <a:srgbClr val="93C47D"/>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73" name="Google Shape;673;p38"/>
          <p:cNvSpPr/>
          <p:nvPr/>
        </p:nvSpPr>
        <p:spPr>
          <a:xfrm rot="-5400000">
            <a:off x="8132800" y="886845"/>
            <a:ext cx="176700" cy="1037700"/>
          </a:xfrm>
          <a:prstGeom prst="downArrow">
            <a:avLst>
              <a:gd fmla="val 50000" name="adj1"/>
              <a:gd fmla="val 50000" name="adj2"/>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74" name="Google Shape;674;p38"/>
          <p:cNvSpPr txBox="1"/>
          <p:nvPr/>
        </p:nvSpPr>
        <p:spPr>
          <a:xfrm>
            <a:off x="7643200" y="653725"/>
            <a:ext cx="115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Reader (R)</a:t>
            </a:r>
            <a:endParaRPr>
              <a:latin typeface="Times New Roman"/>
              <a:ea typeface="Times New Roman"/>
              <a:cs typeface="Times New Roman"/>
              <a:sym typeface="Times New Roman"/>
            </a:endParaRPr>
          </a:p>
        </p:txBody>
      </p:sp>
      <p:sp>
        <p:nvSpPr>
          <p:cNvPr id="675" name="Google Shape;675;p38"/>
          <p:cNvSpPr txBox="1"/>
          <p:nvPr/>
        </p:nvSpPr>
        <p:spPr>
          <a:xfrm>
            <a:off x="7672450" y="1051560"/>
            <a:ext cx="109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Writer (W)</a:t>
            </a:r>
            <a:endParaRPr>
              <a:latin typeface="Times New Roman"/>
              <a:ea typeface="Times New Roman"/>
              <a:cs typeface="Times New Roman"/>
              <a:sym typeface="Times New Roman"/>
            </a:endParaRPr>
          </a:p>
        </p:txBody>
      </p:sp>
      <p:cxnSp>
        <p:nvCxnSpPr>
          <p:cNvPr id="676" name="Google Shape;676;p38"/>
          <p:cNvCxnSpPr/>
          <p:nvPr/>
        </p:nvCxnSpPr>
        <p:spPr>
          <a:xfrm>
            <a:off x="5352774" y="1934315"/>
            <a:ext cx="932400" cy="1500"/>
          </a:xfrm>
          <a:prstGeom prst="straightConnector1">
            <a:avLst/>
          </a:prstGeom>
          <a:noFill/>
          <a:ln cap="flat" cmpd="sng" w="19050">
            <a:solidFill>
              <a:srgbClr val="000000"/>
            </a:solidFill>
            <a:prstDash val="solid"/>
            <a:round/>
            <a:headEnd len="med" w="med" type="none"/>
            <a:tailEnd len="med" w="med" type="triangle"/>
          </a:ln>
        </p:spPr>
      </p:cxnSp>
      <p:sp>
        <p:nvSpPr>
          <p:cNvPr id="677" name="Google Shape;677;p38"/>
          <p:cNvSpPr/>
          <p:nvPr/>
        </p:nvSpPr>
        <p:spPr>
          <a:xfrm>
            <a:off x="6285199" y="1661627"/>
            <a:ext cx="1218600" cy="549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Times New Roman"/>
                <a:ea typeface="Times New Roman"/>
                <a:cs typeface="Times New Roman"/>
                <a:sym typeface="Times New Roman"/>
              </a:rPr>
              <a:t>Node C</a:t>
            </a:r>
            <a:endParaRPr sz="1800">
              <a:latin typeface="Times New Roman"/>
              <a:ea typeface="Times New Roman"/>
              <a:cs typeface="Times New Roman"/>
              <a:sym typeface="Times New Roman"/>
            </a:endParaRPr>
          </a:p>
        </p:txBody>
      </p:sp>
      <p:sp>
        <p:nvSpPr>
          <p:cNvPr id="678" name="Google Shape;678;p38"/>
          <p:cNvSpPr/>
          <p:nvPr/>
        </p:nvSpPr>
        <p:spPr>
          <a:xfrm>
            <a:off x="6806153" y="989309"/>
            <a:ext cx="176700" cy="697500"/>
          </a:xfrm>
          <a:prstGeom prst="downArrow">
            <a:avLst>
              <a:gd fmla="val 50000" name="adj1"/>
              <a:gd fmla="val 50000" name="adj2"/>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grpSp>
        <p:nvGrpSpPr>
          <p:cNvPr id="679" name="Google Shape;679;p38"/>
          <p:cNvGrpSpPr/>
          <p:nvPr/>
        </p:nvGrpSpPr>
        <p:grpSpPr>
          <a:xfrm>
            <a:off x="1084897" y="3863894"/>
            <a:ext cx="6594972" cy="549600"/>
            <a:chOff x="1084897" y="3863894"/>
            <a:chExt cx="6594972" cy="549600"/>
          </a:xfrm>
        </p:grpSpPr>
        <p:pic>
          <p:nvPicPr>
            <p:cNvPr id="680" name="Google Shape;680;p38"/>
            <p:cNvPicPr preferRelativeResize="0"/>
            <p:nvPr/>
          </p:nvPicPr>
          <p:blipFill>
            <a:blip r:embed="rId4">
              <a:alphaModFix/>
            </a:blip>
            <a:stretch>
              <a:fillRect/>
            </a:stretch>
          </p:blipFill>
          <p:spPr>
            <a:xfrm>
              <a:off x="1084897" y="3897044"/>
              <a:ext cx="521542" cy="483300"/>
            </a:xfrm>
            <a:prstGeom prst="rect">
              <a:avLst/>
            </a:prstGeom>
            <a:noFill/>
            <a:ln>
              <a:noFill/>
            </a:ln>
          </p:spPr>
        </p:pic>
        <p:sp>
          <p:nvSpPr>
            <p:cNvPr id="681" name="Google Shape;681;p38"/>
            <p:cNvSpPr/>
            <p:nvPr/>
          </p:nvSpPr>
          <p:spPr>
            <a:xfrm>
              <a:off x="1779470" y="3863894"/>
              <a:ext cx="5900400" cy="5496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800">
                  <a:latin typeface="Times New Roman"/>
                  <a:ea typeface="Times New Roman"/>
                  <a:cs typeface="Times New Roman"/>
                  <a:sym typeface="Times New Roman"/>
                </a:rPr>
                <a:t>Non-conflicting writers</a:t>
              </a:r>
              <a:r>
                <a:rPr i="1" lang="en" sz="1800">
                  <a:latin typeface="Times New Roman"/>
                  <a:ea typeface="Times New Roman"/>
                  <a:cs typeface="Times New Roman"/>
                  <a:sym typeface="Times New Roman"/>
                </a:rPr>
                <a:t> </a:t>
              </a:r>
              <a:r>
                <a:rPr b="1" i="1" lang="en" sz="1800">
                  <a:latin typeface="Times New Roman"/>
                  <a:ea typeface="Times New Roman"/>
                  <a:cs typeface="Times New Roman"/>
                  <a:sym typeface="Times New Roman"/>
                </a:rPr>
                <a:t>can perform concurrent execution  </a:t>
              </a:r>
              <a:endParaRPr b="1" i="1" sz="1800">
                <a:latin typeface="Times New Roman"/>
                <a:ea typeface="Times New Roman"/>
                <a:cs typeface="Times New Roman"/>
                <a:sym typeface="Times New Roman"/>
              </a:endParaRPr>
            </a:p>
          </p:txBody>
        </p:sp>
      </p:grpSp>
      <p:sp>
        <p:nvSpPr>
          <p:cNvPr id="682" name="Google Shape;682;p38"/>
          <p:cNvSpPr txBox="1"/>
          <p:nvPr>
            <p:ph idx="12" type="sldNum"/>
          </p:nvPr>
        </p:nvSpPr>
        <p:spPr>
          <a:xfrm>
            <a:off x="8567928" y="4663440"/>
            <a:ext cx="548700" cy="365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cxnSp>
        <p:nvCxnSpPr>
          <p:cNvPr id="683" name="Google Shape;683;p38"/>
          <p:cNvCxnSpPr/>
          <p:nvPr/>
        </p:nvCxnSpPr>
        <p:spPr>
          <a:xfrm>
            <a:off x="6894499" y="2209865"/>
            <a:ext cx="0" cy="483300"/>
          </a:xfrm>
          <a:prstGeom prst="straightConnector1">
            <a:avLst/>
          </a:prstGeom>
          <a:noFill/>
          <a:ln cap="flat" cmpd="sng" w="19050">
            <a:solidFill>
              <a:srgbClr val="000000"/>
            </a:solidFill>
            <a:prstDash val="dash"/>
            <a:round/>
            <a:headEnd len="med" w="med" type="none"/>
            <a:tailEnd len="med" w="med" type="triangle"/>
          </a:ln>
        </p:spPr>
      </p:cxnSp>
      <p:sp>
        <p:nvSpPr>
          <p:cNvPr id="684" name="Google Shape;684;p38"/>
          <p:cNvSpPr/>
          <p:nvPr/>
        </p:nvSpPr>
        <p:spPr>
          <a:xfrm>
            <a:off x="6285199" y="2672290"/>
            <a:ext cx="1218600" cy="549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Times New Roman"/>
                <a:ea typeface="Times New Roman"/>
                <a:cs typeface="Times New Roman"/>
                <a:sym typeface="Times New Roman"/>
              </a:rPr>
              <a:t>Node C</a:t>
            </a:r>
            <a:endParaRPr baseline="-25000" sz="1800">
              <a:latin typeface="Times New Roman"/>
              <a:ea typeface="Times New Roman"/>
              <a:cs typeface="Times New Roman"/>
              <a:sym typeface="Times New Roman"/>
            </a:endParaRPr>
          </a:p>
        </p:txBody>
      </p:sp>
      <p:sp>
        <p:nvSpPr>
          <p:cNvPr id="685" name="Google Shape;685;p38"/>
          <p:cNvSpPr txBox="1"/>
          <p:nvPr/>
        </p:nvSpPr>
        <p:spPr>
          <a:xfrm>
            <a:off x="7142315" y="2835557"/>
            <a:ext cx="17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par>
                                <p:cTn fill="hold" nodeType="with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par>
                                <p:cTn fill="hold" nodeType="with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par>
                                <p:cTn fill="hold" nodeType="with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000"/>
                                        <p:tgtEl>
                                          <p:spTgt spid="669"/>
                                        </p:tgtEl>
                                      </p:cBhvr>
                                    </p:animEffect>
                                  </p:childTnLst>
                                </p:cTn>
                              </p:par>
                              <p:par>
                                <p:cTn fill="hold" nodeType="with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200"/>
                                        <p:tgtEl>
                                          <p:spTgt spid="670"/>
                                        </p:tgtEl>
                                      </p:cBhvr>
                                    </p:animEffect>
                                  </p:childTnLst>
                                </p:cTn>
                              </p:par>
                              <p:par>
                                <p:cTn fill="hold" nodeType="with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par>
                                <p:cTn fill="hold" nodeType="with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1000"/>
                                        <p:tgtEl>
                                          <p:spTgt spid="671"/>
                                        </p:tgtEl>
                                      </p:cBhvr>
                                    </p:animEffect>
                                  </p:childTnLst>
                                </p:cTn>
                              </p:par>
                            </p:childTnLst>
                          </p:cTn>
                        </p:par>
                        <p:par>
                          <p:cTn fill="hold">
                            <p:stCondLst>
                              <p:cond delay="3200"/>
                            </p:stCondLst>
                            <p:childTnLst>
                              <p:par>
                                <p:cTn fill="hold" nodeType="after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1000"/>
                                        <p:tgtEl>
                                          <p:spTgt spid="6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689" name="Shape 689"/>
        <p:cNvGrpSpPr/>
        <p:nvPr/>
      </p:nvGrpSpPr>
      <p:grpSpPr>
        <a:xfrm>
          <a:off x="0" y="0"/>
          <a:ext cx="0" cy="0"/>
          <a:chOff x="0" y="0"/>
          <a:chExt cx="0" cy="0"/>
        </a:xfrm>
      </p:grpSpPr>
      <p:pic>
        <p:nvPicPr>
          <p:cNvPr id="690" name="Google Shape;690;p39"/>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691" name="Google Shape;691;p39"/>
          <p:cNvSpPr txBox="1"/>
          <p:nvPr>
            <p:ph type="title"/>
          </p:nvPr>
        </p:nvSpPr>
        <p:spPr>
          <a:xfrm>
            <a:off x="274320" y="137160"/>
            <a:ext cx="8686800" cy="576000"/>
          </a:xfrm>
          <a:prstGeom prst="rect">
            <a:avLst/>
          </a:prstGeom>
          <a:noFill/>
          <a:ln>
            <a:noFill/>
          </a:ln>
        </p:spPr>
        <p:txBody>
          <a:bodyPr anchorCtr="0" anchor="b" bIns="68575" lIns="68575" spcFirstLastPara="1" rIns="68575" wrap="square" tIns="68575">
            <a:noAutofit/>
          </a:bodyPr>
          <a:lstStyle/>
          <a:p>
            <a:pPr indent="0" lvl="0" marL="0" rtl="0" algn="ctr">
              <a:lnSpc>
                <a:spcPct val="100000"/>
              </a:lnSpc>
              <a:spcBef>
                <a:spcPts val="0"/>
              </a:spcBef>
              <a:spcAft>
                <a:spcPts val="0"/>
              </a:spcAft>
              <a:buSzPts val="1400"/>
              <a:buNone/>
            </a:pPr>
            <a:r>
              <a:rPr b="1" lang="en" sz="2500">
                <a:latin typeface="Times New Roman"/>
                <a:ea typeface="Times New Roman"/>
                <a:cs typeface="Times New Roman"/>
                <a:sym typeface="Times New Roman"/>
              </a:rPr>
              <a:t>MVCC supports </a:t>
            </a:r>
            <a:r>
              <a:rPr b="1" lang="en" sz="2500">
                <a:solidFill>
                  <a:srgbClr val="1155CC"/>
                </a:solidFill>
                <a:latin typeface="Times New Roman"/>
                <a:ea typeface="Times New Roman"/>
                <a:cs typeface="Times New Roman"/>
                <a:sym typeface="Times New Roman"/>
              </a:rPr>
              <a:t>concurrent disjoint writes </a:t>
            </a:r>
            <a:endParaRPr b="1" sz="2500">
              <a:latin typeface="Times New Roman"/>
              <a:ea typeface="Times New Roman"/>
              <a:cs typeface="Times New Roman"/>
              <a:sym typeface="Times New Roman"/>
            </a:endParaRPr>
          </a:p>
        </p:txBody>
      </p:sp>
      <p:sp>
        <p:nvSpPr>
          <p:cNvPr id="692" name="Google Shape;692;p39"/>
          <p:cNvSpPr/>
          <p:nvPr/>
        </p:nvSpPr>
        <p:spPr>
          <a:xfrm>
            <a:off x="1983149" y="1660265"/>
            <a:ext cx="1218600" cy="549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Times New Roman"/>
                <a:ea typeface="Times New Roman"/>
                <a:cs typeface="Times New Roman"/>
                <a:sym typeface="Times New Roman"/>
              </a:rPr>
              <a:t>Node A</a:t>
            </a:r>
            <a:endParaRPr sz="1800">
              <a:latin typeface="Times New Roman"/>
              <a:ea typeface="Times New Roman"/>
              <a:cs typeface="Times New Roman"/>
              <a:sym typeface="Times New Roman"/>
            </a:endParaRPr>
          </a:p>
        </p:txBody>
      </p:sp>
      <p:sp>
        <p:nvSpPr>
          <p:cNvPr id="693" name="Google Shape;693;p39"/>
          <p:cNvSpPr/>
          <p:nvPr/>
        </p:nvSpPr>
        <p:spPr>
          <a:xfrm>
            <a:off x="4134174" y="1661627"/>
            <a:ext cx="1218600" cy="549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Times New Roman"/>
                <a:ea typeface="Times New Roman"/>
                <a:cs typeface="Times New Roman"/>
                <a:sym typeface="Times New Roman"/>
              </a:rPr>
              <a:t>Node B</a:t>
            </a:r>
            <a:endParaRPr sz="1800">
              <a:latin typeface="Times New Roman"/>
              <a:ea typeface="Times New Roman"/>
              <a:cs typeface="Times New Roman"/>
              <a:sym typeface="Times New Roman"/>
            </a:endParaRPr>
          </a:p>
        </p:txBody>
      </p:sp>
      <p:cxnSp>
        <p:nvCxnSpPr>
          <p:cNvPr id="694" name="Google Shape;694;p39"/>
          <p:cNvCxnSpPr>
            <a:stCxn id="692" idx="3"/>
            <a:endCxn id="693" idx="1"/>
          </p:cNvCxnSpPr>
          <p:nvPr/>
        </p:nvCxnSpPr>
        <p:spPr>
          <a:xfrm>
            <a:off x="3201749" y="1935065"/>
            <a:ext cx="932400" cy="1500"/>
          </a:xfrm>
          <a:prstGeom prst="straightConnector1">
            <a:avLst/>
          </a:prstGeom>
          <a:noFill/>
          <a:ln cap="flat" cmpd="sng" w="19050">
            <a:solidFill>
              <a:srgbClr val="000000"/>
            </a:solidFill>
            <a:prstDash val="solid"/>
            <a:round/>
            <a:headEnd len="med" w="med" type="none"/>
            <a:tailEnd len="med" w="med" type="triangle"/>
          </a:ln>
        </p:spPr>
      </p:cxnSp>
      <p:sp>
        <p:nvSpPr>
          <p:cNvPr id="695" name="Google Shape;695;p39"/>
          <p:cNvSpPr/>
          <p:nvPr/>
        </p:nvSpPr>
        <p:spPr>
          <a:xfrm>
            <a:off x="6564096" y="962777"/>
            <a:ext cx="176700" cy="697500"/>
          </a:xfrm>
          <a:prstGeom prst="downArrow">
            <a:avLst>
              <a:gd fmla="val 50000" name="adj1"/>
              <a:gd fmla="val 50000" name="adj2"/>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96" name="Google Shape;696;p39"/>
          <p:cNvSpPr/>
          <p:nvPr/>
        </p:nvSpPr>
        <p:spPr>
          <a:xfrm>
            <a:off x="1984248" y="2670965"/>
            <a:ext cx="1218600" cy="549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Times New Roman"/>
                <a:ea typeface="Times New Roman"/>
                <a:cs typeface="Times New Roman"/>
                <a:sym typeface="Times New Roman"/>
              </a:rPr>
              <a:t>Node A</a:t>
            </a:r>
            <a:endParaRPr baseline="-25000" sz="1800">
              <a:latin typeface="Times New Roman"/>
              <a:ea typeface="Times New Roman"/>
              <a:cs typeface="Times New Roman"/>
              <a:sym typeface="Times New Roman"/>
            </a:endParaRPr>
          </a:p>
        </p:txBody>
      </p:sp>
      <p:sp>
        <p:nvSpPr>
          <p:cNvPr id="697" name="Google Shape;697;p39"/>
          <p:cNvSpPr txBox="1"/>
          <p:nvPr/>
        </p:nvSpPr>
        <p:spPr>
          <a:xfrm>
            <a:off x="2857079" y="2908152"/>
            <a:ext cx="17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p:txBody>
      </p:sp>
      <p:cxnSp>
        <p:nvCxnSpPr>
          <p:cNvPr id="698" name="Google Shape;698;p39"/>
          <p:cNvCxnSpPr>
            <a:stCxn id="692" idx="2"/>
            <a:endCxn id="696" idx="0"/>
          </p:cNvCxnSpPr>
          <p:nvPr/>
        </p:nvCxnSpPr>
        <p:spPr>
          <a:xfrm>
            <a:off x="2592449" y="2209865"/>
            <a:ext cx="1200" cy="461100"/>
          </a:xfrm>
          <a:prstGeom prst="straightConnector1">
            <a:avLst/>
          </a:prstGeom>
          <a:noFill/>
          <a:ln cap="flat" cmpd="sng" w="19050">
            <a:solidFill>
              <a:srgbClr val="000000"/>
            </a:solidFill>
            <a:prstDash val="dash"/>
            <a:round/>
            <a:headEnd len="med" w="med" type="none"/>
            <a:tailEnd len="med" w="med" type="triangle"/>
          </a:ln>
        </p:spPr>
      </p:cxnSp>
      <p:cxnSp>
        <p:nvCxnSpPr>
          <p:cNvPr id="699" name="Google Shape;699;p39"/>
          <p:cNvCxnSpPr/>
          <p:nvPr/>
        </p:nvCxnSpPr>
        <p:spPr>
          <a:xfrm>
            <a:off x="1878299" y="1936577"/>
            <a:ext cx="0" cy="1306200"/>
          </a:xfrm>
          <a:prstGeom prst="straightConnector1">
            <a:avLst/>
          </a:prstGeom>
          <a:noFill/>
          <a:ln cap="flat" cmpd="sng" w="19050">
            <a:solidFill>
              <a:srgbClr val="000000"/>
            </a:solidFill>
            <a:prstDash val="dash"/>
            <a:round/>
            <a:headEnd len="med" w="med" type="none"/>
            <a:tailEnd len="med" w="med" type="triangle"/>
          </a:ln>
        </p:spPr>
      </p:cxnSp>
      <p:sp>
        <p:nvSpPr>
          <p:cNvPr id="700" name="Google Shape;700;p39"/>
          <p:cNvSpPr txBox="1"/>
          <p:nvPr/>
        </p:nvSpPr>
        <p:spPr>
          <a:xfrm>
            <a:off x="877824" y="2209877"/>
            <a:ext cx="935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Version </a:t>
            </a:r>
            <a:endParaRPr b="1" sz="1600">
              <a:latin typeface="Times New Roman"/>
              <a:ea typeface="Times New Roman"/>
              <a:cs typeface="Times New Roman"/>
              <a:sym typeface="Times New Roman"/>
            </a:endParaRPr>
          </a:p>
          <a:p>
            <a:pPr indent="0" lvl="0" marL="0" rtl="0" algn="ctr">
              <a:spcBef>
                <a:spcPts val="0"/>
              </a:spcBef>
              <a:spcAft>
                <a:spcPts val="0"/>
              </a:spcAft>
              <a:buNone/>
            </a:pPr>
            <a:r>
              <a:rPr b="1" lang="en" sz="1600">
                <a:latin typeface="Times New Roman"/>
                <a:ea typeface="Times New Roman"/>
                <a:cs typeface="Times New Roman"/>
                <a:sym typeface="Times New Roman"/>
              </a:rPr>
              <a:t>Chain </a:t>
            </a:r>
            <a:endParaRPr b="1" sz="1600">
              <a:latin typeface="Times New Roman"/>
              <a:ea typeface="Times New Roman"/>
              <a:cs typeface="Times New Roman"/>
              <a:sym typeface="Times New Roman"/>
            </a:endParaRPr>
          </a:p>
        </p:txBody>
      </p:sp>
      <p:sp>
        <p:nvSpPr>
          <p:cNvPr id="701" name="Google Shape;701;p39"/>
          <p:cNvSpPr/>
          <p:nvPr/>
        </p:nvSpPr>
        <p:spPr>
          <a:xfrm rot="-5400000">
            <a:off x="8118700" y="513300"/>
            <a:ext cx="176700" cy="1009500"/>
          </a:xfrm>
          <a:prstGeom prst="downArrow">
            <a:avLst>
              <a:gd fmla="val 50000" name="adj1"/>
              <a:gd fmla="val 50000" name="adj2"/>
            </a:avLst>
          </a:prstGeom>
          <a:solidFill>
            <a:srgbClr val="93C47D"/>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702" name="Google Shape;702;p39"/>
          <p:cNvSpPr/>
          <p:nvPr/>
        </p:nvSpPr>
        <p:spPr>
          <a:xfrm rot="-5400000">
            <a:off x="8132800" y="886845"/>
            <a:ext cx="176700" cy="1037700"/>
          </a:xfrm>
          <a:prstGeom prst="downArrow">
            <a:avLst>
              <a:gd fmla="val 50000" name="adj1"/>
              <a:gd fmla="val 50000" name="adj2"/>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703" name="Google Shape;703;p39"/>
          <p:cNvSpPr txBox="1"/>
          <p:nvPr/>
        </p:nvSpPr>
        <p:spPr>
          <a:xfrm>
            <a:off x="7643200" y="653725"/>
            <a:ext cx="115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Reader (R)</a:t>
            </a:r>
            <a:endParaRPr>
              <a:latin typeface="Times New Roman"/>
              <a:ea typeface="Times New Roman"/>
              <a:cs typeface="Times New Roman"/>
              <a:sym typeface="Times New Roman"/>
            </a:endParaRPr>
          </a:p>
        </p:txBody>
      </p:sp>
      <p:sp>
        <p:nvSpPr>
          <p:cNvPr id="704" name="Google Shape;704;p39"/>
          <p:cNvSpPr txBox="1"/>
          <p:nvPr/>
        </p:nvSpPr>
        <p:spPr>
          <a:xfrm>
            <a:off x="7672450" y="1051560"/>
            <a:ext cx="109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Writer (W)</a:t>
            </a:r>
            <a:endParaRPr>
              <a:latin typeface="Times New Roman"/>
              <a:ea typeface="Times New Roman"/>
              <a:cs typeface="Times New Roman"/>
              <a:sym typeface="Times New Roman"/>
            </a:endParaRPr>
          </a:p>
        </p:txBody>
      </p:sp>
      <p:cxnSp>
        <p:nvCxnSpPr>
          <p:cNvPr id="705" name="Google Shape;705;p39"/>
          <p:cNvCxnSpPr/>
          <p:nvPr/>
        </p:nvCxnSpPr>
        <p:spPr>
          <a:xfrm>
            <a:off x="5352774" y="1934315"/>
            <a:ext cx="932400" cy="1500"/>
          </a:xfrm>
          <a:prstGeom prst="straightConnector1">
            <a:avLst/>
          </a:prstGeom>
          <a:noFill/>
          <a:ln cap="flat" cmpd="sng" w="19050">
            <a:solidFill>
              <a:srgbClr val="000000"/>
            </a:solidFill>
            <a:prstDash val="solid"/>
            <a:round/>
            <a:headEnd len="med" w="med" type="none"/>
            <a:tailEnd len="med" w="med" type="triangle"/>
          </a:ln>
        </p:spPr>
      </p:cxnSp>
      <p:sp>
        <p:nvSpPr>
          <p:cNvPr id="706" name="Google Shape;706;p39"/>
          <p:cNvSpPr/>
          <p:nvPr/>
        </p:nvSpPr>
        <p:spPr>
          <a:xfrm>
            <a:off x="6285199" y="1661627"/>
            <a:ext cx="1218600" cy="549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Times New Roman"/>
                <a:ea typeface="Times New Roman"/>
                <a:cs typeface="Times New Roman"/>
                <a:sym typeface="Times New Roman"/>
              </a:rPr>
              <a:t>Node C</a:t>
            </a:r>
            <a:endParaRPr sz="1800">
              <a:latin typeface="Times New Roman"/>
              <a:ea typeface="Times New Roman"/>
              <a:cs typeface="Times New Roman"/>
              <a:sym typeface="Times New Roman"/>
            </a:endParaRPr>
          </a:p>
        </p:txBody>
      </p:sp>
      <p:sp>
        <p:nvSpPr>
          <p:cNvPr id="707" name="Google Shape;707;p39"/>
          <p:cNvSpPr/>
          <p:nvPr/>
        </p:nvSpPr>
        <p:spPr>
          <a:xfrm>
            <a:off x="6894503" y="962784"/>
            <a:ext cx="176700" cy="697500"/>
          </a:xfrm>
          <a:prstGeom prst="downArrow">
            <a:avLst>
              <a:gd fmla="val 50000" name="adj1"/>
              <a:gd fmla="val 50000" name="adj2"/>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708" name="Google Shape;708;p39"/>
          <p:cNvSpPr/>
          <p:nvPr/>
        </p:nvSpPr>
        <p:spPr>
          <a:xfrm>
            <a:off x="1779470" y="3863894"/>
            <a:ext cx="5900400" cy="5496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900">
                <a:latin typeface="Times New Roman"/>
                <a:ea typeface="Times New Roman"/>
                <a:cs typeface="Times New Roman"/>
                <a:sym typeface="Times New Roman"/>
              </a:rPr>
              <a:t>conflicting writers</a:t>
            </a:r>
            <a:r>
              <a:rPr b="1" i="1" lang="en" sz="1900">
                <a:latin typeface="Times New Roman"/>
                <a:ea typeface="Times New Roman"/>
                <a:cs typeface="Times New Roman"/>
                <a:sym typeface="Times New Roman"/>
              </a:rPr>
              <a:t> are serialized for correctness </a:t>
            </a:r>
            <a:endParaRPr b="1" i="1" sz="1900">
              <a:latin typeface="Times New Roman"/>
              <a:ea typeface="Times New Roman"/>
              <a:cs typeface="Times New Roman"/>
              <a:sym typeface="Times New Roman"/>
            </a:endParaRPr>
          </a:p>
        </p:txBody>
      </p:sp>
      <p:sp>
        <p:nvSpPr>
          <p:cNvPr id="709" name="Google Shape;709;p39"/>
          <p:cNvSpPr txBox="1"/>
          <p:nvPr>
            <p:ph idx="12" type="sldNum"/>
          </p:nvPr>
        </p:nvSpPr>
        <p:spPr>
          <a:xfrm>
            <a:off x="8567928" y="4663440"/>
            <a:ext cx="548700" cy="365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cxnSp>
        <p:nvCxnSpPr>
          <p:cNvPr id="710" name="Google Shape;710;p39"/>
          <p:cNvCxnSpPr/>
          <p:nvPr/>
        </p:nvCxnSpPr>
        <p:spPr>
          <a:xfrm>
            <a:off x="6894499" y="2209865"/>
            <a:ext cx="0" cy="483300"/>
          </a:xfrm>
          <a:prstGeom prst="straightConnector1">
            <a:avLst/>
          </a:prstGeom>
          <a:noFill/>
          <a:ln cap="flat" cmpd="sng" w="19050">
            <a:solidFill>
              <a:srgbClr val="000000"/>
            </a:solidFill>
            <a:prstDash val="dash"/>
            <a:round/>
            <a:headEnd len="med" w="med" type="none"/>
            <a:tailEnd len="med" w="med" type="triangle"/>
          </a:ln>
        </p:spPr>
      </p:cxnSp>
      <p:sp>
        <p:nvSpPr>
          <p:cNvPr id="711" name="Google Shape;711;p39"/>
          <p:cNvSpPr/>
          <p:nvPr/>
        </p:nvSpPr>
        <p:spPr>
          <a:xfrm>
            <a:off x="6285199" y="2672290"/>
            <a:ext cx="1218600" cy="549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Times New Roman"/>
                <a:ea typeface="Times New Roman"/>
                <a:cs typeface="Times New Roman"/>
                <a:sym typeface="Times New Roman"/>
              </a:rPr>
              <a:t>Node C</a:t>
            </a:r>
            <a:endParaRPr baseline="-25000" sz="1800">
              <a:latin typeface="Times New Roman"/>
              <a:ea typeface="Times New Roman"/>
              <a:cs typeface="Times New Roman"/>
              <a:sym typeface="Times New Roman"/>
            </a:endParaRPr>
          </a:p>
        </p:txBody>
      </p:sp>
      <p:sp>
        <p:nvSpPr>
          <p:cNvPr id="712" name="Google Shape;712;p39"/>
          <p:cNvSpPr txBox="1"/>
          <p:nvPr/>
        </p:nvSpPr>
        <p:spPr>
          <a:xfrm>
            <a:off x="7142315" y="2835557"/>
            <a:ext cx="17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p:txBody>
      </p:sp>
      <p:pic>
        <p:nvPicPr>
          <p:cNvPr id="713" name="Google Shape;713;p39"/>
          <p:cNvPicPr preferRelativeResize="0"/>
          <p:nvPr/>
        </p:nvPicPr>
        <p:blipFill>
          <a:blip r:embed="rId4">
            <a:alphaModFix/>
          </a:blip>
          <a:stretch>
            <a:fillRect/>
          </a:stretch>
        </p:blipFill>
        <p:spPr>
          <a:xfrm>
            <a:off x="6866217" y="759725"/>
            <a:ext cx="409508" cy="400200"/>
          </a:xfrm>
          <a:prstGeom prst="rect">
            <a:avLst/>
          </a:prstGeom>
          <a:noFill/>
          <a:ln>
            <a:noFill/>
          </a:ln>
        </p:spPr>
      </p:pic>
      <p:pic>
        <p:nvPicPr>
          <p:cNvPr id="714" name="Google Shape;714;p39"/>
          <p:cNvPicPr preferRelativeResize="0"/>
          <p:nvPr/>
        </p:nvPicPr>
        <p:blipFill>
          <a:blip r:embed="rId5">
            <a:alphaModFix/>
          </a:blip>
          <a:stretch>
            <a:fillRect/>
          </a:stretch>
        </p:blipFill>
        <p:spPr>
          <a:xfrm>
            <a:off x="6516249" y="797673"/>
            <a:ext cx="349967" cy="324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par>
                                <p:cTn fill="hold" nodeType="with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0"/>
                                        <p:tgtEl>
                                          <p:spTgt spid="713"/>
                                        </p:tgtEl>
                                      </p:cBhvr>
                                    </p:animEffect>
                                  </p:childTnLst>
                                </p:cTn>
                              </p:par>
                              <p:par>
                                <p:cTn fill="hold" nodeType="with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1000"/>
                                        <p:tgtEl>
                                          <p:spTgt spid="71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000"/>
                                        <p:tgtEl>
                                          <p:spTgt spid="710"/>
                                        </p:tgtEl>
                                      </p:cBhvr>
                                    </p:animEffect>
                                  </p:childTnLst>
                                </p:cTn>
                              </p:par>
                              <p:par>
                                <p:cTn fill="hold" nodeType="with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childTnLst>
                          </p:cTn>
                        </p:par>
                        <p:par>
                          <p:cTn fill="hold">
                            <p:stCondLst>
                              <p:cond delay="3000"/>
                            </p:stCondLst>
                            <p:childTnLst>
                              <p:par>
                                <p:cTn fill="hold" nodeType="after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40"/>
          <p:cNvSpPr txBox="1"/>
          <p:nvPr>
            <p:ph type="title"/>
          </p:nvPr>
        </p:nvSpPr>
        <p:spPr>
          <a:xfrm>
            <a:off x="274320" y="137160"/>
            <a:ext cx="8686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TOC Logging for </a:t>
            </a:r>
            <a:r>
              <a:rPr b="1" lang="en">
                <a:solidFill>
                  <a:srgbClr val="1155CC"/>
                </a:solidFill>
                <a:latin typeface="Times New Roman"/>
                <a:ea typeface="Times New Roman"/>
                <a:cs typeface="Times New Roman"/>
                <a:sym typeface="Times New Roman"/>
              </a:rPr>
              <a:t>efficient crash consistency </a:t>
            </a:r>
            <a:endParaRPr b="1">
              <a:solidFill>
                <a:srgbClr val="1155CC"/>
              </a:solidFill>
              <a:latin typeface="Times New Roman"/>
              <a:ea typeface="Times New Roman"/>
              <a:cs typeface="Times New Roman"/>
              <a:sym typeface="Times New Roman"/>
            </a:endParaRPr>
          </a:p>
        </p:txBody>
      </p:sp>
      <p:sp>
        <p:nvSpPr>
          <p:cNvPr id="720" name="Google Shape;720;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21" name="Google Shape;721;p40"/>
          <p:cNvSpPr/>
          <p:nvPr/>
        </p:nvSpPr>
        <p:spPr>
          <a:xfrm>
            <a:off x="817805" y="1005840"/>
            <a:ext cx="7315200" cy="704100"/>
          </a:xfrm>
          <a:prstGeom prst="roundRect">
            <a:avLst>
              <a:gd fmla="val 16667" name="adj"/>
            </a:avLst>
          </a:prstGeom>
          <a:solidFill>
            <a:srgbClr val="F4CCCC"/>
          </a:solid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latin typeface="Times New Roman"/>
                <a:ea typeface="Times New Roman"/>
                <a:cs typeface="Times New Roman"/>
                <a:sym typeface="Times New Roman"/>
              </a:rPr>
              <a:t>Traditional </a:t>
            </a:r>
            <a:r>
              <a:rPr i="1" lang="en" sz="1800">
                <a:latin typeface="Times New Roman"/>
                <a:ea typeface="Times New Roman"/>
                <a:cs typeface="Times New Roman"/>
                <a:sym typeface="Times New Roman"/>
              </a:rPr>
              <a:t>journaling</a:t>
            </a:r>
            <a:r>
              <a:rPr i="1" lang="en" sz="1800">
                <a:latin typeface="Times New Roman"/>
                <a:ea typeface="Times New Roman"/>
                <a:cs typeface="Times New Roman"/>
                <a:sym typeface="Times New Roman"/>
              </a:rPr>
              <a:t> techniques like </a:t>
            </a:r>
            <a:r>
              <a:rPr b="1" i="1" lang="en" sz="1800">
                <a:latin typeface="Times New Roman"/>
                <a:ea typeface="Times New Roman"/>
                <a:cs typeface="Times New Roman"/>
                <a:sym typeface="Times New Roman"/>
              </a:rPr>
              <a:t>UNDO and REDO logging causes high write amplification </a:t>
            </a:r>
            <a:endParaRPr b="1" i="1" sz="1800">
              <a:latin typeface="Times New Roman"/>
              <a:ea typeface="Times New Roman"/>
              <a:cs typeface="Times New Roman"/>
              <a:sym typeface="Times New Roman"/>
            </a:endParaRPr>
          </a:p>
        </p:txBody>
      </p:sp>
      <p:sp>
        <p:nvSpPr>
          <p:cNvPr id="722" name="Google Shape;722;p40"/>
          <p:cNvSpPr/>
          <p:nvPr/>
        </p:nvSpPr>
        <p:spPr>
          <a:xfrm>
            <a:off x="817805" y="2240280"/>
            <a:ext cx="7315200" cy="704100"/>
          </a:xfrm>
          <a:prstGeom prst="roundRect">
            <a:avLst>
              <a:gd fmla="val 16667" name="adj"/>
            </a:avLst>
          </a:prstGeom>
          <a:solidFill>
            <a:srgbClr val="F4CCCC"/>
          </a:solid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800">
                <a:latin typeface="Times New Roman"/>
                <a:ea typeface="Times New Roman"/>
                <a:cs typeface="Times New Roman"/>
                <a:sym typeface="Times New Roman"/>
              </a:rPr>
              <a:t>MVCC also causes high write amplification</a:t>
            </a:r>
            <a:r>
              <a:rPr i="1" lang="en" sz="1800">
                <a:latin typeface="Times New Roman"/>
                <a:ea typeface="Times New Roman"/>
                <a:cs typeface="Times New Roman"/>
                <a:sym typeface="Times New Roman"/>
              </a:rPr>
              <a:t> as it creates new version on every write operation </a:t>
            </a:r>
            <a:endParaRPr i="1" sz="1800">
              <a:latin typeface="Times New Roman"/>
              <a:ea typeface="Times New Roman"/>
              <a:cs typeface="Times New Roman"/>
              <a:sym typeface="Times New Roman"/>
            </a:endParaRPr>
          </a:p>
        </p:txBody>
      </p:sp>
      <p:sp>
        <p:nvSpPr>
          <p:cNvPr id="723" name="Google Shape;723;p40"/>
          <p:cNvSpPr/>
          <p:nvPr/>
        </p:nvSpPr>
        <p:spPr>
          <a:xfrm>
            <a:off x="817805" y="3520440"/>
            <a:ext cx="7315200" cy="7041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800">
                <a:latin typeface="Times New Roman"/>
                <a:ea typeface="Times New Roman"/>
                <a:cs typeface="Times New Roman"/>
                <a:sym typeface="Times New Roman"/>
              </a:rPr>
              <a:t>TOC Logging:</a:t>
            </a:r>
            <a:r>
              <a:rPr i="1" lang="en" sz="1800">
                <a:latin typeface="Times New Roman"/>
                <a:ea typeface="Times New Roman"/>
                <a:cs typeface="Times New Roman"/>
                <a:sym typeface="Times New Roman"/>
              </a:rPr>
              <a:t> multi-layered hybrid NVM-DRAM logging </a:t>
            </a:r>
            <a:r>
              <a:rPr i="1" lang="en" sz="1800">
                <a:latin typeface="Times New Roman"/>
                <a:ea typeface="Times New Roman"/>
                <a:cs typeface="Times New Roman"/>
                <a:sym typeface="Times New Roman"/>
              </a:rPr>
              <a:t>technique</a:t>
            </a:r>
            <a:r>
              <a:rPr i="1" lang="en" sz="1800">
                <a:latin typeface="Times New Roman"/>
                <a:ea typeface="Times New Roman"/>
                <a:cs typeface="Times New Roman"/>
                <a:sym typeface="Times New Roman"/>
              </a:rPr>
              <a:t> </a:t>
            </a:r>
            <a:r>
              <a:rPr b="1" i="1" lang="en" sz="1800">
                <a:latin typeface="Times New Roman"/>
                <a:ea typeface="Times New Roman"/>
                <a:cs typeface="Times New Roman"/>
                <a:sym typeface="Times New Roman"/>
              </a:rPr>
              <a:t>to reduce</a:t>
            </a:r>
            <a:r>
              <a:rPr i="1" lang="en" sz="1800">
                <a:latin typeface="Times New Roman"/>
                <a:ea typeface="Times New Roman"/>
                <a:cs typeface="Times New Roman"/>
                <a:sym typeface="Times New Roman"/>
              </a:rPr>
              <a:t> </a:t>
            </a:r>
            <a:r>
              <a:rPr b="1" i="1" lang="en" sz="1800">
                <a:latin typeface="Times New Roman"/>
                <a:ea typeface="Times New Roman"/>
                <a:cs typeface="Times New Roman"/>
                <a:sym typeface="Times New Roman"/>
              </a:rPr>
              <a:t>write amplification due to logging and MVCC </a:t>
            </a:r>
            <a:endParaRPr b="1" i="1" sz="1800">
              <a:latin typeface="Times New Roman"/>
              <a:ea typeface="Times New Roman"/>
              <a:cs typeface="Times New Roman"/>
              <a:sym typeface="Times New Roman"/>
            </a:endParaRPr>
          </a:p>
        </p:txBody>
      </p:sp>
      <p:pic>
        <p:nvPicPr>
          <p:cNvPr id="724" name="Google Shape;724;p40"/>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728" name="Shape 728"/>
        <p:cNvGrpSpPr/>
        <p:nvPr/>
      </p:nvGrpSpPr>
      <p:grpSpPr>
        <a:xfrm>
          <a:off x="0" y="0"/>
          <a:ext cx="0" cy="0"/>
          <a:chOff x="0" y="0"/>
          <a:chExt cx="0" cy="0"/>
        </a:xfrm>
      </p:grpSpPr>
      <p:pic>
        <p:nvPicPr>
          <p:cNvPr id="729" name="Google Shape;729;p41"/>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730" name="Google Shape;730;p41"/>
          <p:cNvSpPr txBox="1"/>
          <p:nvPr>
            <p:ph type="title"/>
          </p:nvPr>
        </p:nvSpPr>
        <p:spPr>
          <a:xfrm>
            <a:off x="274320" y="137160"/>
            <a:ext cx="8686800" cy="576000"/>
          </a:xfrm>
          <a:prstGeom prst="rect">
            <a:avLst/>
          </a:prstGeom>
          <a:noFill/>
          <a:ln>
            <a:noFill/>
          </a:ln>
        </p:spPr>
        <p:txBody>
          <a:bodyPr anchorCtr="0" anchor="b" bIns="68575" lIns="68575" spcFirstLastPara="1" rIns="68575" wrap="square" tIns="68575">
            <a:noAutofit/>
          </a:bodyPr>
          <a:lstStyle/>
          <a:p>
            <a:pPr indent="0" lvl="0" marL="0" rtl="0" algn="ctr">
              <a:lnSpc>
                <a:spcPct val="100000"/>
              </a:lnSpc>
              <a:spcBef>
                <a:spcPts val="0"/>
              </a:spcBef>
              <a:spcAft>
                <a:spcPts val="0"/>
              </a:spcAft>
              <a:buSzPts val="1400"/>
              <a:buNone/>
            </a:pPr>
            <a:r>
              <a:rPr b="1" lang="en" sz="2500">
                <a:solidFill>
                  <a:srgbClr val="1155CC"/>
                </a:solidFill>
                <a:latin typeface="Times New Roman"/>
                <a:ea typeface="Times New Roman"/>
                <a:cs typeface="Times New Roman"/>
                <a:sym typeface="Times New Roman"/>
              </a:rPr>
              <a:t>TOC Logging</a:t>
            </a:r>
            <a:r>
              <a:rPr b="1" lang="en" sz="2500">
                <a:latin typeface="Times New Roman"/>
                <a:ea typeface="Times New Roman"/>
                <a:cs typeface="Times New Roman"/>
                <a:sym typeface="Times New Roman"/>
              </a:rPr>
              <a:t> hybrid NVM-DRAM architecture</a:t>
            </a:r>
            <a:endParaRPr b="1" sz="2500">
              <a:latin typeface="Times New Roman"/>
              <a:ea typeface="Times New Roman"/>
              <a:cs typeface="Times New Roman"/>
              <a:sym typeface="Times New Roman"/>
            </a:endParaRPr>
          </a:p>
        </p:txBody>
      </p:sp>
      <p:sp>
        <p:nvSpPr>
          <p:cNvPr id="731" name="Google Shape;731;p41"/>
          <p:cNvSpPr txBox="1"/>
          <p:nvPr>
            <p:ph idx="12" type="sldNum"/>
          </p:nvPr>
        </p:nvSpPr>
        <p:spPr>
          <a:xfrm>
            <a:off x="8567928" y="4663440"/>
            <a:ext cx="548700" cy="365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
        <p:nvSpPr>
          <p:cNvPr id="732" name="Google Shape;732;p41"/>
          <p:cNvSpPr txBox="1"/>
          <p:nvPr/>
        </p:nvSpPr>
        <p:spPr>
          <a:xfrm>
            <a:off x="431050" y="822950"/>
            <a:ext cx="84420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600"/>
              </a:spcBef>
              <a:spcAft>
                <a:spcPts val="0"/>
              </a:spcAft>
              <a:buClr>
                <a:schemeClr val="dk1"/>
              </a:buClr>
              <a:buSzPts val="1800"/>
              <a:buFont typeface="Times New Roman"/>
              <a:buChar char="●"/>
            </a:pPr>
            <a:r>
              <a:rPr b="1" lang="en" sz="1800">
                <a:solidFill>
                  <a:srgbClr val="1155CC"/>
                </a:solidFill>
                <a:latin typeface="Times New Roman"/>
                <a:ea typeface="Times New Roman"/>
                <a:cs typeface="Times New Roman"/>
                <a:sym typeface="Times New Roman"/>
              </a:rPr>
              <a:t>TOC</a:t>
            </a:r>
            <a:r>
              <a:rPr b="1" lang="en" sz="1800">
                <a:solidFill>
                  <a:schemeClr val="dk1"/>
                </a:solidFill>
                <a:latin typeface="Times New Roman"/>
                <a:ea typeface="Times New Roman"/>
                <a:cs typeface="Times New Roman"/>
                <a:sym typeface="Times New Roman"/>
              </a:rPr>
              <a:t> </a:t>
            </a:r>
            <a:r>
              <a:rPr lang="en" sz="1800">
                <a:solidFill>
                  <a:schemeClr val="dk1"/>
                </a:solidFill>
                <a:latin typeface="Times New Roman"/>
                <a:ea typeface="Times New Roman"/>
                <a:cs typeface="Times New Roman"/>
                <a:sym typeface="Times New Roman"/>
              </a:rPr>
              <a:t>logging is a multilayered hybrid DRAM-NVM logging </a:t>
            </a:r>
            <a:endParaRPr/>
          </a:p>
        </p:txBody>
      </p:sp>
      <p:sp>
        <p:nvSpPr>
          <p:cNvPr id="733" name="Google Shape;733;p41"/>
          <p:cNvSpPr txBox="1"/>
          <p:nvPr/>
        </p:nvSpPr>
        <p:spPr>
          <a:xfrm>
            <a:off x="431050" y="1280150"/>
            <a:ext cx="8347200" cy="12159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600"/>
              </a:spcBef>
              <a:spcAft>
                <a:spcPts val="0"/>
              </a:spcAft>
              <a:buClr>
                <a:schemeClr val="dk1"/>
              </a:buClr>
              <a:buSzPts val="1800"/>
              <a:buFont typeface="Times New Roman"/>
              <a:buChar char="●"/>
            </a:pPr>
            <a:r>
              <a:rPr b="1" i="1" lang="en" sz="1800">
                <a:solidFill>
                  <a:srgbClr val="1155CC"/>
                </a:solidFill>
                <a:latin typeface="Times New Roman"/>
                <a:ea typeface="Times New Roman"/>
                <a:cs typeface="Times New Roman"/>
                <a:sym typeface="Times New Roman"/>
              </a:rPr>
              <a:t>T</a:t>
            </a:r>
            <a:r>
              <a:rPr i="1" lang="en" sz="1800">
                <a:solidFill>
                  <a:schemeClr val="dk1"/>
                </a:solidFill>
                <a:latin typeface="Times New Roman"/>
                <a:ea typeface="Times New Roman"/>
                <a:cs typeface="Times New Roman"/>
                <a:sym typeface="Times New Roman"/>
              </a:rPr>
              <a:t>ransient Version log on </a:t>
            </a:r>
            <a:r>
              <a:rPr b="1" i="1" lang="en" sz="1800">
                <a:solidFill>
                  <a:schemeClr val="dk1"/>
                </a:solidFill>
                <a:latin typeface="Times New Roman"/>
                <a:ea typeface="Times New Roman"/>
                <a:cs typeface="Times New Roman"/>
                <a:sym typeface="Times New Roman"/>
              </a:rPr>
              <a:t>DRAM</a:t>
            </a:r>
            <a:r>
              <a:rPr i="1" lang="en" sz="1800">
                <a:solidFill>
                  <a:schemeClr val="dk1"/>
                </a:solidFill>
                <a:latin typeface="Times New Roman"/>
                <a:ea typeface="Times New Roman"/>
                <a:cs typeface="Times New Roman"/>
                <a:sym typeface="Times New Roman"/>
              </a:rPr>
              <a:t> (TLog) </a:t>
            </a:r>
            <a:r>
              <a:rPr lang="en" sz="1800">
                <a:solidFill>
                  <a:srgbClr val="38761D"/>
                </a:solidFill>
                <a:latin typeface="Times New Roman"/>
                <a:ea typeface="Times New Roman"/>
                <a:cs typeface="Times New Roman"/>
                <a:sym typeface="Times New Roman"/>
              </a:rPr>
              <a:t> </a:t>
            </a:r>
            <a:endParaRPr sz="1800">
              <a:solidFill>
                <a:srgbClr val="38761D"/>
              </a:solidFill>
              <a:latin typeface="Times New Roman"/>
              <a:ea typeface="Times New Roman"/>
              <a:cs typeface="Times New Roman"/>
              <a:sym typeface="Times New Roman"/>
            </a:endParaRPr>
          </a:p>
          <a:p>
            <a:pPr indent="-330200" lvl="1" marL="914400" rtl="0" algn="l">
              <a:lnSpc>
                <a:spcPct val="150000"/>
              </a:lnSpc>
              <a:spcBef>
                <a:spcPts val="0"/>
              </a:spcBef>
              <a:spcAft>
                <a:spcPts val="0"/>
              </a:spcAft>
              <a:buClr>
                <a:srgbClr val="151515"/>
              </a:buClr>
              <a:buSzPts val="1600"/>
              <a:buFont typeface="Times New Roman"/>
              <a:buChar char="○"/>
            </a:pPr>
            <a:r>
              <a:rPr lang="en" sz="1600">
                <a:solidFill>
                  <a:srgbClr val="151515"/>
                </a:solidFill>
                <a:latin typeface="Times New Roman"/>
                <a:ea typeface="Times New Roman"/>
                <a:cs typeface="Times New Roman"/>
                <a:sym typeface="Times New Roman"/>
              </a:rPr>
              <a:t>New version during write operation is created on the TLog </a:t>
            </a:r>
            <a:endParaRPr sz="1600">
              <a:solidFill>
                <a:srgbClr val="151515"/>
              </a:solidFill>
              <a:latin typeface="Times New Roman"/>
              <a:ea typeface="Times New Roman"/>
              <a:cs typeface="Times New Roman"/>
              <a:sym typeface="Times New Roman"/>
            </a:endParaRPr>
          </a:p>
          <a:p>
            <a:pPr indent="-330200" lvl="1" marL="914400" rtl="0" algn="l">
              <a:lnSpc>
                <a:spcPct val="150000"/>
              </a:lnSpc>
              <a:spcBef>
                <a:spcPts val="0"/>
              </a:spcBef>
              <a:spcAft>
                <a:spcPts val="0"/>
              </a:spcAft>
              <a:buClr>
                <a:srgbClr val="151515"/>
              </a:buClr>
              <a:buSzPts val="1600"/>
              <a:buFont typeface="Times New Roman"/>
              <a:buChar char="○"/>
            </a:pPr>
            <a:r>
              <a:rPr lang="en" sz="1600">
                <a:solidFill>
                  <a:srgbClr val="151515"/>
                </a:solidFill>
                <a:latin typeface="Times New Roman"/>
                <a:ea typeface="Times New Roman"/>
                <a:cs typeface="Times New Roman"/>
                <a:sym typeface="Times New Roman"/>
              </a:rPr>
              <a:t>To leverage faster DRAM and </a:t>
            </a:r>
            <a:r>
              <a:rPr b="1" i="1" lang="en" sz="1600">
                <a:solidFill>
                  <a:srgbClr val="151515"/>
                </a:solidFill>
                <a:latin typeface="Times New Roman"/>
                <a:ea typeface="Times New Roman"/>
                <a:cs typeface="Times New Roman"/>
                <a:sym typeface="Times New Roman"/>
              </a:rPr>
              <a:t>enable batching writes to NVM</a:t>
            </a:r>
            <a:endParaRPr b="1" sz="1800">
              <a:solidFill>
                <a:srgbClr val="1155CC"/>
              </a:solidFill>
              <a:latin typeface="Times New Roman"/>
              <a:ea typeface="Times New Roman"/>
              <a:cs typeface="Times New Roman"/>
              <a:sym typeface="Times New Roman"/>
            </a:endParaRPr>
          </a:p>
        </p:txBody>
      </p:sp>
      <p:sp>
        <p:nvSpPr>
          <p:cNvPr id="734" name="Google Shape;734;p41"/>
          <p:cNvSpPr txBox="1"/>
          <p:nvPr/>
        </p:nvSpPr>
        <p:spPr>
          <a:xfrm>
            <a:off x="431050" y="2459725"/>
            <a:ext cx="8442000" cy="12159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600"/>
              </a:spcBef>
              <a:spcAft>
                <a:spcPts val="0"/>
              </a:spcAft>
              <a:buClr>
                <a:schemeClr val="dk1"/>
              </a:buClr>
              <a:buSzPts val="1800"/>
              <a:buFont typeface="Times New Roman"/>
              <a:buChar char="●"/>
            </a:pPr>
            <a:r>
              <a:rPr b="1" i="1" lang="en" sz="1800">
                <a:solidFill>
                  <a:srgbClr val="1155CC"/>
                </a:solidFill>
                <a:latin typeface="Times New Roman"/>
                <a:ea typeface="Times New Roman"/>
                <a:cs typeface="Times New Roman"/>
                <a:sym typeface="Times New Roman"/>
              </a:rPr>
              <a:t>O</a:t>
            </a:r>
            <a:r>
              <a:rPr i="1" lang="en" sz="1800">
                <a:solidFill>
                  <a:schemeClr val="dk1"/>
                </a:solidFill>
                <a:latin typeface="Times New Roman"/>
                <a:ea typeface="Times New Roman"/>
                <a:cs typeface="Times New Roman"/>
                <a:sym typeface="Times New Roman"/>
              </a:rPr>
              <a:t>perational log on </a:t>
            </a:r>
            <a:r>
              <a:rPr b="1" i="1" lang="en" sz="1800">
                <a:solidFill>
                  <a:schemeClr val="dk1"/>
                </a:solidFill>
                <a:latin typeface="Times New Roman"/>
                <a:ea typeface="Times New Roman"/>
                <a:cs typeface="Times New Roman"/>
                <a:sym typeface="Times New Roman"/>
              </a:rPr>
              <a:t>NVM</a:t>
            </a:r>
            <a:r>
              <a:rPr i="1" lang="en" sz="1800">
                <a:solidFill>
                  <a:schemeClr val="dk1"/>
                </a:solidFill>
                <a:latin typeface="Times New Roman"/>
                <a:ea typeface="Times New Roman"/>
                <a:cs typeface="Times New Roman"/>
                <a:sym typeface="Times New Roman"/>
              </a:rPr>
              <a:t> (OLog) </a:t>
            </a:r>
            <a:endParaRPr i="1" sz="1800">
              <a:solidFill>
                <a:schemeClr val="dk1"/>
              </a:solidFill>
              <a:latin typeface="Times New Roman"/>
              <a:ea typeface="Times New Roman"/>
              <a:cs typeface="Times New Roman"/>
              <a:sym typeface="Times New Roman"/>
            </a:endParaRPr>
          </a:p>
          <a:p>
            <a:pPr indent="-330200" lvl="1" marL="914400" rtl="0" algn="l">
              <a:lnSpc>
                <a:spcPct val="150000"/>
              </a:lnSpc>
              <a:spcBef>
                <a:spcPts val="0"/>
              </a:spcBef>
              <a:spcAft>
                <a:spcPts val="0"/>
              </a:spcAft>
              <a:buClr>
                <a:srgbClr val="151515"/>
              </a:buClr>
              <a:buSzPts val="1600"/>
              <a:buFont typeface="Times New Roman"/>
              <a:buChar char="○"/>
            </a:pPr>
            <a:r>
              <a:rPr lang="en" sz="1600">
                <a:solidFill>
                  <a:srgbClr val="151515"/>
                </a:solidFill>
                <a:latin typeface="Times New Roman"/>
                <a:ea typeface="Times New Roman"/>
                <a:cs typeface="Times New Roman"/>
                <a:sym typeface="Times New Roman"/>
              </a:rPr>
              <a:t>Log only the </a:t>
            </a:r>
            <a:r>
              <a:rPr b="1" i="1" lang="en" sz="1600">
                <a:solidFill>
                  <a:srgbClr val="151515"/>
                </a:solidFill>
                <a:latin typeface="Times New Roman"/>
                <a:ea typeface="Times New Roman"/>
                <a:cs typeface="Times New Roman"/>
                <a:sym typeface="Times New Roman"/>
              </a:rPr>
              <a:t>operation semantics (“what app did”) </a:t>
            </a:r>
            <a:r>
              <a:rPr lang="en" sz="1600">
                <a:solidFill>
                  <a:srgbClr val="151515"/>
                </a:solidFill>
                <a:latin typeface="Times New Roman"/>
                <a:ea typeface="Times New Roman"/>
                <a:cs typeface="Times New Roman"/>
                <a:sym typeface="Times New Roman"/>
              </a:rPr>
              <a:t>rather than logging the entire data</a:t>
            </a:r>
            <a:endParaRPr sz="1600">
              <a:solidFill>
                <a:srgbClr val="151515"/>
              </a:solidFill>
              <a:latin typeface="Times New Roman"/>
              <a:ea typeface="Times New Roman"/>
              <a:cs typeface="Times New Roman"/>
              <a:sym typeface="Times New Roman"/>
            </a:endParaRPr>
          </a:p>
          <a:p>
            <a:pPr indent="-330200" lvl="1" marL="914400" rtl="0" algn="l">
              <a:lnSpc>
                <a:spcPct val="150000"/>
              </a:lnSpc>
              <a:spcBef>
                <a:spcPts val="0"/>
              </a:spcBef>
              <a:spcAft>
                <a:spcPts val="0"/>
              </a:spcAft>
              <a:buClr>
                <a:srgbClr val="151515"/>
              </a:buClr>
              <a:buSzPts val="1600"/>
              <a:buFont typeface="Times New Roman"/>
              <a:buChar char="○"/>
            </a:pPr>
            <a:r>
              <a:rPr lang="en" sz="1600">
                <a:solidFill>
                  <a:srgbClr val="151515"/>
                </a:solidFill>
                <a:latin typeface="Times New Roman"/>
                <a:ea typeface="Times New Roman"/>
                <a:cs typeface="Times New Roman"/>
                <a:sym typeface="Times New Roman"/>
              </a:rPr>
              <a:t>To Guarantee </a:t>
            </a:r>
            <a:r>
              <a:rPr b="1" i="1" lang="en" sz="1600">
                <a:solidFill>
                  <a:srgbClr val="151515"/>
                </a:solidFill>
                <a:latin typeface="Times New Roman"/>
                <a:ea typeface="Times New Roman"/>
                <a:cs typeface="Times New Roman"/>
                <a:sym typeface="Times New Roman"/>
              </a:rPr>
              <a:t>immediate durability in the critical path </a:t>
            </a:r>
            <a:endParaRPr b="1" i="1" sz="1800">
              <a:solidFill>
                <a:srgbClr val="1155CC"/>
              </a:solidFill>
              <a:latin typeface="Times New Roman"/>
              <a:ea typeface="Times New Roman"/>
              <a:cs typeface="Times New Roman"/>
              <a:sym typeface="Times New Roman"/>
            </a:endParaRPr>
          </a:p>
        </p:txBody>
      </p:sp>
      <p:sp>
        <p:nvSpPr>
          <p:cNvPr id="735" name="Google Shape;735;p41"/>
          <p:cNvSpPr txBox="1"/>
          <p:nvPr/>
        </p:nvSpPr>
        <p:spPr>
          <a:xfrm>
            <a:off x="431175" y="3611875"/>
            <a:ext cx="8442000" cy="12159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600"/>
              </a:spcBef>
              <a:spcAft>
                <a:spcPts val="0"/>
              </a:spcAft>
              <a:buClr>
                <a:schemeClr val="dk1"/>
              </a:buClr>
              <a:buSzPts val="1800"/>
              <a:buFont typeface="Times New Roman"/>
              <a:buChar char="●"/>
            </a:pPr>
            <a:r>
              <a:rPr b="1" i="1" lang="en" sz="1800">
                <a:solidFill>
                  <a:srgbClr val="1155CC"/>
                </a:solidFill>
                <a:latin typeface="Times New Roman"/>
                <a:ea typeface="Times New Roman"/>
                <a:cs typeface="Times New Roman"/>
                <a:sym typeface="Times New Roman"/>
              </a:rPr>
              <a:t>C</a:t>
            </a:r>
            <a:r>
              <a:rPr i="1" lang="en" sz="1800">
                <a:solidFill>
                  <a:schemeClr val="dk1"/>
                </a:solidFill>
                <a:latin typeface="Times New Roman"/>
                <a:ea typeface="Times New Roman"/>
                <a:cs typeface="Times New Roman"/>
                <a:sym typeface="Times New Roman"/>
              </a:rPr>
              <a:t>heckpoint </a:t>
            </a:r>
            <a:r>
              <a:rPr i="1" lang="en" sz="1800">
                <a:solidFill>
                  <a:schemeClr val="dk1"/>
                </a:solidFill>
                <a:latin typeface="Times New Roman"/>
                <a:ea typeface="Times New Roman"/>
                <a:cs typeface="Times New Roman"/>
                <a:sym typeface="Times New Roman"/>
              </a:rPr>
              <a:t>log on </a:t>
            </a:r>
            <a:r>
              <a:rPr b="1" i="1" lang="en" sz="1800">
                <a:solidFill>
                  <a:schemeClr val="dk1"/>
                </a:solidFill>
                <a:latin typeface="Times New Roman"/>
                <a:ea typeface="Times New Roman"/>
                <a:cs typeface="Times New Roman"/>
                <a:sym typeface="Times New Roman"/>
              </a:rPr>
              <a:t>NVM</a:t>
            </a:r>
            <a:r>
              <a:rPr i="1" lang="en" sz="1800">
                <a:solidFill>
                  <a:schemeClr val="dk1"/>
                </a:solidFill>
                <a:latin typeface="Times New Roman"/>
                <a:ea typeface="Times New Roman"/>
                <a:cs typeface="Times New Roman"/>
                <a:sym typeface="Times New Roman"/>
              </a:rPr>
              <a:t> (CLog) </a:t>
            </a:r>
            <a:endParaRPr i="1" sz="1800">
              <a:solidFill>
                <a:schemeClr val="dk1"/>
              </a:solidFill>
              <a:latin typeface="Times New Roman"/>
              <a:ea typeface="Times New Roman"/>
              <a:cs typeface="Times New Roman"/>
              <a:sym typeface="Times New Roman"/>
            </a:endParaRPr>
          </a:p>
          <a:p>
            <a:pPr indent="-330200" lvl="1" marL="914400" rtl="0" algn="l">
              <a:lnSpc>
                <a:spcPct val="150000"/>
              </a:lnSpc>
              <a:spcBef>
                <a:spcPts val="0"/>
              </a:spcBef>
              <a:spcAft>
                <a:spcPts val="0"/>
              </a:spcAft>
              <a:buClr>
                <a:srgbClr val="151515"/>
              </a:buClr>
              <a:buSzPts val="1600"/>
              <a:buFont typeface="Times New Roman"/>
              <a:buChar char="○"/>
            </a:pPr>
            <a:r>
              <a:rPr lang="en" sz="1600">
                <a:solidFill>
                  <a:srgbClr val="151515"/>
                </a:solidFill>
                <a:latin typeface="Times New Roman"/>
                <a:ea typeface="Times New Roman"/>
                <a:cs typeface="Times New Roman"/>
                <a:sym typeface="Times New Roman"/>
              </a:rPr>
              <a:t>Periodical </a:t>
            </a:r>
            <a:r>
              <a:rPr b="1" i="1" lang="en" sz="1600">
                <a:solidFill>
                  <a:srgbClr val="151515"/>
                </a:solidFill>
                <a:latin typeface="Times New Roman"/>
                <a:ea typeface="Times New Roman"/>
                <a:cs typeface="Times New Roman"/>
                <a:sym typeface="Times New Roman"/>
              </a:rPr>
              <a:t>snapshot of TLog</a:t>
            </a:r>
            <a:r>
              <a:rPr lang="en" sz="1600">
                <a:solidFill>
                  <a:srgbClr val="151515"/>
                </a:solidFill>
                <a:latin typeface="Times New Roman"/>
                <a:ea typeface="Times New Roman"/>
                <a:cs typeface="Times New Roman"/>
                <a:sym typeface="Times New Roman"/>
              </a:rPr>
              <a:t> </a:t>
            </a:r>
            <a:r>
              <a:rPr b="1" i="1" lang="en" sz="1600">
                <a:solidFill>
                  <a:srgbClr val="151515"/>
                </a:solidFill>
                <a:latin typeface="Times New Roman"/>
                <a:ea typeface="Times New Roman"/>
                <a:cs typeface="Times New Roman"/>
                <a:sym typeface="Times New Roman"/>
              </a:rPr>
              <a:t>is checkpointed </a:t>
            </a:r>
            <a:r>
              <a:rPr lang="en" sz="1600">
                <a:solidFill>
                  <a:srgbClr val="151515"/>
                </a:solidFill>
                <a:latin typeface="Times New Roman"/>
                <a:ea typeface="Times New Roman"/>
                <a:cs typeface="Times New Roman"/>
                <a:sym typeface="Times New Roman"/>
              </a:rPr>
              <a:t>on the CLog</a:t>
            </a:r>
            <a:endParaRPr sz="1600">
              <a:solidFill>
                <a:srgbClr val="151515"/>
              </a:solidFill>
              <a:latin typeface="Times New Roman"/>
              <a:ea typeface="Times New Roman"/>
              <a:cs typeface="Times New Roman"/>
              <a:sym typeface="Times New Roman"/>
            </a:endParaRPr>
          </a:p>
          <a:p>
            <a:pPr indent="-330200" lvl="1" marL="914400" rtl="0" algn="l">
              <a:lnSpc>
                <a:spcPct val="150000"/>
              </a:lnSpc>
              <a:spcBef>
                <a:spcPts val="0"/>
              </a:spcBef>
              <a:spcAft>
                <a:spcPts val="0"/>
              </a:spcAft>
              <a:buClr>
                <a:srgbClr val="151515"/>
              </a:buClr>
              <a:buSzPts val="1600"/>
              <a:buFont typeface="Times New Roman"/>
              <a:buChar char="○"/>
            </a:pPr>
            <a:r>
              <a:rPr lang="en" sz="1600">
                <a:solidFill>
                  <a:srgbClr val="151515"/>
                </a:solidFill>
                <a:latin typeface="Times New Roman"/>
                <a:ea typeface="Times New Roman"/>
                <a:cs typeface="Times New Roman"/>
                <a:sym typeface="Times New Roman"/>
              </a:rPr>
              <a:t>To guarantee correct recovery and fast recovery time</a:t>
            </a:r>
            <a:endParaRPr sz="1600">
              <a:solidFill>
                <a:srgbClr val="151515"/>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39" name="Shape 739"/>
        <p:cNvGrpSpPr/>
        <p:nvPr/>
      </p:nvGrpSpPr>
      <p:grpSpPr>
        <a:xfrm>
          <a:off x="0" y="0"/>
          <a:ext cx="0" cy="0"/>
          <a:chOff x="0" y="0"/>
          <a:chExt cx="0" cy="0"/>
        </a:xfrm>
      </p:grpSpPr>
      <p:sp>
        <p:nvSpPr>
          <p:cNvPr id="740" name="Google Shape;740;p42"/>
          <p:cNvSpPr/>
          <p:nvPr/>
        </p:nvSpPr>
        <p:spPr>
          <a:xfrm>
            <a:off x="1555800" y="1052125"/>
            <a:ext cx="1006500" cy="6543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2"/>
          <p:cNvSpPr txBox="1"/>
          <p:nvPr/>
        </p:nvSpPr>
        <p:spPr>
          <a:xfrm>
            <a:off x="1606050" y="1083188"/>
            <a:ext cx="9060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Times New Roman"/>
                <a:ea typeface="Times New Roman"/>
                <a:cs typeface="Times New Roman"/>
                <a:sym typeface="Times New Roman"/>
              </a:rPr>
              <a:t>Node A</a:t>
            </a:r>
            <a:endParaRPr b="1" sz="1500">
              <a:latin typeface="Times New Roman"/>
              <a:ea typeface="Times New Roman"/>
              <a:cs typeface="Times New Roman"/>
              <a:sym typeface="Times New Roman"/>
            </a:endParaRPr>
          </a:p>
          <a:p>
            <a:pPr indent="0" lvl="0" marL="0" rtl="0" algn="ctr">
              <a:spcBef>
                <a:spcPts val="0"/>
              </a:spcBef>
              <a:spcAft>
                <a:spcPts val="0"/>
              </a:spcAft>
              <a:buNone/>
            </a:pPr>
            <a:r>
              <a:rPr b="1" lang="en" sz="1500">
                <a:latin typeface="Times New Roman"/>
                <a:ea typeface="Times New Roman"/>
                <a:cs typeface="Times New Roman"/>
                <a:sym typeface="Times New Roman"/>
              </a:rPr>
              <a:t>V</a:t>
            </a:r>
            <a:endParaRPr b="1" baseline="-25000" sz="1500">
              <a:latin typeface="Times New Roman"/>
              <a:ea typeface="Times New Roman"/>
              <a:cs typeface="Times New Roman"/>
              <a:sym typeface="Times New Roman"/>
            </a:endParaRPr>
          </a:p>
        </p:txBody>
      </p:sp>
      <p:sp>
        <p:nvSpPr>
          <p:cNvPr id="742" name="Google Shape;742;p42"/>
          <p:cNvSpPr/>
          <p:nvPr/>
        </p:nvSpPr>
        <p:spPr>
          <a:xfrm>
            <a:off x="780675" y="2987425"/>
            <a:ext cx="3049500" cy="4830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3" name="Google Shape;743;p42"/>
          <p:cNvCxnSpPr/>
          <p:nvPr/>
        </p:nvCxnSpPr>
        <p:spPr>
          <a:xfrm>
            <a:off x="1306900" y="2997475"/>
            <a:ext cx="0" cy="483000"/>
          </a:xfrm>
          <a:prstGeom prst="straightConnector1">
            <a:avLst/>
          </a:prstGeom>
          <a:noFill/>
          <a:ln cap="flat" cmpd="sng" w="9525">
            <a:solidFill>
              <a:srgbClr val="000000"/>
            </a:solidFill>
            <a:prstDash val="solid"/>
            <a:round/>
            <a:headEnd len="med" w="med" type="none"/>
            <a:tailEnd len="med" w="med" type="none"/>
          </a:ln>
        </p:spPr>
      </p:cxnSp>
      <p:cxnSp>
        <p:nvCxnSpPr>
          <p:cNvPr id="744" name="Google Shape;744;p42"/>
          <p:cNvCxnSpPr/>
          <p:nvPr/>
        </p:nvCxnSpPr>
        <p:spPr>
          <a:xfrm>
            <a:off x="1939600" y="2987425"/>
            <a:ext cx="0" cy="483000"/>
          </a:xfrm>
          <a:prstGeom prst="straightConnector1">
            <a:avLst/>
          </a:prstGeom>
          <a:noFill/>
          <a:ln cap="flat" cmpd="sng" w="9525">
            <a:solidFill>
              <a:srgbClr val="000000"/>
            </a:solidFill>
            <a:prstDash val="solid"/>
            <a:round/>
            <a:headEnd len="med" w="med" type="none"/>
            <a:tailEnd len="med" w="med" type="none"/>
          </a:ln>
        </p:spPr>
      </p:cxnSp>
      <p:cxnSp>
        <p:nvCxnSpPr>
          <p:cNvPr id="745" name="Google Shape;745;p42"/>
          <p:cNvCxnSpPr/>
          <p:nvPr/>
        </p:nvCxnSpPr>
        <p:spPr>
          <a:xfrm>
            <a:off x="2572300" y="2987425"/>
            <a:ext cx="0" cy="483000"/>
          </a:xfrm>
          <a:prstGeom prst="straightConnector1">
            <a:avLst/>
          </a:prstGeom>
          <a:noFill/>
          <a:ln cap="flat" cmpd="sng" w="9525">
            <a:solidFill>
              <a:srgbClr val="000000"/>
            </a:solidFill>
            <a:prstDash val="solid"/>
            <a:round/>
            <a:headEnd len="med" w="med" type="none"/>
            <a:tailEnd len="med" w="med" type="none"/>
          </a:ln>
        </p:spPr>
      </p:cxnSp>
      <p:cxnSp>
        <p:nvCxnSpPr>
          <p:cNvPr id="746" name="Google Shape;746;p42"/>
          <p:cNvCxnSpPr/>
          <p:nvPr/>
        </p:nvCxnSpPr>
        <p:spPr>
          <a:xfrm>
            <a:off x="3214300" y="2997475"/>
            <a:ext cx="0" cy="483000"/>
          </a:xfrm>
          <a:prstGeom prst="straightConnector1">
            <a:avLst/>
          </a:prstGeom>
          <a:noFill/>
          <a:ln cap="flat" cmpd="sng" w="9525">
            <a:solidFill>
              <a:srgbClr val="000000"/>
            </a:solidFill>
            <a:prstDash val="solid"/>
            <a:round/>
            <a:headEnd len="med" w="med" type="none"/>
            <a:tailEnd len="med" w="med" type="none"/>
          </a:ln>
        </p:spPr>
      </p:cxnSp>
      <p:sp>
        <p:nvSpPr>
          <p:cNvPr id="747" name="Google Shape;747;p42"/>
          <p:cNvSpPr/>
          <p:nvPr/>
        </p:nvSpPr>
        <p:spPr>
          <a:xfrm>
            <a:off x="5209750" y="3118275"/>
            <a:ext cx="3511200" cy="549600"/>
          </a:xfrm>
          <a:prstGeom prst="rect">
            <a:avLst/>
          </a:prstGeom>
          <a:solidFill>
            <a:srgbClr val="E6913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2"/>
          <p:cNvSpPr/>
          <p:nvPr/>
        </p:nvSpPr>
        <p:spPr>
          <a:xfrm>
            <a:off x="5232850" y="1530575"/>
            <a:ext cx="3410700" cy="549600"/>
          </a:xfrm>
          <a:prstGeom prst="rect">
            <a:avLst/>
          </a:prstGeom>
          <a:solidFill>
            <a:srgbClr val="E6913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9" name="Google Shape;749;p42"/>
          <p:cNvCxnSpPr/>
          <p:nvPr/>
        </p:nvCxnSpPr>
        <p:spPr>
          <a:xfrm>
            <a:off x="6106525" y="1539650"/>
            <a:ext cx="0" cy="533400"/>
          </a:xfrm>
          <a:prstGeom prst="straightConnector1">
            <a:avLst/>
          </a:prstGeom>
          <a:noFill/>
          <a:ln cap="flat" cmpd="sng" w="9525">
            <a:solidFill>
              <a:srgbClr val="000000"/>
            </a:solidFill>
            <a:prstDash val="solid"/>
            <a:round/>
            <a:headEnd len="med" w="med" type="none"/>
            <a:tailEnd len="med" w="med" type="none"/>
          </a:ln>
        </p:spPr>
      </p:cxnSp>
      <p:cxnSp>
        <p:nvCxnSpPr>
          <p:cNvPr id="750" name="Google Shape;750;p42"/>
          <p:cNvCxnSpPr/>
          <p:nvPr/>
        </p:nvCxnSpPr>
        <p:spPr>
          <a:xfrm>
            <a:off x="7013675" y="1539650"/>
            <a:ext cx="0" cy="533400"/>
          </a:xfrm>
          <a:prstGeom prst="straightConnector1">
            <a:avLst/>
          </a:prstGeom>
          <a:noFill/>
          <a:ln cap="flat" cmpd="sng" w="9525">
            <a:solidFill>
              <a:srgbClr val="000000"/>
            </a:solidFill>
            <a:prstDash val="solid"/>
            <a:round/>
            <a:headEnd len="med" w="med" type="none"/>
            <a:tailEnd len="med" w="med" type="none"/>
          </a:ln>
        </p:spPr>
      </p:cxnSp>
      <p:cxnSp>
        <p:nvCxnSpPr>
          <p:cNvPr id="751" name="Google Shape;751;p42"/>
          <p:cNvCxnSpPr/>
          <p:nvPr/>
        </p:nvCxnSpPr>
        <p:spPr>
          <a:xfrm>
            <a:off x="7906625" y="1539650"/>
            <a:ext cx="0" cy="533400"/>
          </a:xfrm>
          <a:prstGeom prst="straightConnector1">
            <a:avLst/>
          </a:prstGeom>
          <a:noFill/>
          <a:ln cap="flat" cmpd="sng" w="9525">
            <a:solidFill>
              <a:srgbClr val="000000"/>
            </a:solidFill>
            <a:prstDash val="solid"/>
            <a:round/>
            <a:headEnd len="med" w="med" type="none"/>
            <a:tailEnd len="med" w="med" type="none"/>
          </a:ln>
        </p:spPr>
      </p:cxnSp>
      <p:cxnSp>
        <p:nvCxnSpPr>
          <p:cNvPr id="752" name="Google Shape;752;p42"/>
          <p:cNvCxnSpPr/>
          <p:nvPr/>
        </p:nvCxnSpPr>
        <p:spPr>
          <a:xfrm>
            <a:off x="5846350" y="3116325"/>
            <a:ext cx="0" cy="553500"/>
          </a:xfrm>
          <a:prstGeom prst="straightConnector1">
            <a:avLst/>
          </a:prstGeom>
          <a:noFill/>
          <a:ln cap="flat" cmpd="sng" w="9525">
            <a:solidFill>
              <a:srgbClr val="000000"/>
            </a:solidFill>
            <a:prstDash val="solid"/>
            <a:round/>
            <a:headEnd len="med" w="med" type="none"/>
            <a:tailEnd len="med" w="med" type="none"/>
          </a:ln>
        </p:spPr>
      </p:cxnSp>
      <p:cxnSp>
        <p:nvCxnSpPr>
          <p:cNvPr id="753" name="Google Shape;753;p42"/>
          <p:cNvCxnSpPr/>
          <p:nvPr/>
        </p:nvCxnSpPr>
        <p:spPr>
          <a:xfrm>
            <a:off x="6546650" y="3116325"/>
            <a:ext cx="0" cy="553500"/>
          </a:xfrm>
          <a:prstGeom prst="straightConnector1">
            <a:avLst/>
          </a:prstGeom>
          <a:noFill/>
          <a:ln cap="flat" cmpd="sng" w="9525">
            <a:solidFill>
              <a:srgbClr val="000000"/>
            </a:solidFill>
            <a:prstDash val="solid"/>
            <a:round/>
            <a:headEnd len="med" w="med" type="none"/>
            <a:tailEnd len="med" w="med" type="none"/>
          </a:ln>
        </p:spPr>
      </p:cxnSp>
      <p:cxnSp>
        <p:nvCxnSpPr>
          <p:cNvPr id="754" name="Google Shape;754;p42"/>
          <p:cNvCxnSpPr/>
          <p:nvPr/>
        </p:nvCxnSpPr>
        <p:spPr>
          <a:xfrm>
            <a:off x="7243425" y="3116325"/>
            <a:ext cx="0" cy="553500"/>
          </a:xfrm>
          <a:prstGeom prst="straightConnector1">
            <a:avLst/>
          </a:prstGeom>
          <a:noFill/>
          <a:ln cap="flat" cmpd="sng" w="9525">
            <a:solidFill>
              <a:srgbClr val="000000"/>
            </a:solidFill>
            <a:prstDash val="solid"/>
            <a:round/>
            <a:headEnd len="med" w="med" type="none"/>
            <a:tailEnd len="med" w="med" type="none"/>
          </a:ln>
        </p:spPr>
      </p:cxnSp>
      <p:cxnSp>
        <p:nvCxnSpPr>
          <p:cNvPr id="755" name="Google Shape;755;p42"/>
          <p:cNvCxnSpPr/>
          <p:nvPr/>
        </p:nvCxnSpPr>
        <p:spPr>
          <a:xfrm>
            <a:off x="8099050" y="3116325"/>
            <a:ext cx="0" cy="553500"/>
          </a:xfrm>
          <a:prstGeom prst="straightConnector1">
            <a:avLst/>
          </a:prstGeom>
          <a:noFill/>
          <a:ln cap="flat" cmpd="sng" w="9525">
            <a:solidFill>
              <a:srgbClr val="000000"/>
            </a:solidFill>
            <a:prstDash val="solid"/>
            <a:round/>
            <a:headEnd len="med" w="med" type="none"/>
            <a:tailEnd len="med" w="med" type="none"/>
          </a:ln>
        </p:spPr>
      </p:cxnSp>
      <p:cxnSp>
        <p:nvCxnSpPr>
          <p:cNvPr id="756" name="Google Shape;756;p42"/>
          <p:cNvCxnSpPr>
            <a:endCxn id="757" idx="0"/>
          </p:cNvCxnSpPr>
          <p:nvPr/>
        </p:nvCxnSpPr>
        <p:spPr>
          <a:xfrm flipH="1" rot="-5400000">
            <a:off x="1830250" y="2632175"/>
            <a:ext cx="523500" cy="327900"/>
          </a:xfrm>
          <a:prstGeom prst="curvedConnector3">
            <a:avLst>
              <a:gd fmla="val 50000" name="adj1"/>
            </a:avLst>
          </a:prstGeom>
          <a:noFill/>
          <a:ln cap="flat" cmpd="sng" w="19050">
            <a:solidFill>
              <a:schemeClr val="dk1"/>
            </a:solidFill>
            <a:prstDash val="dash"/>
            <a:round/>
            <a:headEnd len="med" w="med" type="none"/>
            <a:tailEnd len="med" w="med" type="stealth"/>
          </a:ln>
        </p:spPr>
      </p:cxnSp>
      <p:sp>
        <p:nvSpPr>
          <p:cNvPr id="758" name="Google Shape;758;p42"/>
          <p:cNvSpPr txBox="1"/>
          <p:nvPr/>
        </p:nvSpPr>
        <p:spPr>
          <a:xfrm>
            <a:off x="5294600" y="1605425"/>
            <a:ext cx="848400" cy="3999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100">
                <a:latin typeface="Times New Roman"/>
                <a:ea typeface="Times New Roman"/>
                <a:cs typeface="Times New Roman"/>
                <a:sym typeface="Times New Roman"/>
              </a:rPr>
              <a:t>update_node</a:t>
            </a:r>
            <a:endParaRPr b="1" sz="1100">
              <a:latin typeface="Times New Roman"/>
              <a:ea typeface="Times New Roman"/>
              <a:cs typeface="Times New Roman"/>
              <a:sym typeface="Times New Roman"/>
            </a:endParaRPr>
          </a:p>
          <a:p>
            <a:pPr indent="0" lvl="0" marL="0" rtl="0" algn="ctr">
              <a:spcBef>
                <a:spcPts val="0"/>
              </a:spcBef>
              <a:spcAft>
                <a:spcPts val="0"/>
              </a:spcAft>
              <a:buNone/>
            </a:pPr>
            <a:r>
              <a:rPr b="1" lang="en" sz="1100">
                <a:latin typeface="Times New Roman"/>
                <a:ea typeface="Times New Roman"/>
                <a:cs typeface="Times New Roman"/>
                <a:sym typeface="Times New Roman"/>
              </a:rPr>
              <a:t>(A, V</a:t>
            </a:r>
            <a:r>
              <a:rPr b="1" baseline="-25000" lang="en" sz="1100">
                <a:latin typeface="Times New Roman"/>
                <a:ea typeface="Times New Roman"/>
                <a:cs typeface="Times New Roman"/>
                <a:sym typeface="Times New Roman"/>
              </a:rPr>
              <a:t>1</a:t>
            </a:r>
            <a:r>
              <a:rPr b="1" lang="en" sz="1100">
                <a:latin typeface="Times New Roman"/>
                <a:ea typeface="Times New Roman"/>
                <a:cs typeface="Times New Roman"/>
                <a:sym typeface="Times New Roman"/>
              </a:rPr>
              <a:t>)</a:t>
            </a:r>
            <a:endParaRPr b="1" sz="1100">
              <a:latin typeface="Times New Roman"/>
              <a:ea typeface="Times New Roman"/>
              <a:cs typeface="Times New Roman"/>
              <a:sym typeface="Times New Roman"/>
            </a:endParaRPr>
          </a:p>
        </p:txBody>
      </p:sp>
      <p:cxnSp>
        <p:nvCxnSpPr>
          <p:cNvPr id="759" name="Google Shape;759;p42"/>
          <p:cNvCxnSpPr/>
          <p:nvPr/>
        </p:nvCxnSpPr>
        <p:spPr>
          <a:xfrm flipH="1" rot="-5400000">
            <a:off x="7082988" y="1185125"/>
            <a:ext cx="469800" cy="370800"/>
          </a:xfrm>
          <a:prstGeom prst="curvedConnector3">
            <a:avLst>
              <a:gd fmla="val 50000" name="adj1"/>
            </a:avLst>
          </a:prstGeom>
          <a:noFill/>
          <a:ln cap="flat" cmpd="sng" w="19050">
            <a:solidFill>
              <a:schemeClr val="dk1"/>
            </a:solidFill>
            <a:prstDash val="dash"/>
            <a:round/>
            <a:headEnd len="med" w="med" type="none"/>
            <a:tailEnd len="med" w="med" type="triangle"/>
          </a:ln>
        </p:spPr>
      </p:cxnSp>
      <p:cxnSp>
        <p:nvCxnSpPr>
          <p:cNvPr id="760" name="Google Shape;760;p42"/>
          <p:cNvCxnSpPr/>
          <p:nvPr/>
        </p:nvCxnSpPr>
        <p:spPr>
          <a:xfrm>
            <a:off x="1457550" y="603238"/>
            <a:ext cx="598500" cy="418500"/>
          </a:xfrm>
          <a:prstGeom prst="curvedConnector3">
            <a:avLst>
              <a:gd fmla="val 50000" name="adj1"/>
            </a:avLst>
          </a:prstGeom>
          <a:noFill/>
          <a:ln cap="flat" cmpd="sng" w="19050">
            <a:solidFill>
              <a:schemeClr val="dk1"/>
            </a:solidFill>
            <a:prstDash val="dash"/>
            <a:round/>
            <a:headEnd len="med" w="med" type="none"/>
            <a:tailEnd len="med" w="med" type="triangle"/>
          </a:ln>
        </p:spPr>
      </p:cxnSp>
      <p:cxnSp>
        <p:nvCxnSpPr>
          <p:cNvPr id="761" name="Google Shape;761;p42"/>
          <p:cNvCxnSpPr>
            <a:stCxn id="762" idx="2"/>
            <a:endCxn id="763" idx="2"/>
          </p:cNvCxnSpPr>
          <p:nvPr/>
        </p:nvCxnSpPr>
        <p:spPr>
          <a:xfrm flipH="1" rot="-5400000">
            <a:off x="3820700" y="1853125"/>
            <a:ext cx="177900" cy="3254100"/>
          </a:xfrm>
          <a:prstGeom prst="curvedConnector3">
            <a:avLst>
              <a:gd fmla="val 233881" name="adj1"/>
            </a:avLst>
          </a:prstGeom>
          <a:noFill/>
          <a:ln cap="flat" cmpd="sng" w="19050">
            <a:solidFill>
              <a:schemeClr val="dk1"/>
            </a:solidFill>
            <a:prstDash val="dash"/>
            <a:round/>
            <a:headEnd len="med" w="med" type="none"/>
            <a:tailEnd len="med" w="med" type="triangle"/>
          </a:ln>
        </p:spPr>
      </p:cxnSp>
      <p:sp>
        <p:nvSpPr>
          <p:cNvPr id="764" name="Google Shape;764;p42"/>
          <p:cNvSpPr txBox="1"/>
          <p:nvPr/>
        </p:nvSpPr>
        <p:spPr>
          <a:xfrm>
            <a:off x="2603575" y="3710175"/>
            <a:ext cx="1924200" cy="1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Checkpointing </a:t>
            </a:r>
            <a:endParaRPr sz="1800">
              <a:solidFill>
                <a:schemeClr val="dk1"/>
              </a:solidFill>
              <a:latin typeface="Times New Roman"/>
              <a:ea typeface="Times New Roman"/>
              <a:cs typeface="Times New Roman"/>
              <a:sym typeface="Times New Roman"/>
            </a:endParaRPr>
          </a:p>
        </p:txBody>
      </p:sp>
      <p:cxnSp>
        <p:nvCxnSpPr>
          <p:cNvPr id="765" name="Google Shape;765;p42"/>
          <p:cNvCxnSpPr>
            <a:endCxn id="766" idx="0"/>
          </p:cNvCxnSpPr>
          <p:nvPr/>
        </p:nvCxnSpPr>
        <p:spPr>
          <a:xfrm flipH="1" rot="-5400000">
            <a:off x="5129038" y="2874675"/>
            <a:ext cx="446100" cy="238500"/>
          </a:xfrm>
          <a:prstGeom prst="curvedConnector3">
            <a:avLst>
              <a:gd fmla="val 50000" name="adj1"/>
            </a:avLst>
          </a:prstGeom>
          <a:noFill/>
          <a:ln cap="flat" cmpd="sng" w="19050">
            <a:solidFill>
              <a:schemeClr val="dk1"/>
            </a:solidFill>
            <a:prstDash val="dash"/>
            <a:round/>
            <a:headEnd len="med" w="med" type="none"/>
            <a:tailEnd len="med" w="med" type="triangle"/>
          </a:ln>
        </p:spPr>
      </p:cxnSp>
      <p:cxnSp>
        <p:nvCxnSpPr>
          <p:cNvPr id="767" name="Google Shape;767;p42"/>
          <p:cNvCxnSpPr>
            <a:stCxn id="768" idx="0"/>
            <a:endCxn id="741" idx="2"/>
          </p:cNvCxnSpPr>
          <p:nvPr/>
        </p:nvCxnSpPr>
        <p:spPr>
          <a:xfrm flipH="1" rot="5400000">
            <a:off x="4072488" y="-437025"/>
            <a:ext cx="1593000" cy="5619600"/>
          </a:xfrm>
          <a:prstGeom prst="curvedConnector3">
            <a:avLst>
              <a:gd fmla="val 41918" name="adj1"/>
            </a:avLst>
          </a:prstGeom>
          <a:noFill/>
          <a:ln cap="flat" cmpd="sng" w="19050">
            <a:solidFill>
              <a:schemeClr val="dk1"/>
            </a:solidFill>
            <a:prstDash val="dash"/>
            <a:round/>
            <a:headEnd len="med" w="med" type="none"/>
            <a:tailEnd len="med" w="med" type="triangle"/>
          </a:ln>
        </p:spPr>
      </p:cxnSp>
      <p:sp>
        <p:nvSpPr>
          <p:cNvPr id="769" name="Google Shape;769;p42"/>
          <p:cNvSpPr txBox="1"/>
          <p:nvPr/>
        </p:nvSpPr>
        <p:spPr>
          <a:xfrm>
            <a:off x="7089275" y="2436175"/>
            <a:ext cx="14400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Writeback</a:t>
            </a:r>
            <a:endParaRPr sz="1800">
              <a:solidFill>
                <a:schemeClr val="dk1"/>
              </a:solidFill>
              <a:latin typeface="Times New Roman"/>
              <a:ea typeface="Times New Roman"/>
              <a:cs typeface="Times New Roman"/>
              <a:sym typeface="Times New Roman"/>
            </a:endParaRPr>
          </a:p>
        </p:txBody>
      </p:sp>
      <p:sp>
        <p:nvSpPr>
          <p:cNvPr id="770" name="Google Shape;770;p42"/>
          <p:cNvSpPr txBox="1"/>
          <p:nvPr/>
        </p:nvSpPr>
        <p:spPr>
          <a:xfrm>
            <a:off x="2343175" y="2653650"/>
            <a:ext cx="25281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Transient Version Log (Tlog)</a:t>
            </a:r>
            <a:endParaRPr b="1">
              <a:solidFill>
                <a:schemeClr val="dk1"/>
              </a:solidFill>
              <a:latin typeface="Times New Roman"/>
              <a:ea typeface="Times New Roman"/>
              <a:cs typeface="Times New Roman"/>
              <a:sym typeface="Times New Roman"/>
            </a:endParaRPr>
          </a:p>
        </p:txBody>
      </p:sp>
      <p:sp>
        <p:nvSpPr>
          <p:cNvPr id="771" name="Google Shape;771;p42"/>
          <p:cNvSpPr txBox="1"/>
          <p:nvPr/>
        </p:nvSpPr>
        <p:spPr>
          <a:xfrm>
            <a:off x="7027000" y="2058600"/>
            <a:ext cx="21441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Operational Log (Olog)</a:t>
            </a:r>
            <a:endParaRPr b="1">
              <a:solidFill>
                <a:schemeClr val="dk1"/>
              </a:solidFill>
              <a:latin typeface="Times New Roman"/>
              <a:ea typeface="Times New Roman"/>
              <a:cs typeface="Times New Roman"/>
              <a:sym typeface="Times New Roman"/>
            </a:endParaRPr>
          </a:p>
        </p:txBody>
      </p:sp>
      <p:sp>
        <p:nvSpPr>
          <p:cNvPr id="772" name="Google Shape;772;p42"/>
          <p:cNvSpPr txBox="1"/>
          <p:nvPr/>
        </p:nvSpPr>
        <p:spPr>
          <a:xfrm>
            <a:off x="7985950" y="3649650"/>
            <a:ext cx="1083300" cy="6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Checkpoint </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Log (Clog)</a:t>
            </a:r>
            <a:endParaRPr b="1">
              <a:solidFill>
                <a:schemeClr val="dk1"/>
              </a:solidFill>
              <a:latin typeface="Times New Roman"/>
              <a:ea typeface="Times New Roman"/>
              <a:cs typeface="Times New Roman"/>
              <a:sym typeface="Times New Roman"/>
            </a:endParaRPr>
          </a:p>
        </p:txBody>
      </p:sp>
      <p:sp>
        <p:nvSpPr>
          <p:cNvPr id="773" name="Google Shape;773;p42"/>
          <p:cNvSpPr txBox="1"/>
          <p:nvPr/>
        </p:nvSpPr>
        <p:spPr>
          <a:xfrm>
            <a:off x="2042825" y="649425"/>
            <a:ext cx="17874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Update_node (A , V</a:t>
            </a:r>
            <a:r>
              <a:rPr baseline="-25000" lang="en">
                <a:solidFill>
                  <a:schemeClr val="dk1"/>
                </a:solidFill>
                <a:latin typeface="Times New Roman"/>
                <a:ea typeface="Times New Roman"/>
                <a:cs typeface="Times New Roman"/>
                <a:sym typeface="Times New Roman"/>
              </a:rPr>
              <a:t>3</a:t>
            </a:r>
            <a:r>
              <a:rPr lang="en">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p:txBody>
      </p:sp>
      <p:sp>
        <p:nvSpPr>
          <p:cNvPr id="774" name="Google Shape;774;p42"/>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75" name="Google Shape;775;p42"/>
          <p:cNvSpPr txBox="1"/>
          <p:nvPr/>
        </p:nvSpPr>
        <p:spPr>
          <a:xfrm>
            <a:off x="1355875" y="2991325"/>
            <a:ext cx="6543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Times New Roman"/>
                <a:ea typeface="Times New Roman"/>
                <a:cs typeface="Times New Roman"/>
                <a:sym typeface="Times New Roman"/>
              </a:rPr>
              <a:t>Node A</a:t>
            </a:r>
            <a:endParaRPr b="1" sz="1100">
              <a:latin typeface="Times New Roman"/>
              <a:ea typeface="Times New Roman"/>
              <a:cs typeface="Times New Roman"/>
              <a:sym typeface="Times New Roman"/>
            </a:endParaRPr>
          </a:p>
          <a:p>
            <a:pPr indent="0" lvl="0" marL="0" rtl="0" algn="ctr">
              <a:spcBef>
                <a:spcPts val="0"/>
              </a:spcBef>
              <a:spcAft>
                <a:spcPts val="0"/>
              </a:spcAft>
              <a:buNone/>
            </a:pPr>
            <a:r>
              <a:rPr b="1" lang="en" sz="1000">
                <a:latin typeface="Times New Roman"/>
                <a:ea typeface="Times New Roman"/>
                <a:cs typeface="Times New Roman"/>
                <a:sym typeface="Times New Roman"/>
              </a:rPr>
              <a:t>V</a:t>
            </a:r>
            <a:r>
              <a:rPr b="1" baseline="-25000" lang="en" sz="1000">
                <a:latin typeface="Times New Roman"/>
                <a:ea typeface="Times New Roman"/>
                <a:cs typeface="Times New Roman"/>
                <a:sym typeface="Times New Roman"/>
              </a:rPr>
              <a:t>2</a:t>
            </a:r>
            <a:endParaRPr b="1" baseline="-25000" sz="1000">
              <a:latin typeface="Times New Roman"/>
              <a:ea typeface="Times New Roman"/>
              <a:cs typeface="Times New Roman"/>
              <a:sym typeface="Times New Roman"/>
            </a:endParaRPr>
          </a:p>
        </p:txBody>
      </p:sp>
      <p:sp>
        <p:nvSpPr>
          <p:cNvPr id="763" name="Google Shape;763;p42"/>
          <p:cNvSpPr txBox="1"/>
          <p:nvPr/>
        </p:nvSpPr>
        <p:spPr>
          <a:xfrm>
            <a:off x="5209675" y="3169275"/>
            <a:ext cx="6543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Times New Roman"/>
                <a:ea typeface="Times New Roman"/>
                <a:cs typeface="Times New Roman"/>
                <a:sym typeface="Times New Roman"/>
              </a:rPr>
              <a:t>Node A</a:t>
            </a:r>
            <a:endParaRPr b="1" sz="1100">
              <a:latin typeface="Times New Roman"/>
              <a:ea typeface="Times New Roman"/>
              <a:cs typeface="Times New Roman"/>
              <a:sym typeface="Times New Roman"/>
            </a:endParaRPr>
          </a:p>
          <a:p>
            <a:pPr indent="0" lvl="0" marL="0" rtl="0" algn="ctr">
              <a:spcBef>
                <a:spcPts val="0"/>
              </a:spcBef>
              <a:spcAft>
                <a:spcPts val="0"/>
              </a:spcAft>
              <a:buNone/>
            </a:pPr>
            <a:r>
              <a:rPr b="1" lang="en" sz="1100">
                <a:latin typeface="Times New Roman"/>
                <a:ea typeface="Times New Roman"/>
                <a:cs typeface="Times New Roman"/>
                <a:sym typeface="Times New Roman"/>
              </a:rPr>
              <a:t>V</a:t>
            </a:r>
            <a:r>
              <a:rPr b="1" baseline="-25000" lang="en" sz="1100">
                <a:latin typeface="Times New Roman"/>
                <a:ea typeface="Times New Roman"/>
                <a:cs typeface="Times New Roman"/>
                <a:sym typeface="Times New Roman"/>
              </a:rPr>
              <a:t>3</a:t>
            </a:r>
            <a:endParaRPr b="1" baseline="-25000" sz="1100">
              <a:latin typeface="Times New Roman"/>
              <a:ea typeface="Times New Roman"/>
              <a:cs typeface="Times New Roman"/>
              <a:sym typeface="Times New Roman"/>
            </a:endParaRPr>
          </a:p>
        </p:txBody>
      </p:sp>
      <p:sp>
        <p:nvSpPr>
          <p:cNvPr id="776" name="Google Shape;776;p42"/>
          <p:cNvSpPr/>
          <p:nvPr/>
        </p:nvSpPr>
        <p:spPr>
          <a:xfrm>
            <a:off x="743538" y="2653650"/>
            <a:ext cx="1229400" cy="996000"/>
          </a:xfrm>
          <a:prstGeom prst="ellipse">
            <a:avLst/>
          </a:prstGeom>
          <a:noFill/>
          <a:ln cap="flat" cmpd="sng" w="19050">
            <a:solidFill>
              <a:srgbClr val="43434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777" name="Google Shape;777;p42"/>
          <p:cNvSpPr txBox="1"/>
          <p:nvPr/>
        </p:nvSpPr>
        <p:spPr>
          <a:xfrm>
            <a:off x="419250" y="3353225"/>
            <a:ext cx="2092800" cy="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Writes Coalesced</a:t>
            </a:r>
            <a:endParaRPr sz="1800">
              <a:solidFill>
                <a:schemeClr val="dk1"/>
              </a:solidFill>
              <a:latin typeface="Times New Roman"/>
              <a:ea typeface="Times New Roman"/>
              <a:cs typeface="Times New Roman"/>
              <a:sym typeface="Times New Roman"/>
            </a:endParaRPr>
          </a:p>
        </p:txBody>
      </p:sp>
      <p:sp>
        <p:nvSpPr>
          <p:cNvPr id="778" name="Google Shape;778;p42"/>
          <p:cNvSpPr/>
          <p:nvPr/>
        </p:nvSpPr>
        <p:spPr>
          <a:xfrm>
            <a:off x="5158650" y="2871225"/>
            <a:ext cx="2092800" cy="996000"/>
          </a:xfrm>
          <a:prstGeom prst="ellipse">
            <a:avLst/>
          </a:prstGeom>
          <a:noFill/>
          <a:ln cap="flat" cmpd="sng" w="19050">
            <a:solidFill>
              <a:srgbClr val="43434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2"/>
          <p:cNvSpPr txBox="1"/>
          <p:nvPr/>
        </p:nvSpPr>
        <p:spPr>
          <a:xfrm>
            <a:off x="5120688" y="3604413"/>
            <a:ext cx="2677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Times New Roman"/>
                <a:ea typeface="Times New Roman"/>
                <a:cs typeface="Times New Roman"/>
                <a:sym typeface="Times New Roman"/>
              </a:rPr>
              <a:t>Checkpoints Coalesced</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accent1"/>
              </a:solidFill>
              <a:latin typeface="Encode Sans SemiBold"/>
              <a:ea typeface="Encode Sans SemiBold"/>
              <a:cs typeface="Encode Sans SemiBold"/>
              <a:sym typeface="Encode Sans SemiBold"/>
            </a:endParaRPr>
          </a:p>
        </p:txBody>
      </p:sp>
      <p:sp>
        <p:nvSpPr>
          <p:cNvPr id="780" name="Google Shape;780;p42"/>
          <p:cNvSpPr txBox="1"/>
          <p:nvPr/>
        </p:nvSpPr>
        <p:spPr>
          <a:xfrm>
            <a:off x="6165275" y="1605425"/>
            <a:ext cx="848400" cy="3999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100">
                <a:latin typeface="Times New Roman"/>
                <a:ea typeface="Times New Roman"/>
                <a:cs typeface="Times New Roman"/>
                <a:sym typeface="Times New Roman"/>
              </a:rPr>
              <a:t>update_node</a:t>
            </a:r>
            <a:endParaRPr b="1" sz="1100">
              <a:latin typeface="Times New Roman"/>
              <a:ea typeface="Times New Roman"/>
              <a:cs typeface="Times New Roman"/>
              <a:sym typeface="Times New Roman"/>
            </a:endParaRPr>
          </a:p>
          <a:p>
            <a:pPr indent="0" lvl="0" marL="0" rtl="0" algn="ctr">
              <a:spcBef>
                <a:spcPts val="0"/>
              </a:spcBef>
              <a:spcAft>
                <a:spcPts val="0"/>
              </a:spcAft>
              <a:buNone/>
            </a:pPr>
            <a:r>
              <a:rPr b="1" lang="en" sz="1100">
                <a:latin typeface="Times New Roman"/>
                <a:ea typeface="Times New Roman"/>
                <a:cs typeface="Times New Roman"/>
                <a:sym typeface="Times New Roman"/>
              </a:rPr>
              <a:t>(A, V</a:t>
            </a:r>
            <a:r>
              <a:rPr b="1" baseline="-25000" lang="en" sz="1100">
                <a:latin typeface="Times New Roman"/>
                <a:ea typeface="Times New Roman"/>
                <a:cs typeface="Times New Roman"/>
                <a:sym typeface="Times New Roman"/>
              </a:rPr>
              <a:t>2</a:t>
            </a:r>
            <a:r>
              <a:rPr b="1" lang="en" sz="1100">
                <a:latin typeface="Times New Roman"/>
                <a:ea typeface="Times New Roman"/>
                <a:cs typeface="Times New Roman"/>
                <a:sym typeface="Times New Roman"/>
              </a:rPr>
              <a:t>)</a:t>
            </a:r>
            <a:endParaRPr b="1" sz="1100">
              <a:latin typeface="Times New Roman"/>
              <a:ea typeface="Times New Roman"/>
              <a:cs typeface="Times New Roman"/>
              <a:sym typeface="Times New Roman"/>
            </a:endParaRPr>
          </a:p>
        </p:txBody>
      </p:sp>
      <p:sp>
        <p:nvSpPr>
          <p:cNvPr id="781" name="Google Shape;781;p42"/>
          <p:cNvSpPr txBox="1"/>
          <p:nvPr/>
        </p:nvSpPr>
        <p:spPr>
          <a:xfrm>
            <a:off x="7079950" y="1605425"/>
            <a:ext cx="906000" cy="3999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b="1" lang="en" sz="1100">
                <a:latin typeface="Times New Roman"/>
                <a:ea typeface="Times New Roman"/>
                <a:cs typeface="Times New Roman"/>
                <a:sym typeface="Times New Roman"/>
              </a:rPr>
              <a:t>update_node</a:t>
            </a:r>
            <a:endParaRPr b="1" sz="1100">
              <a:latin typeface="Times New Roman"/>
              <a:ea typeface="Times New Roman"/>
              <a:cs typeface="Times New Roman"/>
              <a:sym typeface="Times New Roman"/>
            </a:endParaRPr>
          </a:p>
          <a:p>
            <a:pPr indent="0" lvl="0" marL="0" rtl="0" algn="ctr">
              <a:spcBef>
                <a:spcPts val="0"/>
              </a:spcBef>
              <a:spcAft>
                <a:spcPts val="0"/>
              </a:spcAft>
              <a:buNone/>
            </a:pPr>
            <a:r>
              <a:rPr b="1" lang="en" sz="1100">
                <a:latin typeface="Times New Roman"/>
                <a:ea typeface="Times New Roman"/>
                <a:cs typeface="Times New Roman"/>
                <a:sym typeface="Times New Roman"/>
              </a:rPr>
              <a:t>(A, V</a:t>
            </a:r>
            <a:r>
              <a:rPr b="1" baseline="-25000" lang="en" sz="1100">
                <a:latin typeface="Times New Roman"/>
                <a:ea typeface="Times New Roman"/>
                <a:cs typeface="Times New Roman"/>
                <a:sym typeface="Times New Roman"/>
              </a:rPr>
              <a:t>3</a:t>
            </a:r>
            <a:r>
              <a:rPr b="1" lang="en" sz="1100">
                <a:latin typeface="Times New Roman"/>
                <a:ea typeface="Times New Roman"/>
                <a:cs typeface="Times New Roman"/>
                <a:sym typeface="Times New Roman"/>
              </a:rPr>
              <a:t>)</a:t>
            </a:r>
            <a:endParaRPr b="1" sz="1100">
              <a:latin typeface="Times New Roman"/>
              <a:ea typeface="Times New Roman"/>
              <a:cs typeface="Times New Roman"/>
              <a:sym typeface="Times New Roman"/>
            </a:endParaRPr>
          </a:p>
        </p:txBody>
      </p:sp>
      <p:sp>
        <p:nvSpPr>
          <p:cNvPr id="762" name="Google Shape;762;p42"/>
          <p:cNvSpPr txBox="1"/>
          <p:nvPr/>
        </p:nvSpPr>
        <p:spPr>
          <a:xfrm>
            <a:off x="1955450" y="2991325"/>
            <a:ext cx="6543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Times New Roman"/>
                <a:ea typeface="Times New Roman"/>
                <a:cs typeface="Times New Roman"/>
                <a:sym typeface="Times New Roman"/>
              </a:rPr>
              <a:t>Node A</a:t>
            </a:r>
            <a:endParaRPr b="1" sz="1100">
              <a:latin typeface="Times New Roman"/>
              <a:ea typeface="Times New Roman"/>
              <a:cs typeface="Times New Roman"/>
              <a:sym typeface="Times New Roman"/>
            </a:endParaRPr>
          </a:p>
          <a:p>
            <a:pPr indent="0" lvl="0" marL="0" rtl="0" algn="ctr">
              <a:spcBef>
                <a:spcPts val="0"/>
              </a:spcBef>
              <a:spcAft>
                <a:spcPts val="0"/>
              </a:spcAft>
              <a:buNone/>
            </a:pPr>
            <a:r>
              <a:rPr b="1" lang="en" sz="1100">
                <a:latin typeface="Times New Roman"/>
                <a:ea typeface="Times New Roman"/>
                <a:cs typeface="Times New Roman"/>
                <a:sym typeface="Times New Roman"/>
              </a:rPr>
              <a:t>V</a:t>
            </a:r>
            <a:r>
              <a:rPr b="1" baseline="-25000" lang="en" sz="1100">
                <a:latin typeface="Times New Roman"/>
                <a:ea typeface="Times New Roman"/>
                <a:cs typeface="Times New Roman"/>
                <a:sym typeface="Times New Roman"/>
              </a:rPr>
              <a:t>3</a:t>
            </a:r>
            <a:endParaRPr b="1" baseline="-25000" sz="1100">
              <a:latin typeface="Times New Roman"/>
              <a:ea typeface="Times New Roman"/>
              <a:cs typeface="Times New Roman"/>
              <a:sym typeface="Times New Roman"/>
            </a:endParaRPr>
          </a:p>
        </p:txBody>
      </p:sp>
      <p:sp>
        <p:nvSpPr>
          <p:cNvPr id="782" name="Google Shape;782;p42"/>
          <p:cNvSpPr txBox="1"/>
          <p:nvPr/>
        </p:nvSpPr>
        <p:spPr>
          <a:xfrm>
            <a:off x="734975" y="2991325"/>
            <a:ext cx="6543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Times New Roman"/>
                <a:ea typeface="Times New Roman"/>
                <a:cs typeface="Times New Roman"/>
                <a:sym typeface="Times New Roman"/>
              </a:rPr>
              <a:t>Node A</a:t>
            </a:r>
            <a:endParaRPr b="1" sz="1100">
              <a:latin typeface="Times New Roman"/>
              <a:ea typeface="Times New Roman"/>
              <a:cs typeface="Times New Roman"/>
              <a:sym typeface="Times New Roman"/>
            </a:endParaRPr>
          </a:p>
          <a:p>
            <a:pPr indent="0" lvl="0" marL="0" rtl="0" algn="ctr">
              <a:spcBef>
                <a:spcPts val="0"/>
              </a:spcBef>
              <a:spcAft>
                <a:spcPts val="0"/>
              </a:spcAft>
              <a:buNone/>
            </a:pPr>
            <a:r>
              <a:rPr b="1" lang="en" sz="1000">
                <a:latin typeface="Times New Roman"/>
                <a:ea typeface="Times New Roman"/>
                <a:cs typeface="Times New Roman"/>
                <a:sym typeface="Times New Roman"/>
              </a:rPr>
              <a:t>V</a:t>
            </a:r>
            <a:r>
              <a:rPr b="1" baseline="-25000" lang="en" sz="1000">
                <a:latin typeface="Times New Roman"/>
                <a:ea typeface="Times New Roman"/>
                <a:cs typeface="Times New Roman"/>
                <a:sym typeface="Times New Roman"/>
              </a:rPr>
              <a:t>1</a:t>
            </a:r>
            <a:endParaRPr b="1" baseline="-25000" sz="1000">
              <a:latin typeface="Times New Roman"/>
              <a:ea typeface="Times New Roman"/>
              <a:cs typeface="Times New Roman"/>
              <a:sym typeface="Times New Roman"/>
            </a:endParaRPr>
          </a:p>
        </p:txBody>
      </p:sp>
      <p:sp>
        <p:nvSpPr>
          <p:cNvPr id="783" name="Google Shape;783;p42"/>
          <p:cNvSpPr txBox="1"/>
          <p:nvPr/>
        </p:nvSpPr>
        <p:spPr>
          <a:xfrm>
            <a:off x="5878163" y="3169275"/>
            <a:ext cx="6543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Times New Roman"/>
                <a:ea typeface="Times New Roman"/>
                <a:cs typeface="Times New Roman"/>
                <a:sym typeface="Times New Roman"/>
              </a:rPr>
              <a:t>Node A</a:t>
            </a:r>
            <a:endParaRPr b="1" sz="1100">
              <a:latin typeface="Times New Roman"/>
              <a:ea typeface="Times New Roman"/>
              <a:cs typeface="Times New Roman"/>
              <a:sym typeface="Times New Roman"/>
            </a:endParaRPr>
          </a:p>
          <a:p>
            <a:pPr indent="0" lvl="0" marL="0" rtl="0" algn="ctr">
              <a:spcBef>
                <a:spcPts val="0"/>
              </a:spcBef>
              <a:spcAft>
                <a:spcPts val="0"/>
              </a:spcAft>
              <a:buNone/>
            </a:pPr>
            <a:r>
              <a:rPr b="1" lang="en" sz="1100">
                <a:latin typeface="Times New Roman"/>
                <a:ea typeface="Times New Roman"/>
                <a:cs typeface="Times New Roman"/>
                <a:sym typeface="Times New Roman"/>
              </a:rPr>
              <a:t>V</a:t>
            </a:r>
            <a:r>
              <a:rPr b="1" baseline="-25000" lang="en" sz="1100">
                <a:latin typeface="Times New Roman"/>
                <a:ea typeface="Times New Roman"/>
                <a:cs typeface="Times New Roman"/>
                <a:sym typeface="Times New Roman"/>
              </a:rPr>
              <a:t>5</a:t>
            </a:r>
            <a:endParaRPr b="1" baseline="-25000" sz="1100">
              <a:latin typeface="Times New Roman"/>
              <a:ea typeface="Times New Roman"/>
              <a:cs typeface="Times New Roman"/>
              <a:sym typeface="Times New Roman"/>
            </a:endParaRPr>
          </a:p>
        </p:txBody>
      </p:sp>
      <p:sp>
        <p:nvSpPr>
          <p:cNvPr id="784" name="Google Shape;784;p42"/>
          <p:cNvSpPr txBox="1"/>
          <p:nvPr/>
        </p:nvSpPr>
        <p:spPr>
          <a:xfrm>
            <a:off x="6604225" y="3169275"/>
            <a:ext cx="6543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Times New Roman"/>
                <a:ea typeface="Times New Roman"/>
                <a:cs typeface="Times New Roman"/>
                <a:sym typeface="Times New Roman"/>
              </a:rPr>
              <a:t>Node A</a:t>
            </a:r>
            <a:endParaRPr b="1" sz="1100">
              <a:latin typeface="Times New Roman"/>
              <a:ea typeface="Times New Roman"/>
              <a:cs typeface="Times New Roman"/>
              <a:sym typeface="Times New Roman"/>
            </a:endParaRPr>
          </a:p>
          <a:p>
            <a:pPr indent="0" lvl="0" marL="0" rtl="0" algn="ctr">
              <a:spcBef>
                <a:spcPts val="0"/>
              </a:spcBef>
              <a:spcAft>
                <a:spcPts val="0"/>
              </a:spcAft>
              <a:buNone/>
            </a:pPr>
            <a:r>
              <a:rPr b="1" lang="en" sz="1100">
                <a:latin typeface="Times New Roman"/>
                <a:ea typeface="Times New Roman"/>
                <a:cs typeface="Times New Roman"/>
                <a:sym typeface="Times New Roman"/>
              </a:rPr>
              <a:t>V</a:t>
            </a:r>
            <a:r>
              <a:rPr b="1" baseline="-25000" lang="en" sz="1100">
                <a:latin typeface="Times New Roman"/>
                <a:ea typeface="Times New Roman"/>
                <a:cs typeface="Times New Roman"/>
                <a:sym typeface="Times New Roman"/>
              </a:rPr>
              <a:t>7</a:t>
            </a:r>
            <a:endParaRPr b="1" baseline="-25000" sz="1100">
              <a:latin typeface="Times New Roman"/>
              <a:ea typeface="Times New Roman"/>
              <a:cs typeface="Times New Roman"/>
              <a:sym typeface="Times New Roman"/>
            </a:endParaRPr>
          </a:p>
        </p:txBody>
      </p:sp>
      <p:sp>
        <p:nvSpPr>
          <p:cNvPr id="768" name="Google Shape;768;p42"/>
          <p:cNvSpPr txBox="1"/>
          <p:nvPr/>
        </p:nvSpPr>
        <p:spPr>
          <a:xfrm>
            <a:off x="7351638" y="3169275"/>
            <a:ext cx="6543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Times New Roman"/>
                <a:ea typeface="Times New Roman"/>
                <a:cs typeface="Times New Roman"/>
                <a:sym typeface="Times New Roman"/>
              </a:rPr>
              <a:t>Node A</a:t>
            </a:r>
            <a:endParaRPr b="1" sz="1100">
              <a:latin typeface="Times New Roman"/>
              <a:ea typeface="Times New Roman"/>
              <a:cs typeface="Times New Roman"/>
              <a:sym typeface="Times New Roman"/>
            </a:endParaRPr>
          </a:p>
          <a:p>
            <a:pPr indent="0" lvl="0" marL="0" rtl="0" algn="ctr">
              <a:spcBef>
                <a:spcPts val="0"/>
              </a:spcBef>
              <a:spcAft>
                <a:spcPts val="0"/>
              </a:spcAft>
              <a:buNone/>
            </a:pPr>
            <a:r>
              <a:rPr b="1" lang="en" sz="1100">
                <a:latin typeface="Times New Roman"/>
                <a:ea typeface="Times New Roman"/>
                <a:cs typeface="Times New Roman"/>
                <a:sym typeface="Times New Roman"/>
              </a:rPr>
              <a:t>V</a:t>
            </a:r>
            <a:r>
              <a:rPr b="1" baseline="-25000" lang="en" sz="1100">
                <a:latin typeface="Times New Roman"/>
                <a:ea typeface="Times New Roman"/>
                <a:cs typeface="Times New Roman"/>
                <a:sym typeface="Times New Roman"/>
              </a:rPr>
              <a:t>9</a:t>
            </a:r>
            <a:endParaRPr b="1" baseline="-25000" sz="1100">
              <a:latin typeface="Times New Roman"/>
              <a:ea typeface="Times New Roman"/>
              <a:cs typeface="Times New Roman"/>
              <a:sym typeface="Times New Roman"/>
            </a:endParaRPr>
          </a:p>
        </p:txBody>
      </p:sp>
      <p:sp>
        <p:nvSpPr>
          <p:cNvPr id="785" name="Google Shape;785;p42"/>
          <p:cNvSpPr/>
          <p:nvPr/>
        </p:nvSpPr>
        <p:spPr>
          <a:xfrm>
            <a:off x="239500" y="820525"/>
            <a:ext cx="704700" cy="3999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Encode Sans SemiBold"/>
                <a:ea typeface="Encode Sans SemiBold"/>
                <a:cs typeface="Encode Sans SemiBold"/>
                <a:sym typeface="Encode Sans SemiBold"/>
              </a:rPr>
              <a:t>DRAM</a:t>
            </a:r>
            <a:endParaRPr sz="1200">
              <a:latin typeface="Encode Sans SemiBold"/>
              <a:ea typeface="Encode Sans SemiBold"/>
              <a:cs typeface="Encode Sans SemiBold"/>
              <a:sym typeface="Encode Sans SemiBold"/>
            </a:endParaRPr>
          </a:p>
        </p:txBody>
      </p:sp>
      <p:sp>
        <p:nvSpPr>
          <p:cNvPr id="786" name="Google Shape;786;p42"/>
          <p:cNvSpPr/>
          <p:nvPr/>
        </p:nvSpPr>
        <p:spPr>
          <a:xfrm>
            <a:off x="239500" y="1179325"/>
            <a:ext cx="704700" cy="3999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Encode Sans SemiBold"/>
                <a:ea typeface="Encode Sans SemiBold"/>
                <a:cs typeface="Encode Sans SemiBold"/>
                <a:sym typeface="Encode Sans SemiBold"/>
              </a:rPr>
              <a:t>NVM</a:t>
            </a:r>
            <a:endParaRPr sz="1200">
              <a:latin typeface="Encode Sans SemiBold"/>
              <a:ea typeface="Encode Sans SemiBold"/>
              <a:cs typeface="Encode Sans SemiBold"/>
              <a:sym typeface="Encode Sans SemiBold"/>
            </a:endParaRPr>
          </a:p>
        </p:txBody>
      </p:sp>
      <p:sp>
        <p:nvSpPr>
          <p:cNvPr id="787" name="Google Shape;787;p42"/>
          <p:cNvSpPr txBox="1"/>
          <p:nvPr/>
        </p:nvSpPr>
        <p:spPr>
          <a:xfrm>
            <a:off x="2010175" y="1404113"/>
            <a:ext cx="327900" cy="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Encode Sans SemiBold"/>
                <a:ea typeface="Encode Sans SemiBold"/>
                <a:cs typeface="Encode Sans SemiBold"/>
                <a:sym typeface="Encode Sans SemiBold"/>
              </a:rPr>
              <a:t>9</a:t>
            </a:r>
            <a:endParaRPr sz="1200">
              <a:latin typeface="Encode Sans SemiBold"/>
              <a:ea typeface="Encode Sans SemiBold"/>
              <a:cs typeface="Encode Sans SemiBold"/>
              <a:sym typeface="Encode Sans SemiBold"/>
            </a:endParaRPr>
          </a:p>
        </p:txBody>
      </p:sp>
      <p:pic>
        <p:nvPicPr>
          <p:cNvPr id="788" name="Google Shape;788;p42"/>
          <p:cNvPicPr preferRelativeResize="0"/>
          <p:nvPr/>
        </p:nvPicPr>
        <p:blipFill rotWithShape="1">
          <a:blip r:embed="rId3">
            <a:alphaModFix/>
          </a:blip>
          <a:srcRect b="0" l="0" r="0" t="0"/>
          <a:stretch/>
        </p:blipFill>
        <p:spPr>
          <a:xfrm>
            <a:off x="8287200" y="177801"/>
            <a:ext cx="616201" cy="324300"/>
          </a:xfrm>
          <a:prstGeom prst="rect">
            <a:avLst/>
          </a:prstGeom>
          <a:noFill/>
          <a:ln>
            <a:noFill/>
          </a:ln>
        </p:spPr>
      </p:pic>
      <p:sp>
        <p:nvSpPr>
          <p:cNvPr id="789" name="Google Shape;789;p42"/>
          <p:cNvSpPr txBox="1"/>
          <p:nvPr/>
        </p:nvSpPr>
        <p:spPr>
          <a:xfrm>
            <a:off x="772800" y="19375"/>
            <a:ext cx="75984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accent2"/>
                </a:solidFill>
                <a:latin typeface="Times New Roman"/>
                <a:ea typeface="Times New Roman"/>
                <a:cs typeface="Times New Roman"/>
                <a:sym typeface="Times New Roman"/>
              </a:rPr>
              <a:t>TOC Logging in Action </a:t>
            </a:r>
            <a:endParaRPr b="1" sz="2500">
              <a:solidFill>
                <a:schemeClr val="accent2"/>
              </a:solidFill>
              <a:latin typeface="Times New Roman"/>
              <a:ea typeface="Times New Roman"/>
              <a:cs typeface="Times New Roman"/>
              <a:sym typeface="Times New Roman"/>
            </a:endParaRPr>
          </a:p>
        </p:txBody>
      </p:sp>
      <p:sp>
        <p:nvSpPr>
          <p:cNvPr id="790" name="Google Shape;790;p42"/>
          <p:cNvSpPr/>
          <p:nvPr/>
        </p:nvSpPr>
        <p:spPr>
          <a:xfrm>
            <a:off x="282050" y="3959725"/>
            <a:ext cx="2027700" cy="703500"/>
          </a:xfrm>
          <a:prstGeom prst="wedgeRoundRectCallout">
            <a:avLst>
              <a:gd fmla="val 4725" name="adj1"/>
              <a:gd fmla="val -112728" name="adj2"/>
              <a:gd fmla="val 0" name="adj3"/>
            </a:avLst>
          </a:prstGeom>
          <a:solidFill>
            <a:srgbClr val="C9DAF8"/>
          </a:solidFill>
          <a:ln cap="flat" cmpd="sng" w="1905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Times New Roman"/>
                <a:ea typeface="Times New Roman"/>
                <a:cs typeface="Times New Roman"/>
                <a:sym typeface="Times New Roman"/>
              </a:rPr>
              <a:t>Only the latest updates are written to NVM </a:t>
            </a:r>
            <a:endParaRPr i="1">
              <a:solidFill>
                <a:schemeClr val="dk1"/>
              </a:solidFill>
              <a:latin typeface="Times New Roman"/>
              <a:ea typeface="Times New Roman"/>
              <a:cs typeface="Times New Roman"/>
              <a:sym typeface="Times New Roman"/>
            </a:endParaRPr>
          </a:p>
        </p:txBody>
      </p:sp>
      <p:sp>
        <p:nvSpPr>
          <p:cNvPr id="791" name="Google Shape;791;p42"/>
          <p:cNvSpPr/>
          <p:nvPr/>
        </p:nvSpPr>
        <p:spPr>
          <a:xfrm>
            <a:off x="5321375" y="4172700"/>
            <a:ext cx="2092800" cy="654300"/>
          </a:xfrm>
          <a:prstGeom prst="wedgeRoundRectCallout">
            <a:avLst>
              <a:gd fmla="val 4725" name="adj1"/>
              <a:gd fmla="val -112728" name="adj2"/>
              <a:gd fmla="val 0" name="adj3"/>
            </a:avLst>
          </a:prstGeom>
          <a:solidFill>
            <a:srgbClr val="C9DAF8"/>
          </a:solidFill>
          <a:ln cap="flat" cmpd="sng" w="1905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Times New Roman"/>
                <a:ea typeface="Times New Roman"/>
                <a:cs typeface="Times New Roman"/>
                <a:sym typeface="Times New Roman"/>
              </a:rPr>
              <a:t>Further reduces the amount of NVM writes </a:t>
            </a:r>
            <a:endParaRPr i="1">
              <a:solidFill>
                <a:schemeClr val="dk1"/>
              </a:solidFill>
              <a:latin typeface="Times New Roman"/>
              <a:ea typeface="Times New Roman"/>
              <a:cs typeface="Times New Roman"/>
              <a:sym typeface="Times New Roman"/>
            </a:endParaRPr>
          </a:p>
        </p:txBody>
      </p:sp>
      <p:sp>
        <p:nvSpPr>
          <p:cNvPr id="792" name="Google Shape;792;p42"/>
          <p:cNvSpPr/>
          <p:nvPr/>
        </p:nvSpPr>
        <p:spPr>
          <a:xfrm>
            <a:off x="6139850" y="730052"/>
            <a:ext cx="1924200" cy="469800"/>
          </a:xfrm>
          <a:prstGeom prst="wedgeRoundRectCallout">
            <a:avLst>
              <a:gd fmla="val 60111" name="adj1"/>
              <a:gd fmla="val 118578" name="adj2"/>
              <a:gd fmla="val 0" name="adj3"/>
            </a:avLst>
          </a:prstGeom>
          <a:solidFill>
            <a:srgbClr val="C9DAF8"/>
          </a:solidFill>
          <a:ln cap="flat" cmpd="sng" w="1905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Times New Roman"/>
                <a:ea typeface="Times New Roman"/>
                <a:cs typeface="Times New Roman"/>
                <a:sym typeface="Times New Roman"/>
              </a:rPr>
              <a:t>Immediate Durability with low Overhead</a:t>
            </a:r>
            <a:endParaRPr i="1">
              <a:solidFill>
                <a:schemeClr val="dk1"/>
              </a:solidFill>
              <a:latin typeface="Times New Roman"/>
              <a:ea typeface="Times New Roman"/>
              <a:cs typeface="Times New Roman"/>
              <a:sym typeface="Times New Roman"/>
            </a:endParaRPr>
          </a:p>
        </p:txBody>
      </p:sp>
      <p:sp>
        <p:nvSpPr>
          <p:cNvPr id="793" name="Google Shape;793;p42"/>
          <p:cNvSpPr txBox="1"/>
          <p:nvPr/>
        </p:nvSpPr>
        <p:spPr>
          <a:xfrm>
            <a:off x="5020056" y="1335024"/>
            <a:ext cx="3985800" cy="1134000"/>
          </a:xfrm>
          <a:prstGeom prst="rect">
            <a:avLst/>
          </a:prstGeom>
          <a:solidFill>
            <a:srgbClr val="E69138">
              <a:alpha val="244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94" name="Google Shape;794;p42"/>
          <p:cNvSpPr txBox="1"/>
          <p:nvPr/>
        </p:nvSpPr>
        <p:spPr>
          <a:xfrm>
            <a:off x="5039325" y="2871225"/>
            <a:ext cx="3985800" cy="1301400"/>
          </a:xfrm>
          <a:prstGeom prst="rect">
            <a:avLst/>
          </a:prstGeom>
          <a:solidFill>
            <a:srgbClr val="E69138">
              <a:alpha val="244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95" name="Google Shape;795;p42"/>
          <p:cNvSpPr txBox="1"/>
          <p:nvPr/>
        </p:nvSpPr>
        <p:spPr>
          <a:xfrm>
            <a:off x="334550" y="2705575"/>
            <a:ext cx="4400100" cy="1046700"/>
          </a:xfrm>
          <a:prstGeom prst="rect">
            <a:avLst/>
          </a:prstGeom>
          <a:solidFill>
            <a:srgbClr val="999999">
              <a:alpha val="536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76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77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762"/>
                                        </p:tgtEl>
                                        <p:attrNameLst>
                                          <p:attrName>style.visibility</p:attrName>
                                        </p:attrNameLst>
                                      </p:cBhvr>
                                      <p:to>
                                        <p:strVal val="visible"/>
                                      </p:to>
                                    </p:set>
                                    <p:anim calcmode="lin" valueType="num">
                                      <p:cBhvr additive="base">
                                        <p:cTn dur="1100"/>
                                        <p:tgtEl>
                                          <p:spTgt spid="76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756"/>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781"/>
                                        </p:tgtEl>
                                        <p:attrNameLst>
                                          <p:attrName>style.visibility</p:attrName>
                                        </p:attrNameLst>
                                      </p:cBhvr>
                                      <p:to>
                                        <p:strVal val="visible"/>
                                      </p:to>
                                    </p:set>
                                    <p:anim calcmode="lin" valueType="num">
                                      <p:cBhvr additive="base">
                                        <p:cTn dur="1400"/>
                                        <p:tgtEl>
                                          <p:spTgt spid="781"/>
                                        </p:tgtEl>
                                        <p:attrNameLst>
                                          <p:attrName>ppt_y</p:attrName>
                                        </p:attrNameLst>
                                      </p:cBhvr>
                                      <p:tavLst>
                                        <p:tav fmla="" tm="0">
                                          <p:val>
                                            <p:strVal val="#ppt_y-1"/>
                                          </p:val>
                                        </p:tav>
                                        <p:tav fmla="" tm="100000">
                                          <p:val>
                                            <p:strVal val="#ppt_y"/>
                                          </p:val>
                                        </p:tav>
                                      </p:tavLst>
                                    </p:anim>
                                  </p:childTnLst>
                                </p:cTn>
                              </p:par>
                            </p:childTnLst>
                          </p:cTn>
                        </p:par>
                        <p:par>
                          <p:cTn fill="hold">
                            <p:stCondLst>
                              <p:cond delay="2400"/>
                            </p:stCondLst>
                            <p:childTnLst>
                              <p:par>
                                <p:cTn fill="hold" nodeType="afterEffect" presetClass="entr" presetID="1" presetSubtype="0">
                                  <p:stCondLst>
                                    <p:cond delay="0"/>
                                  </p:stCondLst>
                                  <p:childTnLst>
                                    <p:set>
                                      <p:cBhvr>
                                        <p:cTn dur="1" fill="hold">
                                          <p:stCondLst>
                                            <p:cond delay="0"/>
                                          </p:stCondLst>
                                        </p:cTn>
                                        <p:tgtEl>
                                          <p:spTgt spid="79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75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4"/>
                                        </p:tgtEl>
                                        <p:attrNameLst>
                                          <p:attrName>style.visibility</p:attrName>
                                        </p:attrNameLst>
                                      </p:cBhvr>
                                      <p:to>
                                        <p:strVal val="visible"/>
                                      </p:to>
                                    </p:set>
                                    <p:anim calcmode="lin" valueType="num">
                                      <p:cBhvr additive="base">
                                        <p:cTn dur="1000"/>
                                        <p:tgtEl>
                                          <p:spTgt spid="764"/>
                                        </p:tgtEl>
                                        <p:attrNameLst>
                                          <p:attrName>ppt_y</p:attrName>
                                        </p:attrNameLst>
                                      </p:cBhvr>
                                      <p:tavLst>
                                        <p:tav fmla="" tm="0">
                                          <p:val>
                                            <p:strVal val="#ppt_y+1"/>
                                          </p:val>
                                        </p:tav>
                                        <p:tav fmla="" tm="100000">
                                          <p:val>
                                            <p:strVal val="#ppt_y"/>
                                          </p:val>
                                        </p:tav>
                                      </p:tavLst>
                                    </p:anim>
                                  </p:childTnLst>
                                </p:cTn>
                              </p:par>
                              <p:par>
                                <p:cTn fill="hold" nodeType="withEffect" presetClass="entr" presetID="1" presetSubtype="0">
                                  <p:stCondLst>
                                    <p:cond delay="0"/>
                                  </p:stCondLst>
                                  <p:childTnLst>
                                    <p:set>
                                      <p:cBhvr>
                                        <p:cTn dur="1" fill="hold">
                                          <p:stCondLst>
                                            <p:cond delay="0"/>
                                          </p:stCondLst>
                                        </p:cTn>
                                        <p:tgtEl>
                                          <p:spTgt spid="765"/>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761"/>
                                        </p:tgtEl>
                                        <p:attrNameLst>
                                          <p:attrName>style.visibility</p:attrName>
                                        </p:attrNameLst>
                                      </p:cBhvr>
                                      <p:to>
                                        <p:strVal val="visible"/>
                                      </p:to>
                                    </p:set>
                                  </p:childTnLst>
                                </p:cTn>
                              </p:par>
                              <p:par>
                                <p:cTn fill="hold" nodeType="withEffect" presetClass="entr" presetID="2" presetSubtype="8">
                                  <p:stCondLst>
                                    <p:cond delay="0"/>
                                  </p:stCondLst>
                                  <p:childTnLst>
                                    <p:set>
                                      <p:cBhvr>
                                        <p:cTn dur="1" fill="hold">
                                          <p:stCondLst>
                                            <p:cond delay="0"/>
                                          </p:stCondLst>
                                        </p:cTn>
                                        <p:tgtEl>
                                          <p:spTgt spid="763"/>
                                        </p:tgtEl>
                                        <p:attrNameLst>
                                          <p:attrName>style.visibility</p:attrName>
                                        </p:attrNameLst>
                                      </p:cBhvr>
                                      <p:to>
                                        <p:strVal val="visible"/>
                                      </p:to>
                                    </p:set>
                                    <p:anim calcmode="lin" valueType="num">
                                      <p:cBhvr additive="base">
                                        <p:cTn dur="500"/>
                                        <p:tgtEl>
                                          <p:spTgt spid="76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6"/>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777"/>
                                        </p:tgtEl>
                                        <p:attrNameLst>
                                          <p:attrName>style.visibility</p:attrName>
                                        </p:attrNameLst>
                                      </p:cBhvr>
                                      <p:to>
                                        <p:strVal val="visible"/>
                                      </p:to>
                                    </p:set>
                                    <p:anim calcmode="lin" valueType="num">
                                      <p:cBhvr additive="base">
                                        <p:cTn dur="500"/>
                                        <p:tgtEl>
                                          <p:spTgt spid="777"/>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76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76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76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784"/>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69"/>
                                        </p:tgtEl>
                                        <p:attrNameLst>
                                          <p:attrName>style.visibility</p:attrName>
                                        </p:attrNameLst>
                                      </p:cBhvr>
                                      <p:to>
                                        <p:strVal val="visible"/>
                                      </p:to>
                                    </p:set>
                                    <p:anim calcmode="lin" valueType="num">
                                      <p:cBhvr additive="base">
                                        <p:cTn dur="1000"/>
                                        <p:tgtEl>
                                          <p:spTgt spid="76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767"/>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1000"/>
                                        <p:tgtEl>
                                          <p:spTgt spid="778"/>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1000"/>
                                        <p:tgtEl>
                                          <p:spTgt spid="779"/>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9" name="Shape 799"/>
        <p:cNvGrpSpPr/>
        <p:nvPr/>
      </p:nvGrpSpPr>
      <p:grpSpPr>
        <a:xfrm>
          <a:off x="0" y="0"/>
          <a:ext cx="0" cy="0"/>
          <a:chOff x="0" y="0"/>
          <a:chExt cx="0" cy="0"/>
        </a:xfrm>
      </p:grpSpPr>
      <p:sp>
        <p:nvSpPr>
          <p:cNvPr id="800" name="Google Shape;800;p43"/>
          <p:cNvSpPr txBox="1"/>
          <p:nvPr/>
        </p:nvSpPr>
        <p:spPr>
          <a:xfrm>
            <a:off x="274320" y="137160"/>
            <a:ext cx="86868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accent2"/>
                </a:solidFill>
                <a:latin typeface="Times New Roman"/>
                <a:ea typeface="Times New Roman"/>
                <a:cs typeface="Times New Roman"/>
                <a:sym typeface="Times New Roman"/>
              </a:rPr>
              <a:t>Write amplification for hash table (80% Update)</a:t>
            </a:r>
            <a:endParaRPr b="1" sz="2500">
              <a:solidFill>
                <a:schemeClr val="accent2"/>
              </a:solidFill>
              <a:latin typeface="Times New Roman"/>
              <a:ea typeface="Times New Roman"/>
              <a:cs typeface="Times New Roman"/>
              <a:sym typeface="Times New Roman"/>
            </a:endParaRPr>
          </a:p>
        </p:txBody>
      </p:sp>
      <p:pic>
        <p:nvPicPr>
          <p:cNvPr id="801" name="Google Shape;801;p43"/>
          <p:cNvPicPr preferRelativeResize="0"/>
          <p:nvPr/>
        </p:nvPicPr>
        <p:blipFill rotWithShape="1">
          <a:blip r:embed="rId3">
            <a:alphaModFix/>
          </a:blip>
          <a:srcRect b="0" l="0" r="0" t="0"/>
          <a:stretch/>
        </p:blipFill>
        <p:spPr>
          <a:xfrm>
            <a:off x="8527800" y="1"/>
            <a:ext cx="616201" cy="324300"/>
          </a:xfrm>
          <a:prstGeom prst="rect">
            <a:avLst/>
          </a:prstGeom>
          <a:noFill/>
          <a:ln>
            <a:noFill/>
          </a:ln>
        </p:spPr>
      </p:pic>
      <p:pic>
        <p:nvPicPr>
          <p:cNvPr id="802" name="Google Shape;802;p43" title="Points scored"/>
          <p:cNvPicPr preferRelativeResize="0"/>
          <p:nvPr/>
        </p:nvPicPr>
        <p:blipFill>
          <a:blip r:embed="rId4">
            <a:alphaModFix/>
          </a:blip>
          <a:stretch>
            <a:fillRect/>
          </a:stretch>
        </p:blipFill>
        <p:spPr>
          <a:xfrm>
            <a:off x="594360" y="740664"/>
            <a:ext cx="6894576" cy="4151377"/>
          </a:xfrm>
          <a:prstGeom prst="rect">
            <a:avLst/>
          </a:prstGeom>
          <a:noFill/>
          <a:ln>
            <a:noFill/>
          </a:ln>
        </p:spPr>
      </p:pic>
      <p:cxnSp>
        <p:nvCxnSpPr>
          <p:cNvPr id="803" name="Google Shape;803;p43"/>
          <p:cNvCxnSpPr/>
          <p:nvPr/>
        </p:nvCxnSpPr>
        <p:spPr>
          <a:xfrm>
            <a:off x="1361150" y="3703250"/>
            <a:ext cx="4984500" cy="13800"/>
          </a:xfrm>
          <a:prstGeom prst="straightConnector1">
            <a:avLst/>
          </a:prstGeom>
          <a:noFill/>
          <a:ln cap="flat" cmpd="sng" w="19050">
            <a:solidFill>
              <a:srgbClr val="434343"/>
            </a:solidFill>
            <a:prstDash val="dash"/>
            <a:round/>
            <a:headEnd len="med" w="med" type="none"/>
            <a:tailEnd len="med" w="med" type="none"/>
          </a:ln>
        </p:spPr>
      </p:cxnSp>
      <p:sp>
        <p:nvSpPr>
          <p:cNvPr id="804" name="Google Shape;804;p43"/>
          <p:cNvSpPr/>
          <p:nvPr/>
        </p:nvSpPr>
        <p:spPr>
          <a:xfrm>
            <a:off x="3745375" y="2259900"/>
            <a:ext cx="5073900" cy="542100"/>
          </a:xfrm>
          <a:prstGeom prst="roundRect">
            <a:avLst>
              <a:gd fmla="val 16667" name="adj"/>
            </a:avLst>
          </a:prstGeom>
          <a:solidFill>
            <a:srgbClr val="B6D7A8"/>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38761D"/>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i="1" lang="en" sz="1800">
                <a:solidFill>
                  <a:schemeClr val="dk1"/>
                </a:solidFill>
                <a:latin typeface="Times New Roman"/>
                <a:ea typeface="Times New Roman"/>
                <a:cs typeface="Times New Roman"/>
                <a:sym typeface="Times New Roman"/>
              </a:rPr>
              <a:t>Write Amplification of Timestone is always &lt;= 1</a:t>
            </a:r>
            <a:endParaRPr i="1"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05" name="Google Shape;805;p43"/>
          <p:cNvSpPr txBox="1"/>
          <p:nvPr>
            <p:ph idx="12" type="sldNum"/>
          </p:nvPr>
        </p:nvSpPr>
        <p:spPr>
          <a:xfrm>
            <a:off x="8567928" y="4663440"/>
            <a:ext cx="548700" cy="365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1000"/>
                                        <p:tgtEl>
                                          <p:spTgt spid="8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274320" y="13716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2500">
                <a:latin typeface="Times New Roman"/>
                <a:ea typeface="Times New Roman"/>
                <a:cs typeface="Times New Roman"/>
                <a:sym typeface="Times New Roman"/>
              </a:rPr>
              <a:t>The amount of data we are generating and analyzing is growing exponentially</a:t>
            </a:r>
            <a:endParaRPr b="1" sz="2500">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b="1" sz="2520">
              <a:latin typeface="Times New Roman"/>
              <a:ea typeface="Times New Roman"/>
              <a:cs typeface="Times New Roman"/>
              <a:sym typeface="Times New Roman"/>
            </a:endParaRPr>
          </a:p>
        </p:txBody>
      </p:sp>
      <p:sp>
        <p:nvSpPr>
          <p:cNvPr id="79" name="Google Shape;79;p17"/>
          <p:cNvSpPr txBox="1"/>
          <p:nvPr/>
        </p:nvSpPr>
        <p:spPr>
          <a:xfrm>
            <a:off x="446975" y="3997750"/>
            <a:ext cx="8341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Times New Roman"/>
                <a:ea typeface="Times New Roman"/>
                <a:cs typeface="Times New Roman"/>
                <a:sym typeface="Times New Roman"/>
              </a:rPr>
              <a:t>Sources:</a:t>
            </a: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Data Age 2025, sponsored by Seagate with data from IDC Global DataSphere, Nov 2018</a:t>
            </a: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Source: “Drowning in Data.” IEEE Spectrum, September 2018</a:t>
            </a: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sz="1100" u="sng">
                <a:solidFill>
                  <a:schemeClr val="dk1"/>
                </a:solidFill>
                <a:latin typeface="Times New Roman"/>
                <a:ea typeface="Times New Roman"/>
                <a:cs typeface="Times New Roman"/>
                <a:sym typeface="Times New Roman"/>
                <a:hlinkClick r:id="rId3">
                  <a:extLst>
                    <a:ext uri="{A12FA001-AC4F-418D-AE19-62706E023703}">
                      <ahyp:hlinkClr val="tx"/>
                    </a:ext>
                  </a:extLst>
                </a:hlinkClick>
              </a:rPr>
              <a:t>How Much Data Is Created Every Day in 2021?</a:t>
            </a: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sz="1100" u="sng">
                <a:solidFill>
                  <a:schemeClr val="dk1"/>
                </a:solidFill>
                <a:latin typeface="Times New Roman"/>
                <a:ea typeface="Times New Roman"/>
                <a:cs typeface="Times New Roman"/>
                <a:sym typeface="Times New Roman"/>
                <a:hlinkClick r:id="rId4">
                  <a:extLst>
                    <a:ext uri="{A12FA001-AC4F-418D-AE19-62706E023703}">
                      <ahyp:hlinkClr val="tx"/>
                    </a:ext>
                  </a:extLst>
                </a:hlinkClick>
              </a:rPr>
              <a:t>Connected Devices Will Generate 79 Zettabytes of data by 2025</a:t>
            </a:r>
            <a:endParaRPr sz="1100">
              <a:solidFill>
                <a:schemeClr val="dk1"/>
              </a:solidFill>
              <a:latin typeface="Times New Roman"/>
              <a:ea typeface="Times New Roman"/>
              <a:cs typeface="Times New Roman"/>
              <a:sym typeface="Times New Roman"/>
            </a:endParaRPr>
          </a:p>
        </p:txBody>
      </p:sp>
      <p:pic>
        <p:nvPicPr>
          <p:cNvPr id="80" name="Google Shape;80;p17"/>
          <p:cNvPicPr preferRelativeResize="0"/>
          <p:nvPr/>
        </p:nvPicPr>
        <p:blipFill rotWithShape="1">
          <a:blip r:embed="rId5">
            <a:alphaModFix/>
          </a:blip>
          <a:srcRect b="0" l="0" r="0" t="0"/>
          <a:stretch/>
        </p:blipFill>
        <p:spPr>
          <a:xfrm>
            <a:off x="398050" y="1404750"/>
            <a:ext cx="4319700" cy="2211900"/>
          </a:xfrm>
          <a:prstGeom prst="rect">
            <a:avLst/>
          </a:prstGeom>
          <a:noFill/>
          <a:ln>
            <a:noFill/>
          </a:ln>
        </p:spPr>
      </p:pic>
      <p:sp>
        <p:nvSpPr>
          <p:cNvPr id="81" name="Google Shape;81;p17"/>
          <p:cNvSpPr txBox="1"/>
          <p:nvPr/>
        </p:nvSpPr>
        <p:spPr>
          <a:xfrm>
            <a:off x="306250" y="1024150"/>
            <a:ext cx="4349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Times New Roman"/>
                <a:ea typeface="Times New Roman"/>
                <a:cs typeface="Times New Roman"/>
                <a:sym typeface="Times New Roman"/>
              </a:rPr>
              <a:t>Annual Size of the Global Datasphere</a:t>
            </a:r>
            <a:endParaRPr sz="1500">
              <a:latin typeface="Times New Roman"/>
              <a:ea typeface="Times New Roman"/>
              <a:cs typeface="Times New Roman"/>
              <a:sym typeface="Times New Roman"/>
            </a:endParaRPr>
          </a:p>
        </p:txBody>
      </p:sp>
      <p:sp>
        <p:nvSpPr>
          <p:cNvPr id="82" name="Google Shape;82;p17"/>
          <p:cNvSpPr txBox="1"/>
          <p:nvPr/>
        </p:nvSpPr>
        <p:spPr>
          <a:xfrm>
            <a:off x="4812600" y="1316400"/>
            <a:ext cx="4242600" cy="2293500"/>
          </a:xfrm>
          <a:prstGeom prst="rect">
            <a:avLst/>
          </a:prstGeom>
          <a:noFill/>
          <a:ln>
            <a:noFill/>
          </a:ln>
        </p:spPr>
        <p:txBody>
          <a:bodyPr anchorCtr="0" anchor="t" bIns="91425" lIns="91425" spcFirstLastPara="1" rIns="91425" wrap="square" tIns="91425">
            <a:spAutoFit/>
          </a:bodyPr>
          <a:lstStyle/>
          <a:p>
            <a:pPr indent="-330200" lvl="0" marL="457200" rtl="0" algn="l">
              <a:spcBef>
                <a:spcPts val="1000"/>
              </a:spcBef>
              <a:spcAft>
                <a:spcPts val="0"/>
              </a:spcAft>
              <a:buSzPts val="1600"/>
              <a:buFont typeface="Times New Roman"/>
              <a:buChar char="●"/>
            </a:pPr>
            <a:r>
              <a:rPr i="1" lang="en" sz="1600">
                <a:latin typeface="Times New Roman"/>
                <a:ea typeface="Times New Roman"/>
                <a:cs typeface="Times New Roman"/>
                <a:sym typeface="Times New Roman"/>
              </a:rPr>
              <a:t>IDC expects </a:t>
            </a:r>
            <a:r>
              <a:rPr b="1" i="1" lang="en" sz="1600">
                <a:latin typeface="Times New Roman"/>
                <a:ea typeface="Times New Roman"/>
                <a:cs typeface="Times New Roman"/>
                <a:sym typeface="Times New Roman"/>
              </a:rPr>
              <a:t>175 zettabytes</a:t>
            </a:r>
            <a:r>
              <a:rPr i="1" lang="en" sz="1600">
                <a:latin typeface="Times New Roman"/>
                <a:ea typeface="Times New Roman"/>
                <a:cs typeface="Times New Roman"/>
                <a:sym typeface="Times New Roman"/>
              </a:rPr>
              <a:t> of data worldwide by 2025</a:t>
            </a:r>
            <a:endParaRPr i="1" sz="1600">
              <a:latin typeface="Times New Roman"/>
              <a:ea typeface="Times New Roman"/>
              <a:cs typeface="Times New Roman"/>
              <a:sym typeface="Times New Roman"/>
            </a:endParaRPr>
          </a:p>
          <a:p>
            <a:pPr indent="-330200" lvl="0" marL="457200" rtl="0" algn="l">
              <a:spcBef>
                <a:spcPts val="1000"/>
              </a:spcBef>
              <a:spcAft>
                <a:spcPts val="0"/>
              </a:spcAft>
              <a:buSzPts val="1600"/>
              <a:buFont typeface="Times New Roman"/>
              <a:buChar char="●"/>
            </a:pPr>
            <a:r>
              <a:rPr i="1" lang="en" sz="1600">
                <a:latin typeface="Times New Roman"/>
                <a:ea typeface="Times New Roman"/>
                <a:cs typeface="Times New Roman"/>
                <a:sym typeface="Times New Roman"/>
              </a:rPr>
              <a:t>One person created 1</a:t>
            </a:r>
            <a:r>
              <a:rPr b="1" i="1" lang="en" sz="1600">
                <a:latin typeface="Times New Roman"/>
                <a:ea typeface="Times New Roman"/>
                <a:cs typeface="Times New Roman"/>
                <a:sym typeface="Times New Roman"/>
              </a:rPr>
              <a:t>.7MB of data every second</a:t>
            </a:r>
            <a:r>
              <a:rPr i="1" lang="en" sz="1600">
                <a:latin typeface="Times New Roman"/>
                <a:ea typeface="Times New Roman"/>
                <a:cs typeface="Times New Roman"/>
                <a:sym typeface="Times New Roman"/>
              </a:rPr>
              <a:t> in 2020</a:t>
            </a:r>
            <a:endParaRPr i="1" sz="1600">
              <a:latin typeface="Times New Roman"/>
              <a:ea typeface="Times New Roman"/>
              <a:cs typeface="Times New Roman"/>
              <a:sym typeface="Times New Roman"/>
            </a:endParaRPr>
          </a:p>
          <a:p>
            <a:pPr indent="-330200" lvl="0" marL="457200" rtl="0" algn="l">
              <a:spcBef>
                <a:spcPts val="1000"/>
              </a:spcBef>
              <a:spcAft>
                <a:spcPts val="0"/>
              </a:spcAft>
              <a:buSzPts val="1600"/>
              <a:buFont typeface="Times New Roman"/>
              <a:buChar char="●"/>
            </a:pPr>
            <a:r>
              <a:rPr i="1" lang="en" sz="1600">
                <a:latin typeface="Times New Roman"/>
                <a:ea typeface="Times New Roman"/>
                <a:cs typeface="Times New Roman"/>
                <a:sym typeface="Times New Roman"/>
              </a:rPr>
              <a:t>We are storing </a:t>
            </a:r>
            <a:r>
              <a:rPr b="1" i="1" lang="en" sz="1600">
                <a:latin typeface="Times New Roman"/>
                <a:ea typeface="Times New Roman"/>
                <a:cs typeface="Times New Roman"/>
                <a:sym typeface="Times New Roman"/>
              </a:rPr>
              <a:t>30% to 40% more data</a:t>
            </a:r>
            <a:r>
              <a:rPr i="1" lang="en" sz="1600">
                <a:latin typeface="Times New Roman"/>
                <a:ea typeface="Times New Roman"/>
                <a:cs typeface="Times New Roman"/>
                <a:sym typeface="Times New Roman"/>
              </a:rPr>
              <a:t> every year</a:t>
            </a:r>
            <a:endParaRPr i="1" sz="1600">
              <a:latin typeface="Times New Roman"/>
              <a:ea typeface="Times New Roman"/>
              <a:cs typeface="Times New Roman"/>
              <a:sym typeface="Times New Roman"/>
            </a:endParaRPr>
          </a:p>
          <a:p>
            <a:pPr indent="-330200" lvl="0" marL="457200" rtl="0" algn="l">
              <a:spcBef>
                <a:spcPts val="1000"/>
              </a:spcBef>
              <a:spcAft>
                <a:spcPts val="0"/>
              </a:spcAft>
              <a:buSzPts val="1600"/>
              <a:buFont typeface="Times New Roman"/>
              <a:buChar char="●"/>
            </a:pPr>
            <a:r>
              <a:rPr i="1" lang="en" sz="1600">
                <a:latin typeface="Times New Roman"/>
                <a:ea typeface="Times New Roman"/>
                <a:cs typeface="Times New Roman"/>
                <a:sym typeface="Times New Roman"/>
              </a:rPr>
              <a:t>Data stored is </a:t>
            </a:r>
            <a:r>
              <a:rPr b="1" i="1" lang="en" sz="1600">
                <a:latin typeface="Times New Roman"/>
                <a:ea typeface="Times New Roman"/>
                <a:cs typeface="Times New Roman"/>
                <a:sym typeface="Times New Roman"/>
              </a:rPr>
              <a:t>doubling</a:t>
            </a:r>
            <a:r>
              <a:rPr i="1" lang="en" sz="1600">
                <a:latin typeface="Times New Roman"/>
                <a:ea typeface="Times New Roman"/>
                <a:cs typeface="Times New Roman"/>
                <a:sym typeface="Times New Roman"/>
              </a:rPr>
              <a:t> every 2 to 3 years</a:t>
            </a:r>
            <a:endParaRPr i="1" sz="1600">
              <a:latin typeface="Times New Roman"/>
              <a:ea typeface="Times New Roman"/>
              <a:cs typeface="Times New Roman"/>
              <a:sym typeface="Times New Roman"/>
            </a:endParaRPr>
          </a:p>
        </p:txBody>
      </p:sp>
      <p:sp>
        <p:nvSpPr>
          <p:cNvPr id="83" name="Google Shape;83;p17"/>
          <p:cNvSpPr/>
          <p:nvPr/>
        </p:nvSpPr>
        <p:spPr>
          <a:xfrm rot="-2285295">
            <a:off x="3022986" y="1940679"/>
            <a:ext cx="1399636" cy="314769"/>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17"/>
          <p:cNvPicPr preferRelativeResize="0"/>
          <p:nvPr/>
        </p:nvPicPr>
        <p:blipFill rotWithShape="1">
          <a:blip r:embed="rId6">
            <a:alphaModFix/>
          </a:blip>
          <a:srcRect b="0" l="0" r="0" t="0"/>
          <a:stretch/>
        </p:blipFill>
        <p:spPr>
          <a:xfrm>
            <a:off x="8538324" y="0"/>
            <a:ext cx="616201" cy="324300"/>
          </a:xfrm>
          <a:prstGeom prst="rect">
            <a:avLst/>
          </a:prstGeom>
          <a:noFill/>
          <a:ln>
            <a:noFill/>
          </a:ln>
        </p:spPr>
      </p:pic>
      <p:sp>
        <p:nvSpPr>
          <p:cNvPr id="85" name="Google Shape;85;p17"/>
          <p:cNvSpPr txBox="1"/>
          <p:nvPr>
            <p:ph idx="12" type="sldNum"/>
          </p:nvPr>
        </p:nvSpPr>
        <p:spPr>
          <a:xfrm>
            <a:off x="8567928" y="4663440"/>
            <a:ext cx="548700" cy="365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 name="Google Shape;86;p17"/>
          <p:cNvSpPr/>
          <p:nvPr/>
        </p:nvSpPr>
        <p:spPr>
          <a:xfrm>
            <a:off x="322625" y="3817750"/>
            <a:ext cx="8452800" cy="7800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1200"/>
              </a:spcAft>
              <a:buClr>
                <a:srgbClr val="000000"/>
              </a:buClr>
              <a:buSzPts val="1100"/>
              <a:buFont typeface="Arial"/>
              <a:buNone/>
            </a:pPr>
            <a:r>
              <a:rPr b="1" i="1" lang="en" sz="1800" u="none" cap="none" strike="noStrike">
                <a:solidFill>
                  <a:schemeClr val="dk1"/>
                </a:solidFill>
                <a:latin typeface="Times New Roman"/>
                <a:ea typeface="Times New Roman"/>
                <a:cs typeface="Times New Roman"/>
                <a:sym typeface="Times New Roman"/>
              </a:rPr>
              <a:t>More data requires more computation and more storage.</a:t>
            </a:r>
            <a:r>
              <a:rPr b="1" i="1" lang="en" sz="1800">
                <a:solidFill>
                  <a:schemeClr val="dk1"/>
                </a:solidFill>
                <a:latin typeface="Times New Roman"/>
                <a:ea typeface="Times New Roman"/>
                <a:cs typeface="Times New Roman"/>
                <a:sym typeface="Times New Roman"/>
              </a:rPr>
              <a:t> </a:t>
            </a:r>
            <a:r>
              <a:rPr i="1" lang="en" sz="1800">
                <a:solidFill>
                  <a:schemeClr val="dk1"/>
                </a:solidFill>
                <a:latin typeface="Times New Roman"/>
                <a:ea typeface="Times New Roman"/>
                <a:cs typeface="Times New Roman"/>
                <a:sym typeface="Times New Roman"/>
              </a:rPr>
              <a:t>The challenge is not limited to storing data but to process and manage it in a </a:t>
            </a:r>
            <a:r>
              <a:rPr b="1" i="1" lang="en" sz="1800">
                <a:solidFill>
                  <a:schemeClr val="dk1"/>
                </a:solidFill>
                <a:latin typeface="Times New Roman"/>
                <a:ea typeface="Times New Roman"/>
                <a:cs typeface="Times New Roman"/>
                <a:sym typeface="Times New Roman"/>
              </a:rPr>
              <a:t>faster and cost effective way.</a:t>
            </a:r>
            <a:endParaRPr b="1" i="1" sz="18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09" name="Shape 809"/>
        <p:cNvGrpSpPr/>
        <p:nvPr/>
      </p:nvGrpSpPr>
      <p:grpSpPr>
        <a:xfrm>
          <a:off x="0" y="0"/>
          <a:ext cx="0" cy="0"/>
          <a:chOff x="0" y="0"/>
          <a:chExt cx="0" cy="0"/>
        </a:xfrm>
      </p:grpSpPr>
      <p:sp>
        <p:nvSpPr>
          <p:cNvPr id="810" name="Google Shape;810;p44"/>
          <p:cNvSpPr txBox="1"/>
          <p:nvPr/>
        </p:nvSpPr>
        <p:spPr>
          <a:xfrm>
            <a:off x="408250" y="151550"/>
            <a:ext cx="7851000" cy="7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latin typeface="Lato"/>
              <a:ea typeface="Lato"/>
              <a:cs typeface="Lato"/>
              <a:sym typeface="Lato"/>
            </a:endParaRPr>
          </a:p>
        </p:txBody>
      </p:sp>
      <p:sp>
        <p:nvSpPr>
          <p:cNvPr id="811" name="Google Shape;811;p44"/>
          <p:cNvSpPr txBox="1"/>
          <p:nvPr>
            <p:ph type="title"/>
          </p:nvPr>
        </p:nvSpPr>
        <p:spPr>
          <a:xfrm>
            <a:off x="274320" y="13716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accent2"/>
                </a:solidFill>
                <a:latin typeface="Times New Roman"/>
                <a:ea typeface="Times New Roman"/>
                <a:cs typeface="Times New Roman"/>
                <a:sym typeface="Times New Roman"/>
              </a:rPr>
              <a:t>Scalability for write-intensive hash table (80% Update) </a:t>
            </a:r>
            <a:endParaRPr b="1" sz="2500">
              <a:solidFill>
                <a:schemeClr val="accent2"/>
              </a:solidFill>
              <a:latin typeface="Times New Roman"/>
              <a:ea typeface="Times New Roman"/>
              <a:cs typeface="Times New Roman"/>
              <a:sym typeface="Times New Roman"/>
            </a:endParaRPr>
          </a:p>
        </p:txBody>
      </p:sp>
      <p:pic>
        <p:nvPicPr>
          <p:cNvPr id="812" name="Google Shape;812;p44" title="Points scored"/>
          <p:cNvPicPr preferRelativeResize="0"/>
          <p:nvPr/>
        </p:nvPicPr>
        <p:blipFill>
          <a:blip r:embed="rId3">
            <a:alphaModFix/>
          </a:blip>
          <a:stretch>
            <a:fillRect/>
          </a:stretch>
        </p:blipFill>
        <p:spPr>
          <a:xfrm>
            <a:off x="649224" y="667512"/>
            <a:ext cx="6178827" cy="4114800"/>
          </a:xfrm>
          <a:prstGeom prst="rect">
            <a:avLst/>
          </a:prstGeom>
          <a:noFill/>
          <a:ln>
            <a:noFill/>
          </a:ln>
        </p:spPr>
      </p:pic>
      <p:sp>
        <p:nvSpPr>
          <p:cNvPr id="813" name="Google Shape;813;p44"/>
          <p:cNvSpPr/>
          <p:nvPr/>
        </p:nvSpPr>
        <p:spPr>
          <a:xfrm>
            <a:off x="2168544" y="1761419"/>
            <a:ext cx="2078400" cy="617100"/>
          </a:xfrm>
          <a:prstGeom prst="wedgeRoundRectCallout">
            <a:avLst>
              <a:gd fmla="val 6141" name="adj1"/>
              <a:gd fmla="val 129477" name="adj2"/>
              <a:gd fmla="val 0" name="adj3"/>
            </a:avLst>
          </a:prstGeom>
          <a:solidFill>
            <a:srgbClr val="C9DAF8"/>
          </a:solidFill>
          <a:ln cap="flat" cmpd="sng" w="1905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500">
                <a:solidFill>
                  <a:schemeClr val="dk1"/>
                </a:solidFill>
                <a:latin typeface="Times New Roman"/>
                <a:ea typeface="Times New Roman"/>
                <a:cs typeface="Times New Roman"/>
                <a:sym typeface="Times New Roman"/>
              </a:rPr>
              <a:t>Timestone still scales linearly </a:t>
            </a:r>
            <a:endParaRPr i="1" sz="1500">
              <a:solidFill>
                <a:schemeClr val="dk1"/>
              </a:solidFill>
              <a:latin typeface="Times New Roman"/>
              <a:ea typeface="Times New Roman"/>
              <a:cs typeface="Times New Roman"/>
              <a:sym typeface="Times New Roman"/>
            </a:endParaRPr>
          </a:p>
        </p:txBody>
      </p:sp>
      <p:sp>
        <p:nvSpPr>
          <p:cNvPr id="814" name="Google Shape;814;p44"/>
          <p:cNvSpPr/>
          <p:nvPr/>
        </p:nvSpPr>
        <p:spPr>
          <a:xfrm flipH="1">
            <a:off x="6493157" y="1584172"/>
            <a:ext cx="147900" cy="2186700"/>
          </a:xfrm>
          <a:prstGeom prst="upDownArrow">
            <a:avLst>
              <a:gd fmla="val 50151" name="adj1"/>
              <a:gd fmla="val 50000" name="adj2"/>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4"/>
          <p:cNvSpPr/>
          <p:nvPr/>
        </p:nvSpPr>
        <p:spPr>
          <a:xfrm>
            <a:off x="6686128" y="1828807"/>
            <a:ext cx="2192700" cy="617100"/>
          </a:xfrm>
          <a:prstGeom prst="wedgeRoundRectCallout">
            <a:avLst>
              <a:gd fmla="val -53919" name="adj1"/>
              <a:gd fmla="val 87926" name="adj2"/>
              <a:gd fmla="val 0" name="adj3"/>
            </a:avLst>
          </a:prstGeom>
          <a:solidFill>
            <a:srgbClr val="C9DAF8"/>
          </a:solidFill>
          <a:ln cap="flat" cmpd="sng" w="1905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Times New Roman"/>
                <a:ea typeface="Times New Roman"/>
                <a:cs typeface="Times New Roman"/>
                <a:sym typeface="Times New Roman"/>
              </a:rPr>
              <a:t>Timestone performs </a:t>
            </a:r>
            <a:r>
              <a:rPr b="1" i="1" lang="en">
                <a:solidFill>
                  <a:schemeClr val="dk1"/>
                </a:solidFill>
                <a:latin typeface="Times New Roman"/>
                <a:ea typeface="Times New Roman"/>
                <a:cs typeface="Times New Roman"/>
                <a:sym typeface="Times New Roman"/>
              </a:rPr>
              <a:t>100x </a:t>
            </a:r>
            <a:r>
              <a:rPr i="1" lang="en">
                <a:solidFill>
                  <a:schemeClr val="dk1"/>
                </a:solidFill>
                <a:latin typeface="Times New Roman"/>
                <a:ea typeface="Times New Roman"/>
                <a:cs typeface="Times New Roman"/>
                <a:sym typeface="Times New Roman"/>
              </a:rPr>
              <a:t>faster than DudeTM</a:t>
            </a:r>
            <a:endParaRPr i="1">
              <a:solidFill>
                <a:schemeClr val="dk1"/>
              </a:solidFill>
              <a:latin typeface="Times New Roman"/>
              <a:ea typeface="Times New Roman"/>
              <a:cs typeface="Times New Roman"/>
              <a:sym typeface="Times New Roman"/>
            </a:endParaRPr>
          </a:p>
        </p:txBody>
      </p:sp>
      <p:sp>
        <p:nvSpPr>
          <p:cNvPr id="816" name="Google Shape;816;p44"/>
          <p:cNvSpPr txBox="1"/>
          <p:nvPr>
            <p:ph idx="12" type="sldNum"/>
          </p:nvPr>
        </p:nvSpPr>
        <p:spPr>
          <a:xfrm>
            <a:off x="8567928" y="4663440"/>
            <a:ext cx="548700" cy="365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17" name="Google Shape;817;p44"/>
          <p:cNvPicPr preferRelativeResize="0"/>
          <p:nvPr/>
        </p:nvPicPr>
        <p:blipFill rotWithShape="1">
          <a:blip r:embed="rId4">
            <a:alphaModFix/>
          </a:blip>
          <a:srcRect b="0" l="0" r="0" t="0"/>
          <a:stretch/>
        </p:blipFill>
        <p:spPr>
          <a:xfrm>
            <a:off x="8538324" y="0"/>
            <a:ext cx="616201" cy="324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1000"/>
                                        <p:tgtEl>
                                          <p:spTgt spid="81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1000"/>
                                        <p:tgtEl>
                                          <p:spTgt spid="81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21" name="Shape 821"/>
        <p:cNvGrpSpPr/>
        <p:nvPr/>
      </p:nvGrpSpPr>
      <p:grpSpPr>
        <a:xfrm>
          <a:off x="0" y="0"/>
          <a:ext cx="0" cy="0"/>
          <a:chOff x="0" y="0"/>
          <a:chExt cx="0" cy="0"/>
        </a:xfrm>
      </p:grpSpPr>
      <p:sp>
        <p:nvSpPr>
          <p:cNvPr id="822" name="Google Shape;822;p45"/>
          <p:cNvSpPr txBox="1"/>
          <p:nvPr/>
        </p:nvSpPr>
        <p:spPr>
          <a:xfrm>
            <a:off x="408250" y="151550"/>
            <a:ext cx="7851000" cy="7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latin typeface="Lato"/>
              <a:ea typeface="Lato"/>
              <a:cs typeface="Lato"/>
              <a:sym typeface="Lato"/>
            </a:endParaRPr>
          </a:p>
        </p:txBody>
      </p:sp>
      <p:sp>
        <p:nvSpPr>
          <p:cNvPr id="823" name="Google Shape;823;p45"/>
          <p:cNvSpPr txBox="1"/>
          <p:nvPr>
            <p:ph type="title"/>
          </p:nvPr>
        </p:nvSpPr>
        <p:spPr>
          <a:xfrm>
            <a:off x="274320" y="13716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accent2"/>
                </a:solidFill>
                <a:latin typeface="Times New Roman"/>
                <a:ea typeface="Times New Roman"/>
                <a:cs typeface="Times New Roman"/>
                <a:sym typeface="Times New Roman"/>
              </a:rPr>
              <a:t>Scalability for read-intensive hash table (2% Update) </a:t>
            </a:r>
            <a:endParaRPr b="1" sz="2500">
              <a:solidFill>
                <a:schemeClr val="accent2"/>
              </a:solidFill>
              <a:latin typeface="Times New Roman"/>
              <a:ea typeface="Times New Roman"/>
              <a:cs typeface="Times New Roman"/>
              <a:sym typeface="Times New Roman"/>
            </a:endParaRPr>
          </a:p>
        </p:txBody>
      </p:sp>
      <p:sp>
        <p:nvSpPr>
          <p:cNvPr id="824" name="Google Shape;824;p45"/>
          <p:cNvSpPr txBox="1"/>
          <p:nvPr>
            <p:ph idx="12" type="sldNum"/>
          </p:nvPr>
        </p:nvSpPr>
        <p:spPr>
          <a:xfrm>
            <a:off x="8567928" y="4663440"/>
            <a:ext cx="548700" cy="365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25" name="Google Shape;825;p45"/>
          <p:cNvPicPr preferRelativeResize="0"/>
          <p:nvPr/>
        </p:nvPicPr>
        <p:blipFill rotWithShape="1">
          <a:blip r:embed="rId3">
            <a:alphaModFix/>
          </a:blip>
          <a:srcRect b="0" l="0" r="0" t="0"/>
          <a:stretch/>
        </p:blipFill>
        <p:spPr>
          <a:xfrm>
            <a:off x="8538324" y="0"/>
            <a:ext cx="616201" cy="324300"/>
          </a:xfrm>
          <a:prstGeom prst="rect">
            <a:avLst/>
          </a:prstGeom>
          <a:noFill/>
          <a:ln>
            <a:noFill/>
          </a:ln>
        </p:spPr>
      </p:pic>
      <p:pic>
        <p:nvPicPr>
          <p:cNvPr id="826" name="Google Shape;826;p45" title="Chart"/>
          <p:cNvPicPr preferRelativeResize="0"/>
          <p:nvPr/>
        </p:nvPicPr>
        <p:blipFill>
          <a:blip r:embed="rId4">
            <a:alphaModFix/>
          </a:blip>
          <a:stretch>
            <a:fillRect/>
          </a:stretch>
        </p:blipFill>
        <p:spPr>
          <a:xfrm>
            <a:off x="649224" y="667512"/>
            <a:ext cx="6181343" cy="4114800"/>
          </a:xfrm>
          <a:prstGeom prst="rect">
            <a:avLst/>
          </a:prstGeom>
          <a:noFill/>
          <a:ln>
            <a:noFill/>
          </a:ln>
        </p:spPr>
      </p:pic>
      <p:sp>
        <p:nvSpPr>
          <p:cNvPr id="827" name="Google Shape;827;p45"/>
          <p:cNvSpPr/>
          <p:nvPr/>
        </p:nvSpPr>
        <p:spPr>
          <a:xfrm flipH="1">
            <a:off x="6524050" y="1267601"/>
            <a:ext cx="147900" cy="2230200"/>
          </a:xfrm>
          <a:prstGeom prst="upDownArrow">
            <a:avLst>
              <a:gd fmla="val 50151" name="adj1"/>
              <a:gd fmla="val 50000" name="adj2"/>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5"/>
          <p:cNvSpPr/>
          <p:nvPr/>
        </p:nvSpPr>
        <p:spPr>
          <a:xfrm>
            <a:off x="2389193" y="1600287"/>
            <a:ext cx="2078400" cy="617100"/>
          </a:xfrm>
          <a:prstGeom prst="wedgeRoundRectCallout">
            <a:avLst>
              <a:gd fmla="val 284" name="adj1"/>
              <a:gd fmla="val 133834" name="adj2"/>
              <a:gd fmla="val 0" name="adj3"/>
            </a:avLst>
          </a:prstGeom>
          <a:solidFill>
            <a:srgbClr val="C9DAF8"/>
          </a:solidFill>
          <a:ln cap="flat" cmpd="sng" w="1905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500">
                <a:solidFill>
                  <a:schemeClr val="dk1"/>
                </a:solidFill>
                <a:latin typeface="Times New Roman"/>
                <a:ea typeface="Times New Roman"/>
                <a:cs typeface="Times New Roman"/>
                <a:sym typeface="Times New Roman"/>
              </a:rPr>
              <a:t>Timestone still scales linearly </a:t>
            </a:r>
            <a:endParaRPr i="1" sz="1500">
              <a:solidFill>
                <a:schemeClr val="dk1"/>
              </a:solidFill>
              <a:latin typeface="Times New Roman"/>
              <a:ea typeface="Times New Roman"/>
              <a:cs typeface="Times New Roman"/>
              <a:sym typeface="Times New Roman"/>
            </a:endParaRPr>
          </a:p>
        </p:txBody>
      </p:sp>
      <p:sp>
        <p:nvSpPr>
          <p:cNvPr id="829" name="Google Shape;829;p45"/>
          <p:cNvSpPr/>
          <p:nvPr/>
        </p:nvSpPr>
        <p:spPr>
          <a:xfrm>
            <a:off x="6768427" y="1865550"/>
            <a:ext cx="2192700" cy="617100"/>
          </a:xfrm>
          <a:prstGeom prst="wedgeRoundRectCallout">
            <a:avLst>
              <a:gd fmla="val -53919" name="adj1"/>
              <a:gd fmla="val 87926" name="adj2"/>
              <a:gd fmla="val 0" name="adj3"/>
            </a:avLst>
          </a:prstGeom>
          <a:solidFill>
            <a:srgbClr val="C9DAF8"/>
          </a:solidFill>
          <a:ln cap="flat" cmpd="sng" w="1905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Times New Roman"/>
                <a:ea typeface="Times New Roman"/>
                <a:cs typeface="Times New Roman"/>
                <a:sym typeface="Times New Roman"/>
              </a:rPr>
              <a:t>Timestone performs </a:t>
            </a:r>
            <a:r>
              <a:rPr b="1" i="1" lang="en">
                <a:solidFill>
                  <a:schemeClr val="dk1"/>
                </a:solidFill>
                <a:latin typeface="Times New Roman"/>
                <a:ea typeface="Times New Roman"/>
                <a:cs typeface="Times New Roman"/>
                <a:sym typeface="Times New Roman"/>
              </a:rPr>
              <a:t>6.5x </a:t>
            </a:r>
            <a:r>
              <a:rPr i="1" lang="en">
                <a:solidFill>
                  <a:schemeClr val="dk1"/>
                </a:solidFill>
                <a:latin typeface="Times New Roman"/>
                <a:ea typeface="Times New Roman"/>
                <a:cs typeface="Times New Roman"/>
                <a:sym typeface="Times New Roman"/>
              </a:rPr>
              <a:t>faster than Romulus</a:t>
            </a:r>
            <a:endParaRPr i="1">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46"/>
          <p:cNvSpPr txBox="1"/>
          <p:nvPr>
            <p:ph type="title"/>
          </p:nvPr>
        </p:nvSpPr>
        <p:spPr>
          <a:xfrm>
            <a:off x="274320" y="72485"/>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520">
                <a:latin typeface="Times New Roman"/>
                <a:ea typeface="Times New Roman"/>
                <a:cs typeface="Times New Roman"/>
                <a:sym typeface="Times New Roman"/>
              </a:rPr>
              <a:t>Summary of Timestone’s features  </a:t>
            </a:r>
            <a:endParaRPr b="1" sz="2520">
              <a:latin typeface="Times New Roman"/>
              <a:ea typeface="Times New Roman"/>
              <a:cs typeface="Times New Roman"/>
              <a:sym typeface="Times New Roman"/>
            </a:endParaRPr>
          </a:p>
        </p:txBody>
      </p:sp>
      <p:sp>
        <p:nvSpPr>
          <p:cNvPr id="835" name="Google Shape;835;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36" name="Google Shape;836;p46"/>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837" name="Google Shape;837;p46"/>
          <p:cNvSpPr txBox="1"/>
          <p:nvPr/>
        </p:nvSpPr>
        <p:spPr>
          <a:xfrm>
            <a:off x="1483975" y="612648"/>
            <a:ext cx="6324600" cy="1777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2100" u="sng">
                <a:latin typeface="Times New Roman"/>
                <a:ea typeface="Times New Roman"/>
                <a:cs typeface="Times New Roman"/>
                <a:sym typeface="Times New Roman"/>
              </a:rPr>
              <a:t>Timestone PTM</a:t>
            </a:r>
            <a:endParaRPr b="1" sz="2100" u="sng">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i="1" lang="en" sz="1800">
                <a:solidFill>
                  <a:srgbClr val="38761D"/>
                </a:solidFill>
                <a:latin typeface="Times New Roman"/>
                <a:ea typeface="Times New Roman"/>
                <a:cs typeface="Times New Roman"/>
                <a:sym typeface="Times New Roman"/>
              </a:rPr>
              <a:t>++</a:t>
            </a:r>
            <a:r>
              <a:rPr i="1" lang="en" sz="1800">
                <a:latin typeface="Times New Roman"/>
                <a:ea typeface="Times New Roman"/>
                <a:cs typeface="Times New Roman"/>
                <a:sym typeface="Times New Roman"/>
              </a:rPr>
              <a:t> </a:t>
            </a:r>
            <a:r>
              <a:rPr i="1" lang="en" sz="1800">
                <a:latin typeface="Times New Roman"/>
                <a:ea typeface="Times New Roman"/>
                <a:cs typeface="Times New Roman"/>
                <a:sym typeface="Times New Roman"/>
              </a:rPr>
              <a:t>Scalable</a:t>
            </a:r>
            <a:r>
              <a:rPr i="1" lang="en" sz="1800">
                <a:latin typeface="Times New Roman"/>
                <a:ea typeface="Times New Roman"/>
                <a:cs typeface="Times New Roman"/>
                <a:sym typeface="Times New Roman"/>
              </a:rPr>
              <a:t> for 100’s of CPU cores</a:t>
            </a:r>
            <a:endParaRPr i="1" sz="18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i="1" lang="en" sz="1800">
                <a:solidFill>
                  <a:srgbClr val="38761D"/>
                </a:solidFill>
                <a:latin typeface="Times New Roman"/>
                <a:ea typeface="Times New Roman"/>
                <a:cs typeface="Times New Roman"/>
                <a:sym typeface="Times New Roman"/>
              </a:rPr>
              <a:t>++</a:t>
            </a:r>
            <a:r>
              <a:rPr i="1" lang="en" sz="1800">
                <a:latin typeface="Times New Roman"/>
                <a:ea typeface="Times New Roman"/>
                <a:cs typeface="Times New Roman"/>
                <a:sym typeface="Times New Roman"/>
              </a:rPr>
              <a:t> High performance for different data structures and workloads</a:t>
            </a:r>
            <a:endParaRPr i="1" sz="18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i="1" lang="en" sz="1800">
                <a:solidFill>
                  <a:srgbClr val="CC0000"/>
                </a:solidFill>
                <a:latin typeface="Times New Roman"/>
                <a:ea typeface="Times New Roman"/>
                <a:cs typeface="Times New Roman"/>
                <a:sym typeface="Times New Roman"/>
              </a:rPr>
              <a:t> -- </a:t>
            </a:r>
            <a:r>
              <a:rPr i="1" lang="en" sz="1800">
                <a:solidFill>
                  <a:srgbClr val="CC0000"/>
                </a:solidFill>
                <a:latin typeface="Times New Roman"/>
                <a:ea typeface="Times New Roman"/>
                <a:cs typeface="Times New Roman"/>
                <a:sym typeface="Times New Roman"/>
              </a:rPr>
              <a:t> V</a:t>
            </a:r>
            <a:r>
              <a:rPr i="1" lang="en" sz="1800">
                <a:solidFill>
                  <a:srgbClr val="CC0000"/>
                </a:solidFill>
                <a:latin typeface="Times New Roman"/>
                <a:ea typeface="Times New Roman"/>
                <a:cs typeface="Times New Roman"/>
                <a:sym typeface="Times New Roman"/>
              </a:rPr>
              <a:t>ulnerable</a:t>
            </a:r>
            <a:r>
              <a:rPr i="1" lang="en" sz="1800">
                <a:solidFill>
                  <a:srgbClr val="CC0000"/>
                </a:solidFill>
                <a:latin typeface="Times New Roman"/>
                <a:ea typeface="Times New Roman"/>
                <a:cs typeface="Times New Roman"/>
                <a:sym typeface="Times New Roman"/>
              </a:rPr>
              <a:t> to software bugs and media </a:t>
            </a:r>
            <a:r>
              <a:rPr i="1" lang="en" sz="1800">
                <a:solidFill>
                  <a:srgbClr val="CC0000"/>
                </a:solidFill>
                <a:latin typeface="Times New Roman"/>
                <a:ea typeface="Times New Roman"/>
                <a:cs typeface="Times New Roman"/>
                <a:sym typeface="Times New Roman"/>
              </a:rPr>
              <a:t>errors</a:t>
            </a:r>
            <a:r>
              <a:rPr lang="en" sz="1800">
                <a:solidFill>
                  <a:srgbClr val="CC0000"/>
                </a:solidFill>
                <a:latin typeface="Times New Roman"/>
                <a:ea typeface="Times New Roman"/>
                <a:cs typeface="Times New Roman"/>
                <a:sym typeface="Times New Roman"/>
              </a:rPr>
              <a:t> </a:t>
            </a:r>
            <a:r>
              <a:rPr lang="en" sz="1800">
                <a:latin typeface="Times New Roman"/>
                <a:ea typeface="Times New Roman"/>
                <a:cs typeface="Times New Roman"/>
                <a:sym typeface="Times New Roman"/>
              </a:rPr>
              <a:t> </a:t>
            </a:r>
            <a:r>
              <a:rPr i="1" lang="en" sz="1800">
                <a:latin typeface="Times New Roman"/>
                <a:ea typeface="Times New Roman"/>
                <a:cs typeface="Times New Roman"/>
                <a:sym typeface="Times New Roman"/>
              </a:rPr>
              <a:t>  </a:t>
            </a:r>
            <a:r>
              <a:rPr lang="en"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p:txBody>
      </p:sp>
      <p:sp>
        <p:nvSpPr>
          <p:cNvPr id="838" name="Google Shape;838;p46"/>
          <p:cNvSpPr/>
          <p:nvPr/>
        </p:nvSpPr>
        <p:spPr>
          <a:xfrm>
            <a:off x="709090" y="2450592"/>
            <a:ext cx="2249100" cy="330000"/>
          </a:xfrm>
          <a:prstGeom prst="rect">
            <a:avLst/>
          </a:prstGeom>
          <a:solidFill>
            <a:srgbClr val="000000">
              <a:alpha val="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rgbClr val="000000"/>
                </a:solidFill>
                <a:latin typeface="Times New Roman"/>
                <a:ea typeface="Times New Roman"/>
                <a:cs typeface="Times New Roman"/>
                <a:sym typeface="Times New Roman"/>
              </a:rPr>
              <a:t>Application</a:t>
            </a:r>
            <a:endParaRPr i="0" sz="1600" u="none" cap="none" strike="noStrike">
              <a:solidFill>
                <a:srgbClr val="000000"/>
              </a:solidFill>
              <a:latin typeface="Times New Roman"/>
              <a:ea typeface="Times New Roman"/>
              <a:cs typeface="Times New Roman"/>
              <a:sym typeface="Times New Roman"/>
            </a:endParaRPr>
          </a:p>
        </p:txBody>
      </p:sp>
      <p:sp>
        <p:nvSpPr>
          <p:cNvPr id="839" name="Google Shape;839;p46"/>
          <p:cNvSpPr/>
          <p:nvPr/>
        </p:nvSpPr>
        <p:spPr>
          <a:xfrm>
            <a:off x="1180100" y="3172968"/>
            <a:ext cx="1307100" cy="706500"/>
          </a:xfrm>
          <a:prstGeom prst="rect">
            <a:avLst/>
          </a:prstGeom>
          <a:solidFill>
            <a:srgbClr val="D9EAD3"/>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sz="1600">
                <a:latin typeface="Times New Roman"/>
                <a:ea typeface="Times New Roman"/>
                <a:cs typeface="Times New Roman"/>
                <a:sym typeface="Times New Roman"/>
              </a:rPr>
              <a:t>Timestone PTM</a:t>
            </a:r>
            <a:endParaRPr i="0" sz="1600" u="none" cap="none" strike="noStrike">
              <a:solidFill>
                <a:schemeClr val="dk1"/>
              </a:solidFill>
              <a:latin typeface="Times New Roman"/>
              <a:ea typeface="Times New Roman"/>
              <a:cs typeface="Times New Roman"/>
              <a:sym typeface="Times New Roman"/>
            </a:endParaRPr>
          </a:p>
        </p:txBody>
      </p:sp>
      <p:pic>
        <p:nvPicPr>
          <p:cNvPr id="840" name="Google Shape;840;p46"/>
          <p:cNvPicPr preferRelativeResize="0"/>
          <p:nvPr/>
        </p:nvPicPr>
        <p:blipFill rotWithShape="1">
          <a:blip r:embed="rId4">
            <a:alphaModFix/>
          </a:blip>
          <a:srcRect b="0" l="0" r="0" t="0"/>
          <a:stretch/>
        </p:blipFill>
        <p:spPr>
          <a:xfrm>
            <a:off x="683863" y="4389120"/>
            <a:ext cx="800100" cy="457200"/>
          </a:xfrm>
          <a:prstGeom prst="rect">
            <a:avLst/>
          </a:prstGeom>
          <a:noFill/>
          <a:ln>
            <a:noFill/>
          </a:ln>
        </p:spPr>
      </p:pic>
      <p:sp>
        <p:nvSpPr>
          <p:cNvPr id="841" name="Google Shape;841;p46"/>
          <p:cNvSpPr txBox="1"/>
          <p:nvPr/>
        </p:nvSpPr>
        <p:spPr>
          <a:xfrm>
            <a:off x="274320" y="4014216"/>
            <a:ext cx="2117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Times New Roman"/>
                <a:ea typeface="Times New Roman"/>
                <a:cs typeface="Times New Roman"/>
                <a:sym typeface="Times New Roman"/>
              </a:rPr>
              <a:t>NVM Media </a:t>
            </a:r>
            <a:endParaRPr b="1" sz="1300">
              <a:latin typeface="Times New Roman"/>
              <a:ea typeface="Times New Roman"/>
              <a:cs typeface="Times New Roman"/>
              <a:sym typeface="Times New Roman"/>
            </a:endParaRPr>
          </a:p>
        </p:txBody>
      </p:sp>
      <p:pic>
        <p:nvPicPr>
          <p:cNvPr id="842" name="Google Shape;842;p46"/>
          <p:cNvPicPr preferRelativeResize="0"/>
          <p:nvPr/>
        </p:nvPicPr>
        <p:blipFill rotWithShape="1">
          <a:blip r:embed="rId4">
            <a:alphaModFix/>
          </a:blip>
          <a:srcRect b="0" l="0" r="0" t="0"/>
          <a:stretch/>
        </p:blipFill>
        <p:spPr>
          <a:xfrm>
            <a:off x="1600200" y="4389120"/>
            <a:ext cx="800100" cy="457200"/>
          </a:xfrm>
          <a:prstGeom prst="rect">
            <a:avLst/>
          </a:prstGeom>
          <a:noFill/>
          <a:ln>
            <a:noFill/>
          </a:ln>
        </p:spPr>
      </p:pic>
      <p:pic>
        <p:nvPicPr>
          <p:cNvPr id="843" name="Google Shape;843;p46"/>
          <p:cNvPicPr preferRelativeResize="0"/>
          <p:nvPr/>
        </p:nvPicPr>
        <p:blipFill rotWithShape="1">
          <a:blip r:embed="rId4">
            <a:alphaModFix/>
          </a:blip>
          <a:srcRect b="0" l="0" r="0" t="0"/>
          <a:stretch/>
        </p:blipFill>
        <p:spPr>
          <a:xfrm>
            <a:off x="2514600" y="4389120"/>
            <a:ext cx="800100" cy="457200"/>
          </a:xfrm>
          <a:prstGeom prst="rect">
            <a:avLst/>
          </a:prstGeom>
          <a:noFill/>
          <a:ln>
            <a:noFill/>
          </a:ln>
        </p:spPr>
      </p:pic>
      <p:sp>
        <p:nvSpPr>
          <p:cNvPr id="844" name="Google Shape;844;p46"/>
          <p:cNvSpPr/>
          <p:nvPr/>
        </p:nvSpPr>
        <p:spPr>
          <a:xfrm>
            <a:off x="438125" y="4313825"/>
            <a:ext cx="3208200" cy="607800"/>
          </a:xfrm>
          <a:prstGeom prst="rect">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5" name="Google Shape;845;p46"/>
          <p:cNvCxnSpPr>
            <a:stCxn id="838" idx="2"/>
            <a:endCxn id="839" idx="0"/>
          </p:cNvCxnSpPr>
          <p:nvPr/>
        </p:nvCxnSpPr>
        <p:spPr>
          <a:xfrm>
            <a:off x="1833640" y="2780592"/>
            <a:ext cx="0" cy="392400"/>
          </a:xfrm>
          <a:prstGeom prst="straightConnector1">
            <a:avLst/>
          </a:prstGeom>
          <a:noFill/>
          <a:ln cap="flat" cmpd="sng" w="19050">
            <a:solidFill>
              <a:schemeClr val="dk1"/>
            </a:solidFill>
            <a:prstDash val="solid"/>
            <a:round/>
            <a:headEnd len="med" w="med" type="none"/>
            <a:tailEnd len="med" w="med" type="triangle"/>
          </a:ln>
        </p:spPr>
      </p:cxnSp>
      <p:cxnSp>
        <p:nvCxnSpPr>
          <p:cNvPr id="846" name="Google Shape;846;p46"/>
          <p:cNvCxnSpPr>
            <a:stCxn id="839" idx="2"/>
          </p:cNvCxnSpPr>
          <p:nvPr/>
        </p:nvCxnSpPr>
        <p:spPr>
          <a:xfrm>
            <a:off x="1833650" y="3879468"/>
            <a:ext cx="0" cy="423900"/>
          </a:xfrm>
          <a:prstGeom prst="straightConnector1">
            <a:avLst/>
          </a:prstGeom>
          <a:noFill/>
          <a:ln cap="flat" cmpd="sng" w="19050">
            <a:solidFill>
              <a:schemeClr val="dk1"/>
            </a:solidFill>
            <a:prstDash val="solid"/>
            <a:round/>
            <a:headEnd len="med" w="med" type="none"/>
            <a:tailEnd len="med" w="med" type="triangle"/>
          </a:ln>
        </p:spPr>
      </p:cxnSp>
      <p:pic>
        <p:nvPicPr>
          <p:cNvPr id="847" name="Google Shape;847;p46"/>
          <p:cNvPicPr preferRelativeResize="0"/>
          <p:nvPr/>
        </p:nvPicPr>
        <p:blipFill rotWithShape="1">
          <a:blip r:embed="rId5">
            <a:alphaModFix/>
          </a:blip>
          <a:srcRect b="-13263" l="0" r="0" t="0"/>
          <a:stretch/>
        </p:blipFill>
        <p:spPr>
          <a:xfrm>
            <a:off x="624325" y="2314504"/>
            <a:ext cx="291322" cy="330001"/>
          </a:xfrm>
          <a:prstGeom prst="rect">
            <a:avLst/>
          </a:prstGeom>
          <a:noFill/>
          <a:ln>
            <a:noFill/>
          </a:ln>
        </p:spPr>
      </p:pic>
      <p:sp>
        <p:nvSpPr>
          <p:cNvPr id="848" name="Google Shape;848;p46"/>
          <p:cNvSpPr txBox="1"/>
          <p:nvPr/>
        </p:nvSpPr>
        <p:spPr>
          <a:xfrm>
            <a:off x="1433600" y="2612538"/>
            <a:ext cx="800100" cy="1179600"/>
          </a:xfrm>
          <a:prstGeom prst="rect">
            <a:avLst/>
          </a:prstGeom>
          <a:solidFill>
            <a:srgbClr val="CC0000">
              <a:alpha val="6607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00"/>
          </a:p>
        </p:txBody>
      </p:sp>
      <p:sp>
        <p:nvSpPr>
          <p:cNvPr id="849" name="Google Shape;849;p46"/>
          <p:cNvSpPr txBox="1"/>
          <p:nvPr/>
        </p:nvSpPr>
        <p:spPr>
          <a:xfrm>
            <a:off x="1433600" y="3792150"/>
            <a:ext cx="800100" cy="1179600"/>
          </a:xfrm>
          <a:prstGeom prst="rect">
            <a:avLst/>
          </a:prstGeom>
          <a:solidFill>
            <a:srgbClr val="CC0000">
              <a:alpha val="6607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00"/>
          </a:p>
        </p:txBody>
      </p:sp>
      <p:sp>
        <p:nvSpPr>
          <p:cNvPr id="850" name="Google Shape;850;p46"/>
          <p:cNvSpPr/>
          <p:nvPr/>
        </p:nvSpPr>
        <p:spPr>
          <a:xfrm>
            <a:off x="2762975" y="4328550"/>
            <a:ext cx="416934" cy="384912"/>
          </a:xfrm>
          <a:prstGeom prst="irregularSeal1">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6"/>
          <p:cNvSpPr/>
          <p:nvPr/>
        </p:nvSpPr>
        <p:spPr>
          <a:xfrm>
            <a:off x="3314718" y="2542032"/>
            <a:ext cx="5486400" cy="6402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How do we protect the Timestone PTM and the NVM data from </a:t>
            </a:r>
            <a:r>
              <a:rPr b="1" lang="en" sz="1600">
                <a:solidFill>
                  <a:srgbClr val="CC0000"/>
                </a:solidFill>
                <a:latin typeface="Times New Roman"/>
                <a:ea typeface="Times New Roman"/>
                <a:cs typeface="Times New Roman"/>
                <a:sym typeface="Times New Roman"/>
              </a:rPr>
              <a:t>software bugs and media errors?</a:t>
            </a:r>
            <a:r>
              <a:rPr b="1" lang="en" sz="1600">
                <a:solidFill>
                  <a:srgbClr val="CC0000"/>
                </a:solidFill>
                <a:latin typeface="Times New Roman"/>
                <a:ea typeface="Times New Roman"/>
                <a:cs typeface="Times New Roman"/>
                <a:sym typeface="Times New Roman"/>
              </a:rPr>
              <a:t> </a:t>
            </a:r>
            <a:endParaRPr b="1" sz="1600">
              <a:solidFill>
                <a:srgbClr val="CC0000"/>
              </a:solidFill>
              <a:latin typeface="Times New Roman"/>
              <a:ea typeface="Times New Roman"/>
              <a:cs typeface="Times New Roman"/>
              <a:sym typeface="Times New Roman"/>
            </a:endParaRPr>
          </a:p>
        </p:txBody>
      </p:sp>
      <p:sp>
        <p:nvSpPr>
          <p:cNvPr id="852" name="Google Shape;852;p46"/>
          <p:cNvSpPr/>
          <p:nvPr/>
        </p:nvSpPr>
        <p:spPr>
          <a:xfrm>
            <a:off x="3314718" y="3483864"/>
            <a:ext cx="5486400" cy="640200"/>
          </a:xfrm>
          <a:prstGeom prst="roundRect">
            <a:avLst>
              <a:gd fmla="val 16667" name="adj"/>
            </a:avLst>
          </a:prstGeom>
          <a:solidFill>
            <a:srgbClr val="B6D7A8"/>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600">
              <a:solidFill>
                <a:srgbClr val="38761D"/>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i="1" lang="en" sz="1600">
                <a:solidFill>
                  <a:schemeClr val="dk1"/>
                </a:solidFill>
                <a:latin typeface="Times New Roman"/>
                <a:ea typeface="Times New Roman"/>
                <a:cs typeface="Times New Roman"/>
                <a:sym typeface="Times New Roman"/>
              </a:rPr>
              <a:t>TENET:</a:t>
            </a:r>
            <a:r>
              <a:rPr i="1" lang="en" sz="1600">
                <a:solidFill>
                  <a:schemeClr val="dk1"/>
                </a:solidFill>
                <a:latin typeface="Times New Roman"/>
                <a:ea typeface="Times New Roman"/>
                <a:cs typeface="Times New Roman"/>
                <a:sym typeface="Times New Roman"/>
              </a:rPr>
              <a:t> guarantees </a:t>
            </a:r>
            <a:r>
              <a:rPr b="1" i="1" lang="en" sz="1600">
                <a:solidFill>
                  <a:schemeClr val="dk1"/>
                </a:solidFill>
                <a:latin typeface="Times New Roman"/>
                <a:ea typeface="Times New Roman"/>
                <a:cs typeface="Times New Roman"/>
                <a:sym typeface="Times New Roman"/>
              </a:rPr>
              <a:t>memory safety</a:t>
            </a:r>
            <a:r>
              <a:rPr i="1" lang="en" sz="1600">
                <a:solidFill>
                  <a:schemeClr val="dk1"/>
                </a:solidFill>
                <a:latin typeface="Times New Roman"/>
                <a:ea typeface="Times New Roman"/>
                <a:cs typeface="Times New Roman"/>
                <a:sym typeface="Times New Roman"/>
              </a:rPr>
              <a:t> from software bugs and </a:t>
            </a:r>
            <a:r>
              <a:rPr b="1" i="1" lang="en" sz="1600">
                <a:solidFill>
                  <a:schemeClr val="dk1"/>
                </a:solidFill>
                <a:latin typeface="Times New Roman"/>
                <a:ea typeface="Times New Roman"/>
                <a:cs typeface="Times New Roman"/>
                <a:sym typeface="Times New Roman"/>
              </a:rPr>
              <a:t>fault tolerance</a:t>
            </a:r>
            <a:r>
              <a:rPr i="1" lang="en" sz="1600">
                <a:solidFill>
                  <a:schemeClr val="dk1"/>
                </a:solidFill>
                <a:latin typeface="Times New Roman"/>
                <a:ea typeface="Times New Roman"/>
                <a:cs typeface="Times New Roman"/>
                <a:sym typeface="Times New Roman"/>
              </a:rPr>
              <a:t> against media errors </a:t>
            </a:r>
            <a:endParaRPr i="1"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grpSp>
        <p:nvGrpSpPr>
          <p:cNvPr id="853" name="Google Shape;853;p46"/>
          <p:cNvGrpSpPr/>
          <p:nvPr/>
        </p:nvGrpSpPr>
        <p:grpSpPr>
          <a:xfrm>
            <a:off x="6418753" y="4726775"/>
            <a:ext cx="1902622" cy="354000"/>
            <a:chOff x="6418753" y="4726775"/>
            <a:chExt cx="1902622" cy="354000"/>
          </a:xfrm>
        </p:grpSpPr>
        <p:sp>
          <p:nvSpPr>
            <p:cNvPr id="854" name="Google Shape;854;p46"/>
            <p:cNvSpPr/>
            <p:nvPr/>
          </p:nvSpPr>
          <p:spPr>
            <a:xfrm>
              <a:off x="6418753" y="4796925"/>
              <a:ext cx="291330" cy="259902"/>
            </a:xfrm>
            <a:prstGeom prst="irregularSeal1">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6"/>
            <p:cNvSpPr txBox="1"/>
            <p:nvPr/>
          </p:nvSpPr>
          <p:spPr>
            <a:xfrm>
              <a:off x="6710075" y="4726775"/>
              <a:ext cx="1611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Times New Roman"/>
                  <a:ea typeface="Times New Roman"/>
                  <a:cs typeface="Times New Roman"/>
                  <a:sym typeface="Times New Roman"/>
                </a:rPr>
                <a:t>NVM media error </a:t>
              </a:r>
              <a:endParaRPr b="1" sz="1100">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1000"/>
                                        <p:tgtEl>
                                          <p:spTgt spid="8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1000"/>
                                        <p:tgtEl>
                                          <p:spTgt spid="8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1000"/>
                                        <p:tgtEl>
                                          <p:spTgt spid="850"/>
                                        </p:tgtEl>
                                      </p:cBhvr>
                                    </p:animEffect>
                                  </p:childTnLst>
                                </p:cTn>
                              </p:par>
                              <p:par>
                                <p:cTn fill="hold" nodeType="withEffect" presetClass="entr" presetID="1" presetSubtype="0">
                                  <p:stCondLst>
                                    <p:cond delay="0"/>
                                  </p:stCondLst>
                                  <p:childTnLst>
                                    <p:set>
                                      <p:cBhvr>
                                        <p:cTn dur="1" fill="hold">
                                          <p:stCondLst>
                                            <p:cond delay="0"/>
                                          </p:stCondLst>
                                        </p:cTn>
                                        <p:tgtEl>
                                          <p:spTgt spid="8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859" name="Shape 859"/>
        <p:cNvGrpSpPr/>
        <p:nvPr/>
      </p:nvGrpSpPr>
      <p:grpSpPr>
        <a:xfrm>
          <a:off x="0" y="0"/>
          <a:ext cx="0" cy="0"/>
          <a:chOff x="0" y="0"/>
          <a:chExt cx="0" cy="0"/>
        </a:xfrm>
      </p:grpSpPr>
      <p:pic>
        <p:nvPicPr>
          <p:cNvPr id="860" name="Google Shape;860;p47"/>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861" name="Google Shape;861;p47"/>
          <p:cNvSpPr txBox="1"/>
          <p:nvPr/>
        </p:nvSpPr>
        <p:spPr>
          <a:xfrm>
            <a:off x="977375" y="1419050"/>
            <a:ext cx="7461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Times New Roman"/>
                <a:ea typeface="Times New Roman"/>
                <a:cs typeface="Times New Roman"/>
                <a:sym typeface="Times New Roman"/>
              </a:rPr>
              <a:t>TENET: Memory Safe and Fault Tolerant PTM</a:t>
            </a:r>
            <a:endParaRPr sz="3000">
              <a:latin typeface="Times New Roman"/>
              <a:ea typeface="Times New Roman"/>
              <a:cs typeface="Times New Roman"/>
              <a:sym typeface="Times New Roman"/>
            </a:endParaRPr>
          </a:p>
        </p:txBody>
      </p:sp>
      <p:sp>
        <p:nvSpPr>
          <p:cNvPr id="862" name="Google Shape;862;p47"/>
          <p:cNvSpPr txBox="1"/>
          <p:nvPr/>
        </p:nvSpPr>
        <p:spPr>
          <a:xfrm>
            <a:off x="389975" y="2302950"/>
            <a:ext cx="8476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600">
                <a:solidFill>
                  <a:srgbClr val="020202"/>
                </a:solidFill>
                <a:highlight>
                  <a:schemeClr val="lt1"/>
                </a:highlight>
                <a:latin typeface="Times New Roman"/>
                <a:ea typeface="Times New Roman"/>
                <a:cs typeface="Times New Roman"/>
                <a:sym typeface="Times New Roman"/>
              </a:rPr>
              <a:t>In the Proceedings of the 21st Conference on File Systems and Storage Technologies </a:t>
            </a:r>
            <a:endParaRPr i="1" sz="1600">
              <a:solidFill>
                <a:srgbClr val="020202"/>
              </a:solidFill>
              <a:highlight>
                <a:schemeClr val="lt1"/>
              </a:highlight>
              <a:latin typeface="Times New Roman"/>
              <a:ea typeface="Times New Roman"/>
              <a:cs typeface="Times New Roman"/>
              <a:sym typeface="Times New Roman"/>
            </a:endParaRPr>
          </a:p>
          <a:p>
            <a:pPr indent="0" lvl="0" marL="0" rtl="0" algn="ctr">
              <a:spcBef>
                <a:spcPts val="0"/>
              </a:spcBef>
              <a:spcAft>
                <a:spcPts val="0"/>
              </a:spcAft>
              <a:buNone/>
            </a:pPr>
            <a:r>
              <a:rPr i="1" lang="en" sz="1600">
                <a:solidFill>
                  <a:srgbClr val="020202"/>
                </a:solidFill>
                <a:highlight>
                  <a:schemeClr val="lt1"/>
                </a:highlight>
                <a:latin typeface="Times New Roman"/>
                <a:ea typeface="Times New Roman"/>
                <a:cs typeface="Times New Roman"/>
                <a:sym typeface="Times New Roman"/>
              </a:rPr>
              <a:t> </a:t>
            </a:r>
            <a:r>
              <a:rPr b="1" i="1" lang="en" sz="1600">
                <a:solidFill>
                  <a:srgbClr val="020202"/>
                </a:solidFill>
                <a:highlight>
                  <a:schemeClr val="lt1"/>
                </a:highlight>
                <a:latin typeface="Times New Roman"/>
                <a:ea typeface="Times New Roman"/>
                <a:cs typeface="Times New Roman"/>
                <a:sym typeface="Times New Roman"/>
              </a:rPr>
              <a:t>(FAST 2023)</a:t>
            </a:r>
            <a:endParaRPr b="1" sz="1600">
              <a:solidFill>
                <a:srgbClr val="020202"/>
              </a:solidFill>
              <a:highlight>
                <a:schemeClr val="lt1"/>
              </a:highlight>
              <a:latin typeface="Times New Roman"/>
              <a:ea typeface="Times New Roman"/>
              <a:cs typeface="Times New Roman"/>
              <a:sym typeface="Times New Roman"/>
            </a:endParaRPr>
          </a:p>
        </p:txBody>
      </p:sp>
      <p:sp>
        <p:nvSpPr>
          <p:cNvPr id="863" name="Google Shape;863;p4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48"/>
          <p:cNvSpPr txBox="1"/>
          <p:nvPr>
            <p:ph type="title"/>
          </p:nvPr>
        </p:nvSpPr>
        <p:spPr>
          <a:xfrm>
            <a:off x="274320" y="13716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520">
                <a:latin typeface="Times New Roman"/>
                <a:ea typeface="Times New Roman"/>
                <a:cs typeface="Times New Roman"/>
                <a:sym typeface="Times New Roman"/>
              </a:rPr>
              <a:t>Memory safety bugs are </a:t>
            </a:r>
            <a:r>
              <a:rPr b="1" lang="en" sz="2520">
                <a:solidFill>
                  <a:srgbClr val="CC0000"/>
                </a:solidFill>
                <a:latin typeface="Times New Roman"/>
                <a:ea typeface="Times New Roman"/>
                <a:cs typeface="Times New Roman"/>
                <a:sym typeface="Times New Roman"/>
              </a:rPr>
              <a:t>common and a critical issue!</a:t>
            </a:r>
            <a:r>
              <a:rPr b="1" lang="en" sz="2520">
                <a:latin typeface="Times New Roman"/>
                <a:ea typeface="Times New Roman"/>
                <a:cs typeface="Times New Roman"/>
                <a:sym typeface="Times New Roman"/>
              </a:rPr>
              <a:t> </a:t>
            </a:r>
            <a:r>
              <a:rPr b="1" lang="en" sz="2520">
                <a:latin typeface="Times New Roman"/>
                <a:ea typeface="Times New Roman"/>
                <a:cs typeface="Times New Roman"/>
                <a:sym typeface="Times New Roman"/>
              </a:rPr>
              <a:t> </a:t>
            </a:r>
            <a:endParaRPr b="1" sz="2520">
              <a:latin typeface="Times New Roman"/>
              <a:ea typeface="Times New Roman"/>
              <a:cs typeface="Times New Roman"/>
              <a:sym typeface="Times New Roman"/>
            </a:endParaRPr>
          </a:p>
        </p:txBody>
      </p:sp>
      <p:sp>
        <p:nvSpPr>
          <p:cNvPr id="869" name="Google Shape;869;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70" name="Google Shape;870;p48" title="Chart"/>
          <p:cNvPicPr preferRelativeResize="0"/>
          <p:nvPr/>
        </p:nvPicPr>
        <p:blipFill>
          <a:blip r:embed="rId3">
            <a:alphaModFix/>
          </a:blip>
          <a:stretch>
            <a:fillRect/>
          </a:stretch>
        </p:blipFill>
        <p:spPr>
          <a:xfrm>
            <a:off x="4865099" y="1519525"/>
            <a:ext cx="4156051" cy="2759325"/>
          </a:xfrm>
          <a:prstGeom prst="rect">
            <a:avLst/>
          </a:prstGeom>
          <a:noFill/>
          <a:ln>
            <a:noFill/>
          </a:ln>
        </p:spPr>
      </p:pic>
      <p:pic>
        <p:nvPicPr>
          <p:cNvPr id="871" name="Google Shape;871;p48"/>
          <p:cNvPicPr preferRelativeResize="0"/>
          <p:nvPr/>
        </p:nvPicPr>
        <p:blipFill>
          <a:blip r:embed="rId4">
            <a:alphaModFix/>
          </a:blip>
          <a:stretch>
            <a:fillRect/>
          </a:stretch>
        </p:blipFill>
        <p:spPr>
          <a:xfrm>
            <a:off x="311700" y="856749"/>
            <a:ext cx="4971350" cy="1327675"/>
          </a:xfrm>
          <a:prstGeom prst="rect">
            <a:avLst/>
          </a:prstGeom>
          <a:noFill/>
          <a:ln>
            <a:noFill/>
          </a:ln>
        </p:spPr>
      </p:pic>
      <p:pic>
        <p:nvPicPr>
          <p:cNvPr id="872" name="Google Shape;872;p48"/>
          <p:cNvPicPr preferRelativeResize="0"/>
          <p:nvPr/>
        </p:nvPicPr>
        <p:blipFill>
          <a:blip r:embed="rId5">
            <a:alphaModFix/>
          </a:blip>
          <a:stretch>
            <a:fillRect/>
          </a:stretch>
        </p:blipFill>
        <p:spPr>
          <a:xfrm>
            <a:off x="208750" y="3157075"/>
            <a:ext cx="4488900" cy="1331160"/>
          </a:xfrm>
          <a:prstGeom prst="rect">
            <a:avLst/>
          </a:prstGeom>
          <a:noFill/>
          <a:ln>
            <a:noFill/>
          </a:ln>
        </p:spPr>
      </p:pic>
      <p:sp>
        <p:nvSpPr>
          <p:cNvPr id="873" name="Google Shape;873;p48"/>
          <p:cNvSpPr txBox="1"/>
          <p:nvPr/>
        </p:nvSpPr>
        <p:spPr>
          <a:xfrm>
            <a:off x="2934400" y="4883200"/>
            <a:ext cx="366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u="sng">
                <a:solidFill>
                  <a:schemeClr val="hlink"/>
                </a:solidFill>
                <a:hlinkClick r:id="rId6"/>
              </a:rPr>
              <a:t>https://www.chromium.org/Home/chromium-security/memory-safety/</a:t>
            </a:r>
            <a:endParaRPr sz="400"/>
          </a:p>
          <a:p>
            <a:pPr indent="0" lvl="0" marL="0" rtl="0" algn="l">
              <a:spcBef>
                <a:spcPts val="0"/>
              </a:spcBef>
              <a:spcAft>
                <a:spcPts val="0"/>
              </a:spcAft>
              <a:buNone/>
            </a:pPr>
            <a:r>
              <a:rPr lang="en" sz="400" u="sng">
                <a:solidFill>
                  <a:schemeClr val="hlink"/>
                </a:solidFill>
                <a:hlinkClick r:id="rId7"/>
              </a:rPr>
              <a:t>https://www.zdnet.com/article/microsoft-70-percent-of-all-security-bugs-are-memory-safety-issues/</a:t>
            </a:r>
            <a:endParaRPr sz="400"/>
          </a:p>
          <a:p>
            <a:pPr indent="0" lvl="0" marL="0" rtl="0" algn="l">
              <a:spcBef>
                <a:spcPts val="0"/>
              </a:spcBef>
              <a:spcAft>
                <a:spcPts val="0"/>
              </a:spcAft>
              <a:buNone/>
            </a:pPr>
            <a:r>
              <a:t/>
            </a:r>
            <a:endParaRPr sz="600"/>
          </a:p>
        </p:txBody>
      </p:sp>
      <p:pic>
        <p:nvPicPr>
          <p:cNvPr id="874" name="Google Shape;874;p48"/>
          <p:cNvPicPr preferRelativeResize="0"/>
          <p:nvPr/>
        </p:nvPicPr>
        <p:blipFill rotWithShape="1">
          <a:blip r:embed="rId8">
            <a:alphaModFix/>
          </a:blip>
          <a:srcRect b="0" l="0" r="0" t="0"/>
          <a:stretch/>
        </p:blipFill>
        <p:spPr>
          <a:xfrm>
            <a:off x="8538324" y="0"/>
            <a:ext cx="616201" cy="324300"/>
          </a:xfrm>
          <a:prstGeom prst="rect">
            <a:avLst/>
          </a:prstGeom>
          <a:noFill/>
          <a:ln>
            <a:noFill/>
          </a:ln>
        </p:spPr>
      </p:pic>
      <p:grpSp>
        <p:nvGrpSpPr>
          <p:cNvPr id="875" name="Google Shape;875;p48"/>
          <p:cNvGrpSpPr/>
          <p:nvPr/>
        </p:nvGrpSpPr>
        <p:grpSpPr>
          <a:xfrm>
            <a:off x="4993005" y="709850"/>
            <a:ext cx="3866544" cy="4145075"/>
            <a:chOff x="4521477" y="586943"/>
            <a:chExt cx="4384334" cy="4600017"/>
          </a:xfrm>
        </p:grpSpPr>
        <p:grpSp>
          <p:nvGrpSpPr>
            <p:cNvPr id="876" name="Google Shape;876;p48"/>
            <p:cNvGrpSpPr/>
            <p:nvPr/>
          </p:nvGrpSpPr>
          <p:grpSpPr>
            <a:xfrm>
              <a:off x="4521477" y="586943"/>
              <a:ext cx="4384334" cy="4600017"/>
              <a:chOff x="187652" y="562993"/>
              <a:chExt cx="4384334" cy="4600017"/>
            </a:xfrm>
          </p:grpSpPr>
          <p:pic>
            <p:nvPicPr>
              <p:cNvPr id="877" name="Google Shape;877;p48"/>
              <p:cNvPicPr preferRelativeResize="0"/>
              <p:nvPr/>
            </p:nvPicPr>
            <p:blipFill>
              <a:blip r:embed="rId9">
                <a:alphaModFix/>
              </a:blip>
              <a:stretch>
                <a:fillRect/>
              </a:stretch>
            </p:blipFill>
            <p:spPr>
              <a:xfrm>
                <a:off x="187652" y="562993"/>
                <a:ext cx="4384334" cy="4600017"/>
              </a:xfrm>
              <a:prstGeom prst="rect">
                <a:avLst/>
              </a:prstGeom>
              <a:noFill/>
              <a:ln>
                <a:noFill/>
              </a:ln>
            </p:spPr>
          </p:pic>
          <p:cxnSp>
            <p:nvCxnSpPr>
              <p:cNvPr id="878" name="Google Shape;878;p48"/>
              <p:cNvCxnSpPr/>
              <p:nvPr/>
            </p:nvCxnSpPr>
            <p:spPr>
              <a:xfrm>
                <a:off x="1801950" y="4170265"/>
                <a:ext cx="2282400" cy="0"/>
              </a:xfrm>
              <a:prstGeom prst="straightConnector1">
                <a:avLst/>
              </a:prstGeom>
              <a:noFill/>
              <a:ln cap="flat" cmpd="sng" w="28575">
                <a:solidFill>
                  <a:srgbClr val="CC0000"/>
                </a:solidFill>
                <a:prstDash val="solid"/>
                <a:round/>
                <a:headEnd len="med" w="med" type="none"/>
                <a:tailEnd len="med" w="med" type="none"/>
              </a:ln>
            </p:spPr>
          </p:cxnSp>
        </p:grpSp>
        <p:cxnSp>
          <p:nvCxnSpPr>
            <p:cNvPr id="879" name="Google Shape;879;p48"/>
            <p:cNvCxnSpPr/>
            <p:nvPr/>
          </p:nvCxnSpPr>
          <p:spPr>
            <a:xfrm>
              <a:off x="4563936" y="4831761"/>
              <a:ext cx="4232700" cy="0"/>
            </a:xfrm>
            <a:prstGeom prst="straightConnector1">
              <a:avLst/>
            </a:prstGeom>
            <a:noFill/>
            <a:ln cap="flat" cmpd="sng" w="28575">
              <a:solidFill>
                <a:srgbClr val="CC0000"/>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49"/>
          <p:cNvSpPr txBox="1"/>
          <p:nvPr>
            <p:ph type="title"/>
          </p:nvPr>
        </p:nvSpPr>
        <p:spPr>
          <a:xfrm>
            <a:off x="274320" y="13716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500">
                <a:latin typeface="Times New Roman"/>
                <a:ea typeface="Times New Roman"/>
                <a:cs typeface="Times New Roman"/>
                <a:sym typeface="Times New Roman"/>
              </a:rPr>
              <a:t>Background on types of memory safety violations </a:t>
            </a:r>
            <a:endParaRPr b="1" sz="2500">
              <a:latin typeface="Times New Roman"/>
              <a:ea typeface="Times New Roman"/>
              <a:cs typeface="Times New Roman"/>
              <a:sym typeface="Times New Roman"/>
            </a:endParaRPr>
          </a:p>
        </p:txBody>
      </p:sp>
      <p:sp>
        <p:nvSpPr>
          <p:cNvPr id="885" name="Google Shape;885;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86" name="Google Shape;886;p49"/>
          <p:cNvPicPr preferRelativeResize="0"/>
          <p:nvPr/>
        </p:nvPicPr>
        <p:blipFill rotWithShape="1">
          <a:blip r:embed="rId3">
            <a:alphaModFix/>
          </a:blip>
          <a:srcRect b="0" l="0" r="0" t="0"/>
          <a:stretch/>
        </p:blipFill>
        <p:spPr>
          <a:xfrm>
            <a:off x="8538324" y="0"/>
            <a:ext cx="616201" cy="324300"/>
          </a:xfrm>
          <a:prstGeom prst="rect">
            <a:avLst/>
          </a:prstGeom>
          <a:noFill/>
          <a:ln>
            <a:noFill/>
          </a:ln>
        </p:spPr>
      </p:pic>
      <p:grpSp>
        <p:nvGrpSpPr>
          <p:cNvPr id="887" name="Google Shape;887;p49"/>
          <p:cNvGrpSpPr/>
          <p:nvPr/>
        </p:nvGrpSpPr>
        <p:grpSpPr>
          <a:xfrm>
            <a:off x="1265125" y="896112"/>
            <a:ext cx="5957975" cy="572715"/>
            <a:chOff x="1593000" y="2322568"/>
            <a:chExt cx="5957975" cy="643500"/>
          </a:xfrm>
        </p:grpSpPr>
        <p:sp>
          <p:nvSpPr>
            <p:cNvPr id="888" name="Google Shape;888;p4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9"/>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9"/>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9"/>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FFFFFF"/>
                  </a:solidFill>
                  <a:latin typeface="Times New Roman"/>
                  <a:ea typeface="Times New Roman"/>
                  <a:cs typeface="Times New Roman"/>
                  <a:sym typeface="Times New Roman"/>
                </a:rPr>
                <a:t>Memory Safety Violations </a:t>
              </a:r>
              <a:endParaRPr b="1" sz="1600">
                <a:solidFill>
                  <a:srgbClr val="FFFFFF"/>
                </a:solidFill>
                <a:latin typeface="Times New Roman"/>
                <a:ea typeface="Times New Roman"/>
                <a:cs typeface="Times New Roman"/>
                <a:sym typeface="Times New Roman"/>
              </a:endParaRPr>
            </a:p>
          </p:txBody>
        </p:sp>
        <p:sp>
          <p:nvSpPr>
            <p:cNvPr id="892" name="Google Shape;892;p49"/>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9"/>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Times New Roman"/>
                  <a:ea typeface="Times New Roman"/>
                  <a:cs typeface="Times New Roman"/>
                  <a:sym typeface="Times New Roman"/>
                </a:rPr>
                <a:t>01</a:t>
              </a:r>
              <a:endParaRPr sz="2600">
                <a:solidFill>
                  <a:srgbClr val="FFFFFF"/>
                </a:solidFill>
                <a:latin typeface="Times New Roman"/>
                <a:ea typeface="Times New Roman"/>
                <a:cs typeface="Times New Roman"/>
                <a:sym typeface="Times New Roman"/>
              </a:endParaRPr>
            </a:p>
          </p:txBody>
        </p:sp>
        <p:sp>
          <p:nvSpPr>
            <p:cNvPr id="894" name="Google Shape;894;p49"/>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A72A1E"/>
                </a:buClr>
                <a:buSzPts val="1400"/>
                <a:buFont typeface="Times New Roman"/>
                <a:buChar char="●"/>
              </a:pPr>
              <a:r>
                <a:rPr lang="en">
                  <a:solidFill>
                    <a:srgbClr val="A72A1E"/>
                  </a:solidFill>
                  <a:latin typeface="Times New Roman"/>
                  <a:ea typeface="Times New Roman"/>
                  <a:cs typeface="Times New Roman"/>
                  <a:sym typeface="Times New Roman"/>
                </a:rPr>
                <a:t>Spatial Safety Violations </a:t>
              </a:r>
              <a:endParaRPr>
                <a:solidFill>
                  <a:srgbClr val="A72A1E"/>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A72A1E"/>
                </a:buClr>
                <a:buSzPts val="1400"/>
                <a:buFont typeface="Times New Roman"/>
                <a:buChar char="●"/>
              </a:pPr>
              <a:r>
                <a:rPr lang="en">
                  <a:solidFill>
                    <a:srgbClr val="A72A1E"/>
                  </a:solidFill>
                  <a:latin typeface="Times New Roman"/>
                  <a:ea typeface="Times New Roman"/>
                  <a:cs typeface="Times New Roman"/>
                  <a:sym typeface="Times New Roman"/>
                </a:rPr>
                <a:t>Temporal Safety Violations </a:t>
              </a:r>
              <a:endParaRPr>
                <a:solidFill>
                  <a:srgbClr val="A72A1E"/>
                </a:solidFill>
                <a:latin typeface="Times New Roman"/>
                <a:ea typeface="Times New Roman"/>
                <a:cs typeface="Times New Roman"/>
                <a:sym typeface="Times New Roman"/>
              </a:endParaRPr>
            </a:p>
          </p:txBody>
        </p:sp>
      </p:grpSp>
      <p:sp>
        <p:nvSpPr>
          <p:cNvPr id="895" name="Google Shape;895;p49"/>
          <p:cNvSpPr/>
          <p:nvPr/>
        </p:nvSpPr>
        <p:spPr>
          <a:xfrm>
            <a:off x="768500" y="3026125"/>
            <a:ext cx="1270500" cy="460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buff (32 bytes)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896" name="Google Shape;896;p49"/>
          <p:cNvSpPr txBox="1"/>
          <p:nvPr/>
        </p:nvSpPr>
        <p:spPr>
          <a:xfrm>
            <a:off x="663150" y="2547888"/>
            <a:ext cx="220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Courier New"/>
                <a:ea typeface="Courier New"/>
                <a:cs typeface="Courier New"/>
                <a:sym typeface="Courier New"/>
              </a:rPr>
              <a:t>memcpy(</a:t>
            </a:r>
            <a:r>
              <a:rPr b="1" lang="en" sz="1200">
                <a:solidFill>
                  <a:srgbClr val="CC0000"/>
                </a:solidFill>
                <a:latin typeface="Courier New"/>
                <a:ea typeface="Courier New"/>
                <a:cs typeface="Courier New"/>
                <a:sym typeface="Courier New"/>
              </a:rPr>
              <a:t>buff</a:t>
            </a:r>
            <a:r>
              <a:rPr b="1" lang="en" sz="1200">
                <a:latin typeface="Courier New"/>
                <a:ea typeface="Courier New"/>
                <a:cs typeface="Courier New"/>
                <a:sym typeface="Courier New"/>
              </a:rPr>
              <a:t>, src, </a:t>
            </a:r>
            <a:r>
              <a:rPr b="1" lang="en" sz="1200">
                <a:solidFill>
                  <a:srgbClr val="CC0000"/>
                </a:solidFill>
                <a:latin typeface="Courier New"/>
                <a:ea typeface="Courier New"/>
                <a:cs typeface="Courier New"/>
                <a:sym typeface="Courier New"/>
              </a:rPr>
              <a:t>64</a:t>
            </a:r>
            <a:r>
              <a:rPr b="1" lang="en" sz="1200">
                <a:latin typeface="Courier New"/>
                <a:ea typeface="Courier New"/>
                <a:cs typeface="Courier New"/>
                <a:sym typeface="Courier New"/>
              </a:rPr>
              <a:t>)</a:t>
            </a:r>
            <a:endParaRPr b="1" sz="1200">
              <a:latin typeface="Courier New"/>
              <a:ea typeface="Courier New"/>
              <a:cs typeface="Courier New"/>
              <a:sym typeface="Courier New"/>
            </a:endParaRPr>
          </a:p>
        </p:txBody>
      </p:sp>
      <p:sp>
        <p:nvSpPr>
          <p:cNvPr id="897" name="Google Shape;897;p49"/>
          <p:cNvSpPr txBox="1"/>
          <p:nvPr/>
        </p:nvSpPr>
        <p:spPr>
          <a:xfrm>
            <a:off x="523475" y="2948713"/>
            <a:ext cx="2303400" cy="615600"/>
          </a:xfrm>
          <a:prstGeom prst="rect">
            <a:avLst/>
          </a:prstGeom>
          <a:solidFill>
            <a:srgbClr val="CC0000">
              <a:alpha val="6607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98" name="Google Shape;898;p49"/>
          <p:cNvSpPr txBox="1"/>
          <p:nvPr/>
        </p:nvSpPr>
        <p:spPr>
          <a:xfrm>
            <a:off x="614250" y="1911975"/>
            <a:ext cx="263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Spatial Safety Violations </a:t>
            </a:r>
            <a:endParaRPr b="1" sz="1600">
              <a:latin typeface="Times New Roman"/>
              <a:ea typeface="Times New Roman"/>
              <a:cs typeface="Times New Roman"/>
              <a:sym typeface="Times New Roman"/>
            </a:endParaRPr>
          </a:p>
        </p:txBody>
      </p:sp>
      <p:sp>
        <p:nvSpPr>
          <p:cNvPr id="899" name="Google Shape;899;p49"/>
          <p:cNvSpPr txBox="1"/>
          <p:nvPr/>
        </p:nvSpPr>
        <p:spPr>
          <a:xfrm>
            <a:off x="5168275" y="1860013"/>
            <a:ext cx="263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Temporal</a:t>
            </a:r>
            <a:r>
              <a:rPr b="1" lang="en" sz="1600">
                <a:latin typeface="Times New Roman"/>
                <a:ea typeface="Times New Roman"/>
                <a:cs typeface="Times New Roman"/>
                <a:sym typeface="Times New Roman"/>
              </a:rPr>
              <a:t> Safety Violations </a:t>
            </a:r>
            <a:endParaRPr b="1" sz="1600">
              <a:latin typeface="Times New Roman"/>
              <a:ea typeface="Times New Roman"/>
              <a:cs typeface="Times New Roman"/>
              <a:sym typeface="Times New Roman"/>
            </a:endParaRPr>
          </a:p>
        </p:txBody>
      </p:sp>
      <p:cxnSp>
        <p:nvCxnSpPr>
          <p:cNvPr id="900" name="Google Shape;900;p49"/>
          <p:cNvCxnSpPr/>
          <p:nvPr/>
        </p:nvCxnSpPr>
        <p:spPr>
          <a:xfrm>
            <a:off x="4620850" y="1807850"/>
            <a:ext cx="0" cy="3057300"/>
          </a:xfrm>
          <a:prstGeom prst="straightConnector1">
            <a:avLst/>
          </a:prstGeom>
          <a:noFill/>
          <a:ln cap="flat" cmpd="sng" w="19050">
            <a:solidFill>
              <a:srgbClr val="861F41"/>
            </a:solidFill>
            <a:prstDash val="solid"/>
            <a:round/>
            <a:headEnd len="med" w="med" type="none"/>
            <a:tailEnd len="med" w="med" type="none"/>
          </a:ln>
        </p:spPr>
      </p:cxnSp>
      <p:sp>
        <p:nvSpPr>
          <p:cNvPr id="901" name="Google Shape;901;p49"/>
          <p:cNvSpPr/>
          <p:nvPr/>
        </p:nvSpPr>
        <p:spPr>
          <a:xfrm>
            <a:off x="181025" y="4074025"/>
            <a:ext cx="4272000" cy="6156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Times New Roman"/>
                <a:ea typeface="Times New Roman"/>
                <a:cs typeface="Times New Roman"/>
                <a:sym typeface="Times New Roman"/>
              </a:rPr>
              <a:t>Spatial safety violations happens when applications access the memory </a:t>
            </a:r>
            <a:r>
              <a:rPr b="1" i="1" lang="en">
                <a:latin typeface="Times New Roman"/>
                <a:ea typeface="Times New Roman"/>
                <a:cs typeface="Times New Roman"/>
                <a:sym typeface="Times New Roman"/>
              </a:rPr>
              <a:t>beyond the allocated range </a:t>
            </a:r>
            <a:r>
              <a:rPr i="1" lang="en">
                <a:latin typeface="Times New Roman"/>
                <a:ea typeface="Times New Roman"/>
                <a:cs typeface="Times New Roman"/>
                <a:sym typeface="Times New Roman"/>
              </a:rPr>
              <a:t> </a:t>
            </a:r>
            <a:endParaRPr i="1">
              <a:latin typeface="Times New Roman"/>
              <a:ea typeface="Times New Roman"/>
              <a:cs typeface="Times New Roman"/>
              <a:sym typeface="Times New Roman"/>
            </a:endParaRPr>
          </a:p>
        </p:txBody>
      </p:sp>
      <p:pic>
        <p:nvPicPr>
          <p:cNvPr id="902" name="Google Shape;902;p49"/>
          <p:cNvPicPr preferRelativeResize="0"/>
          <p:nvPr/>
        </p:nvPicPr>
        <p:blipFill>
          <a:blip r:embed="rId4">
            <a:alphaModFix/>
          </a:blip>
          <a:stretch>
            <a:fillRect/>
          </a:stretch>
        </p:blipFill>
        <p:spPr>
          <a:xfrm>
            <a:off x="2671977" y="2486773"/>
            <a:ext cx="393600" cy="393600"/>
          </a:xfrm>
          <a:prstGeom prst="rect">
            <a:avLst/>
          </a:prstGeom>
          <a:noFill/>
          <a:ln>
            <a:noFill/>
          </a:ln>
        </p:spPr>
      </p:pic>
      <p:sp>
        <p:nvSpPr>
          <p:cNvPr id="903" name="Google Shape;903;p49"/>
          <p:cNvSpPr/>
          <p:nvPr/>
        </p:nvSpPr>
        <p:spPr>
          <a:xfrm>
            <a:off x="4919850" y="2686600"/>
            <a:ext cx="797700" cy="5292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buff </a:t>
            </a:r>
            <a:endParaRPr>
              <a:latin typeface="Times New Roman"/>
              <a:ea typeface="Times New Roman"/>
              <a:cs typeface="Times New Roman"/>
              <a:sym typeface="Times New Roman"/>
            </a:endParaRPr>
          </a:p>
        </p:txBody>
      </p:sp>
      <p:sp>
        <p:nvSpPr>
          <p:cNvPr id="904" name="Google Shape;904;p49"/>
          <p:cNvSpPr txBox="1"/>
          <p:nvPr/>
        </p:nvSpPr>
        <p:spPr>
          <a:xfrm>
            <a:off x="4767250" y="3564325"/>
            <a:ext cx="1379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Courier New"/>
                <a:ea typeface="Courier New"/>
                <a:cs typeface="Courier New"/>
                <a:sym typeface="Courier New"/>
              </a:rPr>
              <a:t>Ptr = buff</a:t>
            </a:r>
            <a:endParaRPr sz="1200">
              <a:latin typeface="Courier New"/>
              <a:ea typeface="Courier New"/>
              <a:cs typeface="Courier New"/>
              <a:sym typeface="Courier New"/>
            </a:endParaRPr>
          </a:p>
        </p:txBody>
      </p:sp>
      <p:sp>
        <p:nvSpPr>
          <p:cNvPr id="905" name="Google Shape;905;p49"/>
          <p:cNvSpPr txBox="1"/>
          <p:nvPr/>
        </p:nvSpPr>
        <p:spPr>
          <a:xfrm>
            <a:off x="4767238" y="3583588"/>
            <a:ext cx="1125600" cy="400200"/>
          </a:xfrm>
          <a:prstGeom prst="rect">
            <a:avLst/>
          </a:prstGeom>
          <a:solidFill>
            <a:srgbClr val="A89E9E">
              <a:alpha val="5000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906" name="Google Shape;906;p49"/>
          <p:cNvCxnSpPr>
            <a:stCxn id="905" idx="0"/>
            <a:endCxn id="903" idx="2"/>
          </p:cNvCxnSpPr>
          <p:nvPr/>
        </p:nvCxnSpPr>
        <p:spPr>
          <a:xfrm rot="10800000">
            <a:off x="5318638" y="3215788"/>
            <a:ext cx="11400" cy="367800"/>
          </a:xfrm>
          <a:prstGeom prst="straightConnector1">
            <a:avLst/>
          </a:prstGeom>
          <a:noFill/>
          <a:ln cap="flat" cmpd="sng" w="19050">
            <a:solidFill>
              <a:schemeClr val="dk2"/>
            </a:solidFill>
            <a:prstDash val="solid"/>
            <a:round/>
            <a:headEnd len="med" w="med" type="none"/>
            <a:tailEnd len="med" w="med" type="triangle"/>
          </a:ln>
        </p:spPr>
      </p:cxnSp>
      <p:cxnSp>
        <p:nvCxnSpPr>
          <p:cNvPr id="907" name="Google Shape;907;p49"/>
          <p:cNvCxnSpPr/>
          <p:nvPr/>
        </p:nvCxnSpPr>
        <p:spPr>
          <a:xfrm flipH="1" rot="10800000">
            <a:off x="5369100" y="3211975"/>
            <a:ext cx="1248600" cy="340800"/>
          </a:xfrm>
          <a:prstGeom prst="straightConnector1">
            <a:avLst/>
          </a:prstGeom>
          <a:noFill/>
          <a:ln cap="flat" cmpd="sng" w="19050">
            <a:solidFill>
              <a:srgbClr val="CC0000"/>
            </a:solidFill>
            <a:prstDash val="dot"/>
            <a:round/>
            <a:headEnd len="med" w="med" type="none"/>
            <a:tailEnd len="med" w="med" type="triangle"/>
          </a:ln>
        </p:spPr>
      </p:cxnSp>
      <p:pic>
        <p:nvPicPr>
          <p:cNvPr id="908" name="Google Shape;908;p49"/>
          <p:cNvPicPr preferRelativeResize="0"/>
          <p:nvPr/>
        </p:nvPicPr>
        <p:blipFill rotWithShape="1">
          <a:blip r:embed="rId4">
            <a:alphaModFix/>
          </a:blip>
          <a:srcRect b="-13263" l="0" r="0" t="0"/>
          <a:stretch/>
        </p:blipFill>
        <p:spPr>
          <a:xfrm>
            <a:off x="5789050" y="3738823"/>
            <a:ext cx="293999" cy="333000"/>
          </a:xfrm>
          <a:prstGeom prst="rect">
            <a:avLst/>
          </a:prstGeom>
          <a:noFill/>
          <a:ln>
            <a:noFill/>
          </a:ln>
        </p:spPr>
      </p:pic>
      <p:cxnSp>
        <p:nvCxnSpPr>
          <p:cNvPr id="909" name="Google Shape;909;p49"/>
          <p:cNvCxnSpPr>
            <a:stCxn id="903" idx="3"/>
          </p:cNvCxnSpPr>
          <p:nvPr/>
        </p:nvCxnSpPr>
        <p:spPr>
          <a:xfrm>
            <a:off x="5717550" y="2951200"/>
            <a:ext cx="551700" cy="0"/>
          </a:xfrm>
          <a:prstGeom prst="straightConnector1">
            <a:avLst/>
          </a:prstGeom>
          <a:noFill/>
          <a:ln cap="flat" cmpd="sng" w="9525">
            <a:solidFill>
              <a:schemeClr val="dk2"/>
            </a:solidFill>
            <a:prstDash val="solid"/>
            <a:round/>
            <a:headEnd len="med" w="med" type="none"/>
            <a:tailEnd len="med" w="med" type="triangle"/>
          </a:ln>
        </p:spPr>
      </p:cxnSp>
      <p:sp>
        <p:nvSpPr>
          <p:cNvPr id="910" name="Google Shape;910;p49"/>
          <p:cNvSpPr/>
          <p:nvPr/>
        </p:nvSpPr>
        <p:spPr>
          <a:xfrm>
            <a:off x="6269250" y="2686600"/>
            <a:ext cx="797700" cy="5292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buff </a:t>
            </a:r>
            <a:endParaRPr>
              <a:latin typeface="Times New Roman"/>
              <a:ea typeface="Times New Roman"/>
              <a:cs typeface="Times New Roman"/>
              <a:sym typeface="Times New Roman"/>
            </a:endParaRPr>
          </a:p>
        </p:txBody>
      </p:sp>
      <p:cxnSp>
        <p:nvCxnSpPr>
          <p:cNvPr id="911" name="Google Shape;911;p49"/>
          <p:cNvCxnSpPr>
            <a:stCxn id="910" idx="3"/>
          </p:cNvCxnSpPr>
          <p:nvPr/>
        </p:nvCxnSpPr>
        <p:spPr>
          <a:xfrm>
            <a:off x="7066950" y="2951200"/>
            <a:ext cx="558900" cy="0"/>
          </a:xfrm>
          <a:prstGeom prst="straightConnector1">
            <a:avLst/>
          </a:prstGeom>
          <a:noFill/>
          <a:ln cap="flat" cmpd="sng" w="9525">
            <a:solidFill>
              <a:schemeClr val="dk2"/>
            </a:solidFill>
            <a:prstDash val="solid"/>
            <a:round/>
            <a:headEnd len="med" w="med" type="none"/>
            <a:tailEnd len="med" w="med" type="triangle"/>
          </a:ln>
        </p:spPr>
      </p:cxnSp>
      <p:sp>
        <p:nvSpPr>
          <p:cNvPr id="912" name="Google Shape;912;p49"/>
          <p:cNvSpPr/>
          <p:nvPr/>
        </p:nvSpPr>
        <p:spPr>
          <a:xfrm>
            <a:off x="7618650" y="2686600"/>
            <a:ext cx="797700" cy="529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buff </a:t>
            </a:r>
            <a:endParaRPr>
              <a:latin typeface="Times New Roman"/>
              <a:ea typeface="Times New Roman"/>
              <a:cs typeface="Times New Roman"/>
              <a:sym typeface="Times New Roman"/>
            </a:endParaRPr>
          </a:p>
        </p:txBody>
      </p:sp>
      <p:cxnSp>
        <p:nvCxnSpPr>
          <p:cNvPr id="913" name="Google Shape;913;p49"/>
          <p:cNvCxnSpPr>
            <a:stCxn id="905" idx="3"/>
            <a:endCxn id="912" idx="2"/>
          </p:cNvCxnSpPr>
          <p:nvPr/>
        </p:nvCxnSpPr>
        <p:spPr>
          <a:xfrm flipH="1" rot="10800000">
            <a:off x="5892838" y="3215788"/>
            <a:ext cx="2124600" cy="567900"/>
          </a:xfrm>
          <a:prstGeom prst="straightConnector1">
            <a:avLst/>
          </a:prstGeom>
          <a:noFill/>
          <a:ln cap="flat" cmpd="sng" w="19050">
            <a:solidFill>
              <a:srgbClr val="CC0000"/>
            </a:solidFill>
            <a:prstDash val="dot"/>
            <a:round/>
            <a:headEnd len="med" w="med" type="none"/>
            <a:tailEnd len="med" w="med" type="triangle"/>
          </a:ln>
        </p:spPr>
      </p:cxnSp>
      <p:sp>
        <p:nvSpPr>
          <p:cNvPr id="914" name="Google Shape;914;p49"/>
          <p:cNvSpPr txBox="1"/>
          <p:nvPr/>
        </p:nvSpPr>
        <p:spPr>
          <a:xfrm rot="-958020">
            <a:off x="6050359" y="3152125"/>
            <a:ext cx="1967402" cy="35406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CC0000"/>
                </a:solidFill>
                <a:latin typeface="Times New Roman"/>
                <a:ea typeface="Times New Roman"/>
                <a:cs typeface="Times New Roman"/>
                <a:sym typeface="Times New Roman"/>
              </a:rPr>
              <a:t>use-after-realloc</a:t>
            </a:r>
            <a:endParaRPr b="1" sz="1100">
              <a:solidFill>
                <a:srgbClr val="CC0000"/>
              </a:solidFill>
              <a:latin typeface="Times New Roman"/>
              <a:ea typeface="Times New Roman"/>
              <a:cs typeface="Times New Roman"/>
              <a:sym typeface="Times New Roman"/>
            </a:endParaRPr>
          </a:p>
        </p:txBody>
      </p:sp>
      <p:sp>
        <p:nvSpPr>
          <p:cNvPr id="915" name="Google Shape;915;p49"/>
          <p:cNvSpPr txBox="1"/>
          <p:nvPr/>
        </p:nvSpPr>
        <p:spPr>
          <a:xfrm rot="-957682">
            <a:off x="5272167" y="3127262"/>
            <a:ext cx="1035314" cy="35406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CC0000"/>
                </a:solidFill>
                <a:latin typeface="Times New Roman"/>
                <a:ea typeface="Times New Roman"/>
                <a:cs typeface="Times New Roman"/>
                <a:sym typeface="Times New Roman"/>
              </a:rPr>
              <a:t>use-after-free</a:t>
            </a:r>
            <a:endParaRPr b="1" sz="1100">
              <a:solidFill>
                <a:srgbClr val="CC0000"/>
              </a:solidFill>
              <a:latin typeface="Times New Roman"/>
              <a:ea typeface="Times New Roman"/>
              <a:cs typeface="Times New Roman"/>
              <a:sym typeface="Times New Roman"/>
            </a:endParaRPr>
          </a:p>
        </p:txBody>
      </p:sp>
      <p:sp>
        <p:nvSpPr>
          <p:cNvPr id="916" name="Google Shape;916;p49"/>
          <p:cNvSpPr txBox="1"/>
          <p:nvPr/>
        </p:nvSpPr>
        <p:spPr>
          <a:xfrm>
            <a:off x="4667800" y="2325175"/>
            <a:ext cx="112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(1) </a:t>
            </a:r>
            <a:r>
              <a:rPr b="1" lang="en">
                <a:latin typeface="Times New Roman"/>
                <a:ea typeface="Times New Roman"/>
                <a:cs typeface="Times New Roman"/>
                <a:sym typeface="Times New Roman"/>
              </a:rPr>
              <a:t>Alloc                    </a:t>
            </a:r>
            <a:endParaRPr b="1">
              <a:latin typeface="Times New Roman"/>
              <a:ea typeface="Times New Roman"/>
              <a:cs typeface="Times New Roman"/>
              <a:sym typeface="Times New Roman"/>
            </a:endParaRPr>
          </a:p>
        </p:txBody>
      </p:sp>
      <p:sp>
        <p:nvSpPr>
          <p:cNvPr id="917" name="Google Shape;917;p49"/>
          <p:cNvSpPr txBox="1"/>
          <p:nvPr/>
        </p:nvSpPr>
        <p:spPr>
          <a:xfrm>
            <a:off x="6254400" y="2325175"/>
            <a:ext cx="82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(2) Free</a:t>
            </a:r>
            <a:endParaRPr b="1">
              <a:latin typeface="Times New Roman"/>
              <a:ea typeface="Times New Roman"/>
              <a:cs typeface="Times New Roman"/>
              <a:sym typeface="Times New Roman"/>
            </a:endParaRPr>
          </a:p>
        </p:txBody>
      </p:sp>
      <p:sp>
        <p:nvSpPr>
          <p:cNvPr id="918" name="Google Shape;918;p49"/>
          <p:cNvSpPr txBox="1"/>
          <p:nvPr/>
        </p:nvSpPr>
        <p:spPr>
          <a:xfrm>
            <a:off x="7618650" y="2325175"/>
            <a:ext cx="130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(3) Realloc</a:t>
            </a:r>
            <a:endParaRPr b="1">
              <a:latin typeface="Times New Roman"/>
              <a:ea typeface="Times New Roman"/>
              <a:cs typeface="Times New Roman"/>
              <a:sym typeface="Times New Roman"/>
            </a:endParaRPr>
          </a:p>
        </p:txBody>
      </p:sp>
      <p:sp>
        <p:nvSpPr>
          <p:cNvPr id="919" name="Google Shape;919;p49"/>
          <p:cNvSpPr txBox="1"/>
          <p:nvPr/>
        </p:nvSpPr>
        <p:spPr>
          <a:xfrm>
            <a:off x="1619525" y="3580375"/>
            <a:ext cx="1545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CC0000"/>
                </a:solidFill>
                <a:latin typeface="Times New Roman"/>
                <a:ea typeface="Times New Roman"/>
                <a:cs typeface="Times New Roman"/>
                <a:sym typeface="Times New Roman"/>
              </a:rPr>
              <a:t>b</a:t>
            </a:r>
            <a:r>
              <a:rPr b="1" lang="en" sz="1600">
                <a:solidFill>
                  <a:srgbClr val="CC0000"/>
                </a:solidFill>
                <a:latin typeface="Times New Roman"/>
                <a:ea typeface="Times New Roman"/>
                <a:cs typeface="Times New Roman"/>
                <a:sym typeface="Times New Roman"/>
              </a:rPr>
              <a:t>uffer overflow</a:t>
            </a:r>
            <a:endParaRPr b="1" sz="1600">
              <a:solidFill>
                <a:srgbClr val="CC0000"/>
              </a:solidFill>
              <a:latin typeface="Times New Roman"/>
              <a:ea typeface="Times New Roman"/>
              <a:cs typeface="Times New Roman"/>
              <a:sym typeface="Times New Roman"/>
            </a:endParaRPr>
          </a:p>
        </p:txBody>
      </p:sp>
      <p:sp>
        <p:nvSpPr>
          <p:cNvPr id="920" name="Google Shape;920;p49"/>
          <p:cNvSpPr/>
          <p:nvPr/>
        </p:nvSpPr>
        <p:spPr>
          <a:xfrm>
            <a:off x="4686750" y="4074025"/>
            <a:ext cx="4272000" cy="6156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Times New Roman"/>
                <a:ea typeface="Times New Roman"/>
                <a:cs typeface="Times New Roman"/>
                <a:sym typeface="Times New Roman"/>
              </a:rPr>
              <a:t>Temporal </a:t>
            </a:r>
            <a:r>
              <a:rPr i="1" lang="en">
                <a:latin typeface="Times New Roman"/>
                <a:ea typeface="Times New Roman"/>
                <a:cs typeface="Times New Roman"/>
                <a:sym typeface="Times New Roman"/>
              </a:rPr>
              <a:t>safety violations happens when applications access the memory </a:t>
            </a:r>
            <a:r>
              <a:rPr b="1" i="1" lang="en">
                <a:latin typeface="Times New Roman"/>
                <a:ea typeface="Times New Roman"/>
                <a:cs typeface="Times New Roman"/>
                <a:sym typeface="Times New Roman"/>
              </a:rPr>
              <a:t>using dangling pointers  </a:t>
            </a:r>
            <a:endParaRPr b="1" i="1">
              <a:latin typeface="Times New Roman"/>
              <a:ea typeface="Times New Roman"/>
              <a:cs typeface="Times New Roman"/>
              <a:sym typeface="Times New Roman"/>
            </a:endParaRPr>
          </a:p>
        </p:txBody>
      </p:sp>
      <p:pic>
        <p:nvPicPr>
          <p:cNvPr id="921" name="Google Shape;921;p49"/>
          <p:cNvPicPr preferRelativeResize="0"/>
          <p:nvPr/>
        </p:nvPicPr>
        <p:blipFill>
          <a:blip r:embed="rId5">
            <a:alphaModFix/>
          </a:blip>
          <a:stretch>
            <a:fillRect/>
          </a:stretch>
        </p:blipFill>
        <p:spPr>
          <a:xfrm>
            <a:off x="3376437" y="3454600"/>
            <a:ext cx="529201" cy="5292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000"/>
                                        <p:tgtEl>
                                          <p:spTgt spid="89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1000"/>
                                        <p:tgtEl>
                                          <p:spTgt spid="89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1000"/>
                                        <p:tgtEl>
                                          <p:spTgt spid="896"/>
                                        </p:tgtEl>
                                      </p:cBhvr>
                                    </p:animEffect>
                                  </p:childTnLst>
                                </p:cTn>
                              </p:par>
                              <p:par>
                                <p:cTn fill="hold" nodeType="with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000"/>
                                        <p:tgtEl>
                                          <p:spTgt spid="90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1000"/>
                                        <p:tgtEl>
                                          <p:spTgt spid="89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1000"/>
                                        <p:tgtEl>
                                          <p:spTgt spid="919"/>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par>
                                <p:cTn fill="hold" nodeType="with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par>
                                <p:cTn fill="hold" nodeType="with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1000"/>
                                        <p:tgtEl>
                                          <p:spTgt spid="903"/>
                                        </p:tgtEl>
                                      </p:cBhvr>
                                    </p:animEffect>
                                  </p:childTnLst>
                                </p:cTn>
                              </p:par>
                              <p:par>
                                <p:cTn fill="hold" nodeType="with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1000"/>
                                        <p:tgtEl>
                                          <p:spTgt spid="91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par>
                                <p:cTn fill="hold" nodeType="with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1000"/>
                                        <p:tgtEl>
                                          <p:spTgt spid="90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par>
                                <p:cTn fill="hold" nodeType="with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par>
                                <p:cTn fill="hold" nodeType="with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1000"/>
                                        <p:tgtEl>
                                          <p:spTgt spid="91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000"/>
                                        <p:tgtEl>
                                          <p:spTgt spid="905"/>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par>
                                <p:cTn fill="hold" nodeType="withEffect" presetClass="entr" presetID="10" presetSubtype="0">
                                  <p:stCondLst>
                                    <p:cond delay="0"/>
                                  </p:stCondLst>
                                  <p:childTnLst>
                                    <p:set>
                                      <p:cBhvr>
                                        <p:cTn dur="1" fill="hold">
                                          <p:stCondLst>
                                            <p:cond delay="0"/>
                                          </p:stCondLst>
                                        </p:cTn>
                                        <p:tgtEl>
                                          <p:spTgt spid="915"/>
                                        </p:tgtEl>
                                        <p:attrNameLst>
                                          <p:attrName>style.visibility</p:attrName>
                                        </p:attrNameLst>
                                      </p:cBhvr>
                                      <p:to>
                                        <p:strVal val="visible"/>
                                      </p:to>
                                    </p:set>
                                    <p:animEffect filter="fade" transition="in">
                                      <p:cBhvr>
                                        <p:cTn dur="1000"/>
                                        <p:tgtEl>
                                          <p:spTgt spid="915"/>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1000"/>
                                        <p:tgtEl>
                                          <p:spTgt spid="911"/>
                                        </p:tgtEl>
                                      </p:cBhvr>
                                    </p:animEffect>
                                  </p:childTnLst>
                                </p:cTn>
                              </p:par>
                              <p:par>
                                <p:cTn fill="hold" nodeType="with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1000"/>
                                        <p:tgtEl>
                                          <p:spTgt spid="912"/>
                                        </p:tgtEl>
                                      </p:cBhvr>
                                    </p:animEffect>
                                  </p:childTnLst>
                                </p:cTn>
                              </p:par>
                              <p:par>
                                <p:cTn fill="hold" nodeType="with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1000"/>
                                        <p:tgtEl>
                                          <p:spTgt spid="913"/>
                                        </p:tgtEl>
                                      </p:cBhvr>
                                    </p:animEffect>
                                  </p:childTnLst>
                                </p:cTn>
                              </p:par>
                              <p:par>
                                <p:cTn fill="hold" nodeType="with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1000"/>
                                        <p:tgtEl>
                                          <p:spTgt spid="914"/>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500"/>
                                        <p:tgtEl>
                                          <p:spTgt spid="9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50"/>
          <p:cNvSpPr txBox="1"/>
          <p:nvPr>
            <p:ph type="title"/>
          </p:nvPr>
        </p:nvSpPr>
        <p:spPr>
          <a:xfrm>
            <a:off x="274320" y="13716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Times New Roman"/>
                <a:ea typeface="Times New Roman"/>
                <a:cs typeface="Times New Roman"/>
                <a:sym typeface="Times New Roman"/>
              </a:rPr>
              <a:t>Prior</a:t>
            </a:r>
            <a:r>
              <a:rPr b="1" lang="en" sz="2500">
                <a:latin typeface="Times New Roman"/>
                <a:ea typeface="Times New Roman"/>
                <a:cs typeface="Times New Roman"/>
                <a:sym typeface="Times New Roman"/>
              </a:rPr>
              <a:t> memory safety works suffer from </a:t>
            </a:r>
            <a:r>
              <a:rPr b="1" lang="en" sz="2500">
                <a:solidFill>
                  <a:srgbClr val="CC0000"/>
                </a:solidFill>
                <a:latin typeface="Times New Roman"/>
                <a:ea typeface="Times New Roman"/>
                <a:cs typeface="Times New Roman"/>
                <a:sym typeface="Times New Roman"/>
              </a:rPr>
              <a:t>high performance and cost overhead</a:t>
            </a:r>
            <a:endParaRPr b="1" sz="2500">
              <a:solidFill>
                <a:srgbClr val="CC0000"/>
              </a:solidFill>
              <a:latin typeface="Times New Roman"/>
              <a:ea typeface="Times New Roman"/>
              <a:cs typeface="Times New Roman"/>
              <a:sym typeface="Times New Roman"/>
            </a:endParaRPr>
          </a:p>
        </p:txBody>
      </p:sp>
      <p:sp>
        <p:nvSpPr>
          <p:cNvPr id="927" name="Google Shape;927;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928" name="Google Shape;928;p50"/>
          <p:cNvGraphicFramePr/>
          <p:nvPr/>
        </p:nvGraphicFramePr>
        <p:xfrm>
          <a:off x="1572352" y="1170432"/>
          <a:ext cx="3000000" cy="3000000"/>
        </p:xfrm>
        <a:graphic>
          <a:graphicData uri="http://schemas.openxmlformats.org/drawingml/2006/table">
            <a:tbl>
              <a:tblPr>
                <a:noFill/>
                <a:tableStyleId>{E51454FE-6790-469C-BE0C-A057144FF0C2}</a:tableStyleId>
              </a:tblPr>
              <a:tblGrid>
                <a:gridCol w="1174400"/>
                <a:gridCol w="1034650"/>
                <a:gridCol w="751000"/>
                <a:gridCol w="749025"/>
                <a:gridCol w="769600"/>
                <a:gridCol w="939200"/>
                <a:gridCol w="873225"/>
              </a:tblGrid>
              <a:tr h="723100">
                <a:tc>
                  <a:txBody>
                    <a:bodyPr/>
                    <a:lstStyle/>
                    <a:p>
                      <a:pPr indent="0" lvl="0" marL="0" rtl="0" algn="ctr">
                        <a:spcBef>
                          <a:spcPts val="0"/>
                        </a:spcBef>
                        <a:spcAft>
                          <a:spcPts val="0"/>
                        </a:spcAft>
                        <a:buNone/>
                      </a:pPr>
                      <a:r>
                        <a:rPr b="1" lang="en" sz="1000">
                          <a:latin typeface="Times New Roman"/>
                          <a:ea typeface="Times New Roman"/>
                          <a:cs typeface="Times New Roman"/>
                          <a:sym typeface="Times New Roman"/>
                        </a:rPr>
                        <a:t>PTM</a:t>
                      </a:r>
                      <a:endParaRPr b="1"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1000">
                          <a:latin typeface="Times New Roman"/>
                          <a:ea typeface="Times New Roman"/>
                          <a:cs typeface="Times New Roman"/>
                          <a:sym typeface="Times New Roman"/>
                        </a:rPr>
                        <a:t>Baseline</a:t>
                      </a:r>
                      <a:endParaRPr b="1" sz="1000">
                        <a:latin typeface="Times New Roman"/>
                        <a:ea typeface="Times New Roman"/>
                        <a:cs typeface="Times New Roman"/>
                        <a:sym typeface="Times New Roman"/>
                      </a:endParaRPr>
                    </a:p>
                    <a:p>
                      <a:pPr indent="0" lvl="0" marL="0" rtl="0" algn="ctr">
                        <a:spcBef>
                          <a:spcPts val="0"/>
                        </a:spcBef>
                        <a:spcAft>
                          <a:spcPts val="0"/>
                        </a:spcAft>
                        <a:buNone/>
                      </a:pPr>
                      <a:r>
                        <a:rPr b="1" lang="en" sz="1000">
                          <a:latin typeface="Times New Roman"/>
                          <a:ea typeface="Times New Roman"/>
                          <a:cs typeface="Times New Roman"/>
                          <a:sym typeface="Times New Roman"/>
                        </a:rPr>
                        <a:t>PTM*</a:t>
                      </a:r>
                      <a:endParaRPr b="1"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1000">
                          <a:latin typeface="Times New Roman"/>
                          <a:ea typeface="Times New Roman"/>
                          <a:cs typeface="Times New Roman"/>
                          <a:sym typeface="Times New Roman"/>
                        </a:rPr>
                        <a:t>Spatial </a:t>
                      </a:r>
                      <a:endParaRPr b="1" sz="1000">
                        <a:latin typeface="Times New Roman"/>
                        <a:ea typeface="Times New Roman"/>
                        <a:cs typeface="Times New Roman"/>
                        <a:sym typeface="Times New Roman"/>
                      </a:endParaRPr>
                    </a:p>
                    <a:p>
                      <a:pPr indent="0" lvl="0" marL="0" rtl="0" algn="ctr">
                        <a:spcBef>
                          <a:spcPts val="0"/>
                        </a:spcBef>
                        <a:spcAft>
                          <a:spcPts val="0"/>
                        </a:spcAft>
                        <a:buNone/>
                      </a:pPr>
                      <a:r>
                        <a:rPr b="1" lang="en" sz="1000">
                          <a:latin typeface="Times New Roman"/>
                          <a:ea typeface="Times New Roman"/>
                          <a:cs typeface="Times New Roman"/>
                          <a:sym typeface="Times New Roman"/>
                        </a:rPr>
                        <a:t>Safety </a:t>
                      </a:r>
                      <a:endParaRPr b="1"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1000">
                          <a:latin typeface="Times New Roman"/>
                          <a:ea typeface="Times New Roman"/>
                          <a:cs typeface="Times New Roman"/>
                          <a:sym typeface="Times New Roman"/>
                        </a:rPr>
                        <a:t>Temporal Safety </a:t>
                      </a:r>
                      <a:endParaRPr b="1"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1000">
                          <a:latin typeface="Times New Roman"/>
                          <a:ea typeface="Times New Roman"/>
                          <a:cs typeface="Times New Roman"/>
                          <a:sym typeface="Times New Roman"/>
                        </a:rPr>
                        <a:t>Fault </a:t>
                      </a:r>
                      <a:endParaRPr b="1" sz="1000">
                        <a:latin typeface="Times New Roman"/>
                        <a:ea typeface="Times New Roman"/>
                        <a:cs typeface="Times New Roman"/>
                        <a:sym typeface="Times New Roman"/>
                      </a:endParaRPr>
                    </a:p>
                    <a:p>
                      <a:pPr indent="0" lvl="0" marL="0" rtl="0" algn="ctr">
                        <a:spcBef>
                          <a:spcPts val="0"/>
                        </a:spcBef>
                        <a:spcAft>
                          <a:spcPts val="0"/>
                        </a:spcAft>
                        <a:buNone/>
                      </a:pPr>
                      <a:r>
                        <a:rPr b="1" lang="en" sz="1000">
                          <a:latin typeface="Times New Roman"/>
                          <a:ea typeface="Times New Roman"/>
                          <a:cs typeface="Times New Roman"/>
                          <a:sym typeface="Times New Roman"/>
                        </a:rPr>
                        <a:t>Tolerance </a:t>
                      </a:r>
                      <a:endParaRPr b="1"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1000">
                          <a:latin typeface="Times New Roman"/>
                          <a:ea typeface="Times New Roman"/>
                          <a:cs typeface="Times New Roman"/>
                          <a:sym typeface="Times New Roman"/>
                        </a:rPr>
                        <a:t>Performance</a:t>
                      </a:r>
                      <a:endParaRPr b="1" sz="1000">
                        <a:latin typeface="Times New Roman"/>
                        <a:ea typeface="Times New Roman"/>
                        <a:cs typeface="Times New Roman"/>
                        <a:sym typeface="Times New Roman"/>
                      </a:endParaRPr>
                    </a:p>
                    <a:p>
                      <a:pPr indent="0" lvl="0" marL="0" rtl="0" algn="ctr">
                        <a:spcBef>
                          <a:spcPts val="0"/>
                        </a:spcBef>
                        <a:spcAft>
                          <a:spcPts val="0"/>
                        </a:spcAft>
                        <a:buNone/>
                      </a:pPr>
                      <a:r>
                        <a:rPr b="1" lang="en" sz="1000">
                          <a:latin typeface="Times New Roman"/>
                          <a:ea typeface="Times New Roman"/>
                          <a:cs typeface="Times New Roman"/>
                          <a:sym typeface="Times New Roman"/>
                        </a:rPr>
                        <a:t>Overhead </a:t>
                      </a:r>
                      <a:endParaRPr b="1"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en" sz="1000">
                          <a:latin typeface="Times New Roman"/>
                          <a:ea typeface="Times New Roman"/>
                          <a:cs typeface="Times New Roman"/>
                          <a:sym typeface="Times New Roman"/>
                        </a:rPr>
                        <a:t>NVM Cost </a:t>
                      </a:r>
                      <a:endParaRPr b="1" sz="1000">
                        <a:latin typeface="Times New Roman"/>
                        <a:ea typeface="Times New Roman"/>
                        <a:cs typeface="Times New Roman"/>
                        <a:sym typeface="Times New Roman"/>
                      </a:endParaRPr>
                    </a:p>
                    <a:p>
                      <a:pPr indent="0" lvl="0" marL="0" rtl="0" algn="ctr">
                        <a:spcBef>
                          <a:spcPts val="0"/>
                        </a:spcBef>
                        <a:spcAft>
                          <a:spcPts val="0"/>
                        </a:spcAft>
                        <a:buNone/>
                      </a:pPr>
                      <a:r>
                        <a:rPr b="1" lang="en" sz="1000">
                          <a:latin typeface="Times New Roman"/>
                          <a:ea typeface="Times New Roman"/>
                          <a:cs typeface="Times New Roman"/>
                          <a:sym typeface="Times New Roman"/>
                        </a:rPr>
                        <a:t>Overhead</a:t>
                      </a:r>
                      <a:endParaRPr b="1"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CCCCCC"/>
                    </a:solidFill>
                  </a:tcPr>
                </a:tc>
              </a:tr>
              <a:tr h="63677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Libpmemobj</a:t>
                      </a:r>
                      <a:r>
                        <a:rPr b="1" lang="en" sz="1200">
                          <a:latin typeface="Times New Roman"/>
                          <a:ea typeface="Times New Roman"/>
                          <a:cs typeface="Times New Roman"/>
                          <a:sym typeface="Times New Roman"/>
                        </a:rPr>
                        <a:t>-R</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libpmemobj</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100%</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High</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3677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SafePM </a:t>
                      </a:r>
                      <a:r>
                        <a:rPr lang="en" sz="1000">
                          <a:latin typeface="Times New Roman"/>
                          <a:ea typeface="Times New Roman"/>
                          <a:cs typeface="Times New Roman"/>
                          <a:sym typeface="Times New Roman"/>
                        </a:rPr>
                        <a:t>[Eurosys-22]</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libpmemobj</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55%</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A9999"/>
                    </a:solidFill>
                  </a:tcPr>
                </a:tc>
              </a:tr>
              <a:tr h="63677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Pangolin </a:t>
                      </a:r>
                      <a:r>
                        <a:rPr lang="en" sz="1000">
                          <a:latin typeface="Times New Roman"/>
                          <a:ea typeface="Times New Roman"/>
                          <a:cs typeface="Times New Roman"/>
                          <a:sym typeface="Times New Roman"/>
                        </a:rPr>
                        <a:t>[ATC-19]</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libpmemobj</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67%</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Times New Roman"/>
                          <a:ea typeface="Times New Roman"/>
                          <a:cs typeface="Times New Roman"/>
                          <a:sym typeface="Times New Roman"/>
                        </a:rPr>
                        <a:t>Moderate </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pic>
        <p:nvPicPr>
          <p:cNvPr id="929" name="Google Shape;929;p50"/>
          <p:cNvPicPr preferRelativeResize="0"/>
          <p:nvPr/>
        </p:nvPicPr>
        <p:blipFill>
          <a:blip r:embed="rId3">
            <a:alphaModFix/>
          </a:blip>
          <a:stretch>
            <a:fillRect/>
          </a:stretch>
        </p:blipFill>
        <p:spPr>
          <a:xfrm>
            <a:off x="5440680" y="2011680"/>
            <a:ext cx="393600" cy="393600"/>
          </a:xfrm>
          <a:prstGeom prst="rect">
            <a:avLst/>
          </a:prstGeom>
          <a:noFill/>
          <a:ln>
            <a:noFill/>
          </a:ln>
        </p:spPr>
      </p:pic>
      <p:pic>
        <p:nvPicPr>
          <p:cNvPr id="930" name="Google Shape;930;p50"/>
          <p:cNvPicPr preferRelativeResize="0"/>
          <p:nvPr/>
        </p:nvPicPr>
        <p:blipFill>
          <a:blip r:embed="rId3">
            <a:alphaModFix/>
          </a:blip>
          <a:stretch>
            <a:fillRect/>
          </a:stretch>
        </p:blipFill>
        <p:spPr>
          <a:xfrm>
            <a:off x="5440680" y="3282696"/>
            <a:ext cx="393600" cy="393600"/>
          </a:xfrm>
          <a:prstGeom prst="rect">
            <a:avLst/>
          </a:prstGeom>
          <a:noFill/>
          <a:ln>
            <a:noFill/>
          </a:ln>
        </p:spPr>
      </p:pic>
      <p:pic>
        <p:nvPicPr>
          <p:cNvPr id="931" name="Google Shape;931;p50"/>
          <p:cNvPicPr preferRelativeResize="0"/>
          <p:nvPr/>
        </p:nvPicPr>
        <p:blipFill>
          <a:blip r:embed="rId3">
            <a:alphaModFix/>
          </a:blip>
          <a:stretch>
            <a:fillRect/>
          </a:stretch>
        </p:blipFill>
        <p:spPr>
          <a:xfrm>
            <a:off x="4709160" y="2606040"/>
            <a:ext cx="393600" cy="393600"/>
          </a:xfrm>
          <a:prstGeom prst="rect">
            <a:avLst/>
          </a:prstGeom>
          <a:noFill/>
          <a:ln>
            <a:noFill/>
          </a:ln>
        </p:spPr>
      </p:pic>
      <p:pic>
        <p:nvPicPr>
          <p:cNvPr id="932" name="Google Shape;932;p50"/>
          <p:cNvPicPr preferRelativeResize="0"/>
          <p:nvPr/>
        </p:nvPicPr>
        <p:blipFill>
          <a:blip r:embed="rId3">
            <a:alphaModFix/>
          </a:blip>
          <a:stretch>
            <a:fillRect/>
          </a:stretch>
        </p:blipFill>
        <p:spPr>
          <a:xfrm>
            <a:off x="3931920" y="2606040"/>
            <a:ext cx="393600" cy="393600"/>
          </a:xfrm>
          <a:prstGeom prst="rect">
            <a:avLst/>
          </a:prstGeom>
          <a:noFill/>
          <a:ln>
            <a:noFill/>
          </a:ln>
        </p:spPr>
      </p:pic>
      <p:pic>
        <p:nvPicPr>
          <p:cNvPr id="933" name="Google Shape;933;p50"/>
          <p:cNvPicPr preferRelativeResize="0"/>
          <p:nvPr/>
        </p:nvPicPr>
        <p:blipFill>
          <a:blip r:embed="rId3">
            <a:alphaModFix/>
          </a:blip>
          <a:stretch>
            <a:fillRect/>
          </a:stretch>
        </p:blipFill>
        <p:spPr>
          <a:xfrm>
            <a:off x="3931920" y="3273552"/>
            <a:ext cx="393600" cy="393600"/>
          </a:xfrm>
          <a:prstGeom prst="rect">
            <a:avLst/>
          </a:prstGeom>
          <a:noFill/>
          <a:ln>
            <a:noFill/>
          </a:ln>
        </p:spPr>
      </p:pic>
      <p:sp>
        <p:nvSpPr>
          <p:cNvPr id="934" name="Google Shape;934;p50"/>
          <p:cNvSpPr txBox="1"/>
          <p:nvPr/>
        </p:nvSpPr>
        <p:spPr>
          <a:xfrm>
            <a:off x="7025300" y="4804800"/>
            <a:ext cx="181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
                <a:latin typeface="Times New Roman"/>
                <a:ea typeface="Times New Roman"/>
                <a:cs typeface="Times New Roman"/>
                <a:sym typeface="Times New Roman"/>
              </a:rPr>
              <a:t>*Performance overhead reported for hash table </a:t>
            </a:r>
            <a:endParaRPr b="1" sz="500">
              <a:latin typeface="Times New Roman"/>
              <a:ea typeface="Times New Roman"/>
              <a:cs typeface="Times New Roman"/>
              <a:sym typeface="Times New Roman"/>
            </a:endParaRPr>
          </a:p>
          <a:p>
            <a:pPr indent="0" lvl="0" marL="0" rtl="0" algn="l">
              <a:spcBef>
                <a:spcPts val="0"/>
              </a:spcBef>
              <a:spcAft>
                <a:spcPts val="0"/>
              </a:spcAft>
              <a:buNone/>
            </a:pPr>
            <a:r>
              <a:rPr b="1" lang="en" sz="500">
                <a:latin typeface="Times New Roman"/>
                <a:ea typeface="Times New Roman"/>
                <a:cs typeface="Times New Roman"/>
                <a:sym typeface="Times New Roman"/>
              </a:rPr>
              <a:t>*Pangolin’s overhead is directly referenced from the paper </a:t>
            </a:r>
            <a:endParaRPr b="1" sz="500">
              <a:latin typeface="Times New Roman"/>
              <a:ea typeface="Times New Roman"/>
              <a:cs typeface="Times New Roman"/>
              <a:sym typeface="Times New Roman"/>
            </a:endParaRPr>
          </a:p>
        </p:txBody>
      </p:sp>
      <p:pic>
        <p:nvPicPr>
          <p:cNvPr id="935" name="Google Shape;935;p50"/>
          <p:cNvPicPr preferRelativeResize="0"/>
          <p:nvPr/>
        </p:nvPicPr>
        <p:blipFill>
          <a:blip r:embed="rId4">
            <a:alphaModFix/>
          </a:blip>
          <a:stretch>
            <a:fillRect/>
          </a:stretch>
        </p:blipFill>
        <p:spPr>
          <a:xfrm>
            <a:off x="4032504" y="2103120"/>
            <a:ext cx="273500" cy="273524"/>
          </a:xfrm>
          <a:prstGeom prst="rect">
            <a:avLst/>
          </a:prstGeom>
          <a:noFill/>
          <a:ln>
            <a:noFill/>
          </a:ln>
        </p:spPr>
      </p:pic>
      <p:pic>
        <p:nvPicPr>
          <p:cNvPr id="936" name="Google Shape;936;p50"/>
          <p:cNvPicPr preferRelativeResize="0"/>
          <p:nvPr/>
        </p:nvPicPr>
        <p:blipFill>
          <a:blip r:embed="rId4">
            <a:alphaModFix/>
          </a:blip>
          <a:stretch>
            <a:fillRect/>
          </a:stretch>
        </p:blipFill>
        <p:spPr>
          <a:xfrm>
            <a:off x="4764024" y="2103120"/>
            <a:ext cx="273500" cy="273524"/>
          </a:xfrm>
          <a:prstGeom prst="rect">
            <a:avLst/>
          </a:prstGeom>
          <a:noFill/>
          <a:ln>
            <a:noFill/>
          </a:ln>
        </p:spPr>
      </p:pic>
      <p:pic>
        <p:nvPicPr>
          <p:cNvPr id="937" name="Google Shape;937;p50"/>
          <p:cNvPicPr preferRelativeResize="0"/>
          <p:nvPr/>
        </p:nvPicPr>
        <p:blipFill>
          <a:blip r:embed="rId4">
            <a:alphaModFix/>
          </a:blip>
          <a:stretch>
            <a:fillRect/>
          </a:stretch>
        </p:blipFill>
        <p:spPr>
          <a:xfrm>
            <a:off x="4764024" y="3374136"/>
            <a:ext cx="273500" cy="273524"/>
          </a:xfrm>
          <a:prstGeom prst="rect">
            <a:avLst/>
          </a:prstGeom>
          <a:noFill/>
          <a:ln>
            <a:noFill/>
          </a:ln>
        </p:spPr>
      </p:pic>
      <p:pic>
        <p:nvPicPr>
          <p:cNvPr id="938" name="Google Shape;938;p50"/>
          <p:cNvPicPr preferRelativeResize="0"/>
          <p:nvPr/>
        </p:nvPicPr>
        <p:blipFill>
          <a:blip r:embed="rId4">
            <a:alphaModFix/>
          </a:blip>
          <a:stretch>
            <a:fillRect/>
          </a:stretch>
        </p:blipFill>
        <p:spPr>
          <a:xfrm>
            <a:off x="5495544" y="2697480"/>
            <a:ext cx="273500" cy="273524"/>
          </a:xfrm>
          <a:prstGeom prst="rect">
            <a:avLst/>
          </a:prstGeom>
          <a:noFill/>
          <a:ln>
            <a:noFill/>
          </a:ln>
        </p:spPr>
      </p:pic>
      <p:pic>
        <p:nvPicPr>
          <p:cNvPr id="939" name="Google Shape;939;p50"/>
          <p:cNvPicPr preferRelativeResize="0"/>
          <p:nvPr/>
        </p:nvPicPr>
        <p:blipFill rotWithShape="1">
          <a:blip r:embed="rId5">
            <a:alphaModFix/>
          </a:blip>
          <a:srcRect b="0" l="0" r="0" t="0"/>
          <a:stretch/>
        </p:blipFill>
        <p:spPr>
          <a:xfrm>
            <a:off x="8538324" y="0"/>
            <a:ext cx="616201" cy="324300"/>
          </a:xfrm>
          <a:prstGeom prst="rect">
            <a:avLst/>
          </a:prstGeom>
          <a:noFill/>
          <a:ln>
            <a:noFill/>
          </a:ln>
        </p:spPr>
      </p:pic>
      <p:sp>
        <p:nvSpPr>
          <p:cNvPr id="940" name="Google Shape;940;p50"/>
          <p:cNvSpPr/>
          <p:nvPr/>
        </p:nvSpPr>
        <p:spPr>
          <a:xfrm>
            <a:off x="990402" y="4077816"/>
            <a:ext cx="7455000" cy="626100"/>
          </a:xfrm>
          <a:prstGeom prst="roundRect">
            <a:avLst>
              <a:gd fmla="val 16667" name="adj"/>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800">
                <a:solidFill>
                  <a:schemeClr val="dk1"/>
                </a:solidFill>
                <a:latin typeface="Times New Roman"/>
                <a:ea typeface="Times New Roman"/>
                <a:cs typeface="Times New Roman"/>
                <a:sym typeface="Times New Roman"/>
              </a:rPr>
              <a:t>Guaranteeing memory safety and fault tolerance </a:t>
            </a:r>
            <a:r>
              <a:rPr b="1" i="1" lang="en" sz="1800">
                <a:solidFill>
                  <a:schemeClr val="dk1"/>
                </a:solidFill>
                <a:latin typeface="Times New Roman"/>
                <a:ea typeface="Times New Roman"/>
                <a:cs typeface="Times New Roman"/>
                <a:sym typeface="Times New Roman"/>
              </a:rPr>
              <a:t>at a lower performance overhead and cost is a very challenging problem </a:t>
            </a:r>
            <a:endParaRPr b="1" sz="18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gtEl>
                                        <p:attrNameLst>
                                          <p:attrName>style.visibility</p:attrName>
                                        </p:attrNameLst>
                                      </p:cBhvr>
                                      <p:to>
                                        <p:strVal val="visible"/>
                                      </p:to>
                                    </p:set>
                                    <p:animEffect filter="fade" transition="in">
                                      <p:cBhvr>
                                        <p:cTn dur="1000"/>
                                        <p:tgtEl>
                                          <p:spTgt spid="9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51"/>
          <p:cNvSpPr txBox="1"/>
          <p:nvPr>
            <p:ph type="title"/>
          </p:nvPr>
        </p:nvSpPr>
        <p:spPr>
          <a:xfrm>
            <a:off x="274320" y="137160"/>
            <a:ext cx="8686800" cy="548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TENET overview: Goals and Assumptions</a:t>
            </a:r>
            <a:endParaRPr b="1">
              <a:latin typeface="Times New Roman"/>
              <a:ea typeface="Times New Roman"/>
              <a:cs typeface="Times New Roman"/>
              <a:sym typeface="Times New Roman"/>
            </a:endParaRPr>
          </a:p>
        </p:txBody>
      </p:sp>
      <p:sp>
        <p:nvSpPr>
          <p:cNvPr id="946" name="Google Shape;946;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47" name="Google Shape;947;p51"/>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948" name="Google Shape;948;p51"/>
          <p:cNvSpPr txBox="1"/>
          <p:nvPr/>
        </p:nvSpPr>
        <p:spPr>
          <a:xfrm>
            <a:off x="628225" y="1752025"/>
            <a:ext cx="8362200" cy="8004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Protect NVM data from a buggy application code</a:t>
            </a:r>
            <a:endParaRPr sz="1600">
              <a:latin typeface="Times New Roman"/>
              <a:ea typeface="Times New Roman"/>
              <a:cs typeface="Times New Roman"/>
              <a:sym typeface="Times New Roman"/>
            </a:endParaRPr>
          </a:p>
          <a:p>
            <a:pPr indent="-330200" lvl="1" marL="914400" rtl="0" algn="l">
              <a:lnSpc>
                <a:spcPct val="150000"/>
              </a:lnSpc>
              <a:spcBef>
                <a:spcPts val="0"/>
              </a:spcBef>
              <a:spcAft>
                <a:spcPts val="0"/>
              </a:spcAft>
              <a:buSzPts val="1600"/>
              <a:buFont typeface="Times New Roman"/>
              <a:buChar char="○"/>
            </a:pPr>
            <a:r>
              <a:rPr b="1" lang="en" sz="1600">
                <a:latin typeface="Times New Roman"/>
                <a:ea typeface="Times New Roman"/>
                <a:cs typeface="Times New Roman"/>
                <a:sym typeface="Times New Roman"/>
              </a:rPr>
              <a:t>Guarantee spatial safety and temporal safety</a:t>
            </a:r>
            <a:endParaRPr sz="1600">
              <a:latin typeface="Times New Roman"/>
              <a:ea typeface="Times New Roman"/>
              <a:cs typeface="Times New Roman"/>
              <a:sym typeface="Times New Roman"/>
            </a:endParaRPr>
          </a:p>
        </p:txBody>
      </p:sp>
      <p:pic>
        <p:nvPicPr>
          <p:cNvPr id="949" name="Google Shape;949;p51"/>
          <p:cNvPicPr preferRelativeResize="0"/>
          <p:nvPr/>
        </p:nvPicPr>
        <p:blipFill>
          <a:blip r:embed="rId4">
            <a:alphaModFix/>
          </a:blip>
          <a:stretch>
            <a:fillRect/>
          </a:stretch>
        </p:blipFill>
        <p:spPr>
          <a:xfrm>
            <a:off x="5911300" y="1644125"/>
            <a:ext cx="840800" cy="840800"/>
          </a:xfrm>
          <a:prstGeom prst="rect">
            <a:avLst/>
          </a:prstGeom>
          <a:noFill/>
          <a:ln>
            <a:noFill/>
          </a:ln>
        </p:spPr>
      </p:pic>
      <p:pic>
        <p:nvPicPr>
          <p:cNvPr id="950" name="Google Shape;950;p51"/>
          <p:cNvPicPr preferRelativeResize="0"/>
          <p:nvPr/>
        </p:nvPicPr>
        <p:blipFill rotWithShape="1">
          <a:blip r:embed="rId5">
            <a:alphaModFix/>
          </a:blip>
          <a:srcRect b="0" l="21186" r="21083" t="0"/>
          <a:stretch/>
        </p:blipFill>
        <p:spPr>
          <a:xfrm rot="5400000">
            <a:off x="7048763" y="2427025"/>
            <a:ext cx="324425" cy="778100"/>
          </a:xfrm>
          <a:prstGeom prst="rect">
            <a:avLst/>
          </a:prstGeom>
          <a:noFill/>
          <a:ln>
            <a:noFill/>
          </a:ln>
        </p:spPr>
      </p:pic>
      <p:pic>
        <p:nvPicPr>
          <p:cNvPr id="951" name="Google Shape;951;p51"/>
          <p:cNvPicPr preferRelativeResize="0"/>
          <p:nvPr/>
        </p:nvPicPr>
        <p:blipFill>
          <a:blip r:embed="rId6">
            <a:alphaModFix/>
          </a:blip>
          <a:stretch>
            <a:fillRect/>
          </a:stretch>
        </p:blipFill>
        <p:spPr>
          <a:xfrm>
            <a:off x="7989625" y="2541725"/>
            <a:ext cx="548700" cy="548700"/>
          </a:xfrm>
          <a:prstGeom prst="rect">
            <a:avLst/>
          </a:prstGeom>
          <a:noFill/>
          <a:ln>
            <a:noFill/>
          </a:ln>
        </p:spPr>
      </p:pic>
      <p:cxnSp>
        <p:nvCxnSpPr>
          <p:cNvPr id="952" name="Google Shape;952;p51"/>
          <p:cNvCxnSpPr>
            <a:stCxn id="950" idx="1"/>
            <a:endCxn id="951" idx="0"/>
          </p:cNvCxnSpPr>
          <p:nvPr/>
        </p:nvCxnSpPr>
        <p:spPr>
          <a:xfrm rot="-5400000">
            <a:off x="7681376" y="2071263"/>
            <a:ext cx="112200" cy="1053000"/>
          </a:xfrm>
          <a:prstGeom prst="curvedConnector3">
            <a:avLst>
              <a:gd fmla="val 218996" name="adj1"/>
            </a:avLst>
          </a:prstGeom>
          <a:noFill/>
          <a:ln cap="flat" cmpd="sng" w="19050">
            <a:solidFill>
              <a:srgbClr val="38761D"/>
            </a:solidFill>
            <a:prstDash val="solid"/>
            <a:round/>
            <a:headEnd len="med" w="med" type="none"/>
            <a:tailEnd len="med" w="med" type="triangle"/>
          </a:ln>
        </p:spPr>
      </p:cxnSp>
      <p:cxnSp>
        <p:nvCxnSpPr>
          <p:cNvPr id="953" name="Google Shape;953;p51"/>
          <p:cNvCxnSpPr>
            <a:stCxn id="951" idx="2"/>
            <a:endCxn id="950" idx="3"/>
          </p:cNvCxnSpPr>
          <p:nvPr/>
        </p:nvCxnSpPr>
        <p:spPr>
          <a:xfrm flipH="1" rot="5400000">
            <a:off x="7681375" y="2507825"/>
            <a:ext cx="112200" cy="1053000"/>
          </a:xfrm>
          <a:prstGeom prst="curvedConnector3">
            <a:avLst>
              <a:gd fmla="val -126003" name="adj1"/>
            </a:avLst>
          </a:prstGeom>
          <a:noFill/>
          <a:ln cap="flat" cmpd="sng" w="19050">
            <a:solidFill>
              <a:srgbClr val="38761D"/>
            </a:solidFill>
            <a:prstDash val="solid"/>
            <a:round/>
            <a:headEnd len="med" w="med" type="none"/>
            <a:tailEnd len="med" w="med" type="triangle"/>
          </a:ln>
        </p:spPr>
      </p:cxnSp>
      <p:sp>
        <p:nvSpPr>
          <p:cNvPr id="954" name="Google Shape;954;p51"/>
          <p:cNvSpPr txBox="1"/>
          <p:nvPr/>
        </p:nvSpPr>
        <p:spPr>
          <a:xfrm>
            <a:off x="628225" y="2122088"/>
            <a:ext cx="8362200" cy="116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b="1" sz="1600">
              <a:latin typeface="Times New Roman"/>
              <a:ea typeface="Times New Roman"/>
              <a:cs typeface="Times New Roman"/>
              <a:sym typeface="Times New Roman"/>
            </a:endParaRPr>
          </a:p>
          <a:p>
            <a:pPr indent="-330200" lvl="0" marL="457200" rtl="0" algn="l">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Protect NVM data against Uncorrectable Media Errors (UME)</a:t>
            </a:r>
            <a:endParaRPr sz="1600">
              <a:latin typeface="Times New Roman"/>
              <a:ea typeface="Times New Roman"/>
              <a:cs typeface="Times New Roman"/>
              <a:sym typeface="Times New Roman"/>
            </a:endParaRPr>
          </a:p>
          <a:p>
            <a:pPr indent="-330200" lvl="1" marL="914400" rtl="0" algn="l">
              <a:lnSpc>
                <a:spcPct val="150000"/>
              </a:lnSpc>
              <a:spcBef>
                <a:spcPts val="0"/>
              </a:spcBef>
              <a:spcAft>
                <a:spcPts val="0"/>
              </a:spcAft>
              <a:buSzPts val="1600"/>
              <a:buFont typeface="Times New Roman"/>
              <a:buChar char="○"/>
            </a:pPr>
            <a:r>
              <a:rPr b="1" lang="en" sz="1600">
                <a:latin typeface="Times New Roman"/>
                <a:ea typeface="Times New Roman"/>
                <a:cs typeface="Times New Roman"/>
                <a:sym typeface="Times New Roman"/>
              </a:rPr>
              <a:t>Guarantee a performance and cost efficient fault tolerance </a:t>
            </a: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p:txBody>
      </p:sp>
      <p:sp>
        <p:nvSpPr>
          <p:cNvPr id="955" name="Google Shape;955;p51"/>
          <p:cNvSpPr txBox="1"/>
          <p:nvPr/>
        </p:nvSpPr>
        <p:spPr>
          <a:xfrm>
            <a:off x="628225" y="2896600"/>
            <a:ext cx="83622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600">
              <a:latin typeface="Times New Roman"/>
              <a:ea typeface="Times New Roman"/>
              <a:cs typeface="Times New Roman"/>
              <a:sym typeface="Times New Roman"/>
            </a:endParaRPr>
          </a:p>
        </p:txBody>
      </p:sp>
      <p:sp>
        <p:nvSpPr>
          <p:cNvPr id="956" name="Google Shape;956;p51"/>
          <p:cNvSpPr/>
          <p:nvPr/>
        </p:nvSpPr>
        <p:spPr>
          <a:xfrm>
            <a:off x="1029988" y="822960"/>
            <a:ext cx="7001100" cy="6540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600">
                <a:solidFill>
                  <a:schemeClr val="dk1"/>
                </a:solidFill>
                <a:latin typeface="Times New Roman"/>
                <a:ea typeface="Times New Roman"/>
                <a:cs typeface="Times New Roman"/>
                <a:sym typeface="Times New Roman"/>
              </a:rPr>
              <a:t>TENET is an NVM programming framework to develop memory safe and fault tolerant NVM data structures and applications </a:t>
            </a:r>
            <a:endParaRPr/>
          </a:p>
        </p:txBody>
      </p:sp>
      <p:sp>
        <p:nvSpPr>
          <p:cNvPr id="957" name="Google Shape;957;p51"/>
          <p:cNvSpPr/>
          <p:nvPr/>
        </p:nvSpPr>
        <p:spPr>
          <a:xfrm>
            <a:off x="1029988" y="3485610"/>
            <a:ext cx="7001100" cy="654000"/>
          </a:xfrm>
          <a:prstGeom prst="roundRect">
            <a:avLst>
              <a:gd fmla="val 16667"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600">
                <a:solidFill>
                  <a:schemeClr val="dk1"/>
                </a:solidFill>
                <a:latin typeface="Times New Roman"/>
                <a:ea typeface="Times New Roman"/>
                <a:cs typeface="Times New Roman"/>
                <a:sym typeface="Times New Roman"/>
              </a:rPr>
              <a:t>TENET</a:t>
            </a:r>
            <a:r>
              <a:rPr i="1" lang="en" sz="1600">
                <a:solidFill>
                  <a:schemeClr val="dk1"/>
                </a:solidFill>
                <a:latin typeface="Times New Roman"/>
                <a:ea typeface="Times New Roman"/>
                <a:cs typeface="Times New Roman"/>
                <a:sym typeface="Times New Roman"/>
              </a:rPr>
              <a:t> </a:t>
            </a:r>
            <a:r>
              <a:rPr b="1" i="1" lang="en" sz="1600">
                <a:solidFill>
                  <a:schemeClr val="dk1"/>
                </a:solidFill>
                <a:latin typeface="Times New Roman"/>
                <a:ea typeface="Times New Roman"/>
                <a:cs typeface="Times New Roman"/>
                <a:sym typeface="Times New Roman"/>
              </a:rPr>
              <a:t>adopts Timestone PTM as its programming model and adds memory safety and fault tolerance support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1000"/>
                                        <p:tgtEl>
                                          <p:spTgt spid="94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1000"/>
                                        <p:tgtEl>
                                          <p:spTgt spid="9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4"/>
                                        </p:tgtEl>
                                        <p:attrNameLst>
                                          <p:attrName>style.visibility</p:attrName>
                                        </p:attrNameLst>
                                      </p:cBhvr>
                                      <p:to>
                                        <p:strVal val="visible"/>
                                      </p:to>
                                    </p:set>
                                    <p:animEffect filter="fade" transition="in">
                                      <p:cBhvr>
                                        <p:cTn dur="1000"/>
                                        <p:tgtEl>
                                          <p:spTgt spid="95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1000"/>
                                        <p:tgtEl>
                                          <p:spTgt spid="950"/>
                                        </p:tgtEl>
                                      </p:cBhvr>
                                    </p:animEffect>
                                  </p:childTnLst>
                                </p:cTn>
                              </p:par>
                              <p:par>
                                <p:cTn fill="hold" nodeType="withEffect" presetClass="entr" presetID="10" presetSubtype="0">
                                  <p:stCondLst>
                                    <p:cond delay="0"/>
                                  </p:stCondLst>
                                  <p:childTnLst>
                                    <p:set>
                                      <p:cBhvr>
                                        <p:cTn dur="1" fill="hold">
                                          <p:stCondLst>
                                            <p:cond delay="0"/>
                                          </p:stCondLst>
                                        </p:cTn>
                                        <p:tgtEl>
                                          <p:spTgt spid="951"/>
                                        </p:tgtEl>
                                        <p:attrNameLst>
                                          <p:attrName>style.visibility</p:attrName>
                                        </p:attrNameLst>
                                      </p:cBhvr>
                                      <p:to>
                                        <p:strVal val="visible"/>
                                      </p:to>
                                    </p:set>
                                    <p:animEffect filter="fade" transition="in">
                                      <p:cBhvr>
                                        <p:cTn dur="1000"/>
                                        <p:tgtEl>
                                          <p:spTgt spid="951"/>
                                        </p:tgtEl>
                                      </p:cBhvr>
                                    </p:animEffect>
                                  </p:childTnLst>
                                </p:cTn>
                              </p:par>
                              <p:par>
                                <p:cTn fill="hold" nodeType="with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1000"/>
                                        <p:tgtEl>
                                          <p:spTgt spid="952"/>
                                        </p:tgtEl>
                                      </p:cBhvr>
                                    </p:animEffect>
                                  </p:childTnLst>
                                </p:cTn>
                              </p:par>
                              <p:par>
                                <p:cTn fill="hold" nodeType="with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1000"/>
                                        <p:tgtEl>
                                          <p:spTgt spid="9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5"/>
                                        </p:tgtEl>
                                        <p:attrNameLst>
                                          <p:attrName>style.visibility</p:attrName>
                                        </p:attrNameLst>
                                      </p:cBhvr>
                                      <p:to>
                                        <p:strVal val="visible"/>
                                      </p:to>
                                    </p:set>
                                    <p:animEffect filter="fade" transition="in">
                                      <p:cBhvr>
                                        <p:cTn dur="1000"/>
                                        <p:tgtEl>
                                          <p:spTgt spid="9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1000"/>
                                        <p:tgtEl>
                                          <p:spTgt spid="9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52"/>
          <p:cNvSpPr txBox="1"/>
          <p:nvPr>
            <p:ph type="title"/>
          </p:nvPr>
        </p:nvSpPr>
        <p:spPr>
          <a:xfrm>
            <a:off x="274320" y="137160"/>
            <a:ext cx="8686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Spatial safety design in TENET </a:t>
            </a:r>
            <a:endParaRPr b="1">
              <a:latin typeface="Times New Roman"/>
              <a:ea typeface="Times New Roman"/>
              <a:cs typeface="Times New Roman"/>
              <a:sym typeface="Times New Roman"/>
            </a:endParaRPr>
          </a:p>
        </p:txBody>
      </p:sp>
      <p:sp>
        <p:nvSpPr>
          <p:cNvPr id="963" name="Google Shape;963;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64" name="Google Shape;964;p52"/>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965" name="Google Shape;965;p52"/>
          <p:cNvSpPr/>
          <p:nvPr/>
        </p:nvSpPr>
        <p:spPr>
          <a:xfrm>
            <a:off x="968325" y="1431825"/>
            <a:ext cx="7178100" cy="6156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800">
                <a:solidFill>
                  <a:schemeClr val="dk1"/>
                </a:solidFill>
                <a:latin typeface="Times New Roman"/>
                <a:ea typeface="Times New Roman"/>
                <a:cs typeface="Times New Roman"/>
                <a:sym typeface="Times New Roman"/>
              </a:rPr>
              <a:t>Application code or any code outside the TENET library is </a:t>
            </a:r>
            <a:r>
              <a:rPr b="1" i="1" lang="en" sz="1800">
                <a:solidFill>
                  <a:schemeClr val="dk1"/>
                </a:solidFill>
                <a:latin typeface="Times New Roman"/>
                <a:ea typeface="Times New Roman"/>
                <a:cs typeface="Times New Roman"/>
                <a:sym typeface="Times New Roman"/>
              </a:rPr>
              <a:t>not allowed</a:t>
            </a:r>
            <a:r>
              <a:rPr i="1" lang="en" sz="1800">
                <a:solidFill>
                  <a:schemeClr val="dk1"/>
                </a:solidFill>
                <a:latin typeface="Times New Roman"/>
                <a:ea typeface="Times New Roman"/>
                <a:cs typeface="Times New Roman"/>
                <a:sym typeface="Times New Roman"/>
              </a:rPr>
              <a:t> to perform direct NVM writes </a:t>
            </a:r>
            <a:endParaRPr i="1" sz="1700">
              <a:latin typeface="Times New Roman"/>
              <a:ea typeface="Times New Roman"/>
              <a:cs typeface="Times New Roman"/>
              <a:sym typeface="Times New Roman"/>
            </a:endParaRPr>
          </a:p>
        </p:txBody>
      </p:sp>
      <p:sp>
        <p:nvSpPr>
          <p:cNvPr id="966" name="Google Shape;966;p52"/>
          <p:cNvSpPr/>
          <p:nvPr/>
        </p:nvSpPr>
        <p:spPr>
          <a:xfrm>
            <a:off x="968325" y="2721950"/>
            <a:ext cx="7178100" cy="6156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solidFill>
                  <a:schemeClr val="dk1"/>
                </a:solidFill>
                <a:latin typeface="Times New Roman"/>
                <a:ea typeface="Times New Roman"/>
                <a:cs typeface="Times New Roman"/>
                <a:sym typeface="Times New Roman"/>
              </a:rPr>
              <a:t>Only the TENET library code </a:t>
            </a:r>
            <a:r>
              <a:rPr b="1" i="1" lang="en" sz="1800">
                <a:solidFill>
                  <a:schemeClr val="dk1"/>
                </a:solidFill>
                <a:latin typeface="Times New Roman"/>
                <a:ea typeface="Times New Roman"/>
                <a:cs typeface="Times New Roman"/>
                <a:sym typeface="Times New Roman"/>
              </a:rPr>
              <a:t>is allowed</a:t>
            </a:r>
            <a:r>
              <a:rPr i="1" lang="en" sz="1800">
                <a:solidFill>
                  <a:schemeClr val="dk1"/>
                </a:solidFill>
                <a:latin typeface="Times New Roman"/>
                <a:ea typeface="Times New Roman"/>
                <a:cs typeface="Times New Roman"/>
                <a:sym typeface="Times New Roman"/>
              </a:rPr>
              <a:t> to perform writes to the NVM data </a:t>
            </a:r>
            <a:endParaRPr i="1" sz="17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53"/>
          <p:cNvSpPr txBox="1"/>
          <p:nvPr>
            <p:ph type="title"/>
          </p:nvPr>
        </p:nvSpPr>
        <p:spPr>
          <a:xfrm>
            <a:off x="274320" y="137160"/>
            <a:ext cx="8686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Direct NVM writes in the </a:t>
            </a:r>
            <a:r>
              <a:rPr b="1" lang="en">
                <a:solidFill>
                  <a:srgbClr val="CC0000"/>
                </a:solidFill>
                <a:latin typeface="Times New Roman"/>
                <a:ea typeface="Times New Roman"/>
                <a:cs typeface="Times New Roman"/>
                <a:sym typeface="Times New Roman"/>
              </a:rPr>
              <a:t>application code is dangerous</a:t>
            </a:r>
            <a:endParaRPr b="1">
              <a:solidFill>
                <a:srgbClr val="CC0000"/>
              </a:solidFill>
              <a:latin typeface="Times New Roman"/>
              <a:ea typeface="Times New Roman"/>
              <a:cs typeface="Times New Roman"/>
              <a:sym typeface="Times New Roman"/>
            </a:endParaRPr>
          </a:p>
        </p:txBody>
      </p:sp>
      <p:sp>
        <p:nvSpPr>
          <p:cNvPr id="972" name="Google Shape;972;p53"/>
          <p:cNvSpPr txBox="1"/>
          <p:nvPr>
            <p:ph idx="12" type="sldNum"/>
          </p:nvPr>
        </p:nvSpPr>
        <p:spPr>
          <a:xfrm>
            <a:off x="8472458" y="475821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73" name="Google Shape;973;p53"/>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974" name="Google Shape;974;p53"/>
          <p:cNvSpPr txBox="1"/>
          <p:nvPr/>
        </p:nvSpPr>
        <p:spPr>
          <a:xfrm>
            <a:off x="681600" y="2216149"/>
            <a:ext cx="7643100" cy="1693200"/>
          </a:xfrm>
          <a:prstGeom prst="rect">
            <a:avLst/>
          </a:prstGeom>
          <a:solidFill>
            <a:srgbClr val="E69138">
              <a:alpha val="2440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75" name="Google Shape;975;p53"/>
          <p:cNvSpPr/>
          <p:nvPr/>
        </p:nvSpPr>
        <p:spPr>
          <a:xfrm>
            <a:off x="3797113" y="2807887"/>
            <a:ext cx="985200" cy="5097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Node A</a:t>
            </a:r>
            <a:endParaRPr sz="1600">
              <a:latin typeface="Times New Roman"/>
              <a:ea typeface="Times New Roman"/>
              <a:cs typeface="Times New Roman"/>
              <a:sym typeface="Times New Roman"/>
            </a:endParaRPr>
          </a:p>
        </p:txBody>
      </p:sp>
      <p:sp>
        <p:nvSpPr>
          <p:cNvPr id="976" name="Google Shape;976;p53"/>
          <p:cNvSpPr/>
          <p:nvPr/>
        </p:nvSpPr>
        <p:spPr>
          <a:xfrm>
            <a:off x="5175150" y="2807887"/>
            <a:ext cx="985200" cy="5097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Node B</a:t>
            </a:r>
            <a:endParaRPr sz="1600">
              <a:latin typeface="Times New Roman"/>
              <a:ea typeface="Times New Roman"/>
              <a:cs typeface="Times New Roman"/>
              <a:sym typeface="Times New Roman"/>
            </a:endParaRPr>
          </a:p>
        </p:txBody>
      </p:sp>
      <p:sp>
        <p:nvSpPr>
          <p:cNvPr id="977" name="Google Shape;977;p53"/>
          <p:cNvSpPr/>
          <p:nvPr/>
        </p:nvSpPr>
        <p:spPr>
          <a:xfrm>
            <a:off x="6553188" y="2807887"/>
            <a:ext cx="985200" cy="5097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Node C</a:t>
            </a:r>
            <a:endParaRPr sz="1600">
              <a:latin typeface="Times New Roman"/>
              <a:ea typeface="Times New Roman"/>
              <a:cs typeface="Times New Roman"/>
              <a:sym typeface="Times New Roman"/>
            </a:endParaRPr>
          </a:p>
        </p:txBody>
      </p:sp>
      <p:cxnSp>
        <p:nvCxnSpPr>
          <p:cNvPr id="978" name="Google Shape;978;p53"/>
          <p:cNvCxnSpPr>
            <a:stCxn id="975" idx="3"/>
            <a:endCxn id="976" idx="1"/>
          </p:cNvCxnSpPr>
          <p:nvPr/>
        </p:nvCxnSpPr>
        <p:spPr>
          <a:xfrm>
            <a:off x="4782313" y="3062737"/>
            <a:ext cx="392700" cy="0"/>
          </a:xfrm>
          <a:prstGeom prst="straightConnector1">
            <a:avLst/>
          </a:prstGeom>
          <a:noFill/>
          <a:ln cap="flat" cmpd="sng" w="9525">
            <a:solidFill>
              <a:schemeClr val="dk2"/>
            </a:solidFill>
            <a:prstDash val="solid"/>
            <a:round/>
            <a:headEnd len="med" w="med" type="none"/>
            <a:tailEnd len="med" w="med" type="triangle"/>
          </a:ln>
        </p:spPr>
      </p:cxnSp>
      <p:cxnSp>
        <p:nvCxnSpPr>
          <p:cNvPr id="979" name="Google Shape;979;p53"/>
          <p:cNvCxnSpPr>
            <a:stCxn id="976" idx="3"/>
            <a:endCxn id="977" idx="1"/>
          </p:cNvCxnSpPr>
          <p:nvPr/>
        </p:nvCxnSpPr>
        <p:spPr>
          <a:xfrm>
            <a:off x="6160350" y="3062737"/>
            <a:ext cx="392700" cy="0"/>
          </a:xfrm>
          <a:prstGeom prst="straightConnector1">
            <a:avLst/>
          </a:prstGeom>
          <a:noFill/>
          <a:ln cap="flat" cmpd="sng" w="9525">
            <a:solidFill>
              <a:schemeClr val="dk2"/>
            </a:solidFill>
            <a:prstDash val="solid"/>
            <a:round/>
            <a:headEnd len="med" w="med" type="none"/>
            <a:tailEnd len="med" w="med" type="triangle"/>
          </a:ln>
        </p:spPr>
      </p:cxnSp>
      <p:sp>
        <p:nvSpPr>
          <p:cNvPr id="980" name="Google Shape;980;p53"/>
          <p:cNvSpPr/>
          <p:nvPr/>
        </p:nvSpPr>
        <p:spPr>
          <a:xfrm>
            <a:off x="840025" y="2807899"/>
            <a:ext cx="2609700" cy="5097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Buffer (64 bytes)</a:t>
            </a:r>
            <a:endParaRPr sz="1600">
              <a:latin typeface="Times New Roman"/>
              <a:ea typeface="Times New Roman"/>
              <a:cs typeface="Times New Roman"/>
              <a:sym typeface="Times New Roman"/>
            </a:endParaRPr>
          </a:p>
        </p:txBody>
      </p:sp>
      <p:sp>
        <p:nvSpPr>
          <p:cNvPr id="981" name="Google Shape;981;p53"/>
          <p:cNvSpPr txBox="1"/>
          <p:nvPr/>
        </p:nvSpPr>
        <p:spPr>
          <a:xfrm>
            <a:off x="6293375" y="1788849"/>
            <a:ext cx="2010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NVM Pool </a:t>
            </a:r>
            <a:endParaRPr b="1" sz="1600">
              <a:latin typeface="Times New Roman"/>
              <a:ea typeface="Times New Roman"/>
              <a:cs typeface="Times New Roman"/>
              <a:sym typeface="Times New Roman"/>
            </a:endParaRPr>
          </a:p>
        </p:txBody>
      </p:sp>
      <p:sp>
        <p:nvSpPr>
          <p:cNvPr id="982" name="Google Shape;982;p53"/>
          <p:cNvSpPr txBox="1"/>
          <p:nvPr/>
        </p:nvSpPr>
        <p:spPr>
          <a:xfrm>
            <a:off x="3876550" y="3317599"/>
            <a:ext cx="336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dk1"/>
                </a:solidFill>
                <a:latin typeface="Times New Roman"/>
                <a:ea typeface="Times New Roman"/>
                <a:cs typeface="Times New Roman"/>
                <a:sym typeface="Times New Roman"/>
              </a:rPr>
              <a:t>NVM objects </a:t>
            </a:r>
            <a:r>
              <a:rPr b="1" i="1" lang="en">
                <a:latin typeface="Times New Roman"/>
                <a:ea typeface="Times New Roman"/>
                <a:cs typeface="Times New Roman"/>
                <a:sym typeface="Times New Roman"/>
              </a:rPr>
              <a:t>(a</a:t>
            </a:r>
            <a:r>
              <a:rPr b="1" i="1" lang="en">
                <a:latin typeface="Times New Roman"/>
                <a:ea typeface="Times New Roman"/>
                <a:cs typeface="Times New Roman"/>
                <a:sym typeface="Times New Roman"/>
              </a:rPr>
              <a:t>pplication data structure) </a:t>
            </a:r>
            <a:endParaRPr b="1" i="1">
              <a:latin typeface="Times New Roman"/>
              <a:ea typeface="Times New Roman"/>
              <a:cs typeface="Times New Roman"/>
              <a:sym typeface="Times New Roman"/>
            </a:endParaRPr>
          </a:p>
        </p:txBody>
      </p:sp>
      <p:sp>
        <p:nvSpPr>
          <p:cNvPr id="983" name="Google Shape;983;p53"/>
          <p:cNvSpPr/>
          <p:nvPr/>
        </p:nvSpPr>
        <p:spPr>
          <a:xfrm>
            <a:off x="1989950" y="2182774"/>
            <a:ext cx="158400" cy="625200"/>
          </a:xfrm>
          <a:prstGeom prst="down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3"/>
          <p:cNvSpPr txBox="1"/>
          <p:nvPr/>
        </p:nvSpPr>
        <p:spPr>
          <a:xfrm>
            <a:off x="1122350" y="1659562"/>
            <a:ext cx="2286000" cy="5232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ourier New"/>
                <a:ea typeface="Courier New"/>
                <a:cs typeface="Courier New"/>
                <a:sym typeface="Courier New"/>
              </a:rPr>
              <a:t>Application code: </a:t>
            </a:r>
            <a:endParaRPr sz="1100">
              <a:latin typeface="Courier New"/>
              <a:ea typeface="Courier New"/>
              <a:cs typeface="Courier New"/>
              <a:sym typeface="Courier New"/>
            </a:endParaRPr>
          </a:p>
          <a:p>
            <a:pPr indent="0" lvl="0" marL="0" rtl="0" algn="l">
              <a:spcBef>
                <a:spcPts val="0"/>
              </a:spcBef>
              <a:spcAft>
                <a:spcPts val="0"/>
              </a:spcAft>
              <a:buNone/>
            </a:pPr>
            <a:r>
              <a:rPr lang="en" sz="1100">
                <a:solidFill>
                  <a:srgbClr val="CC0000"/>
                </a:solidFill>
                <a:latin typeface="Courier New"/>
                <a:ea typeface="Courier New"/>
                <a:cs typeface="Courier New"/>
                <a:sym typeface="Courier New"/>
              </a:rPr>
              <a:t>memcpy(</a:t>
            </a:r>
            <a:r>
              <a:rPr b="1" lang="en" sz="1100">
                <a:solidFill>
                  <a:srgbClr val="CC0000"/>
                </a:solidFill>
                <a:latin typeface="Courier New"/>
                <a:ea typeface="Courier New"/>
                <a:cs typeface="Courier New"/>
                <a:sym typeface="Courier New"/>
              </a:rPr>
              <a:t>buffer</a:t>
            </a:r>
            <a:r>
              <a:rPr lang="en" sz="1100">
                <a:solidFill>
                  <a:srgbClr val="CC0000"/>
                </a:solidFill>
                <a:latin typeface="Courier New"/>
                <a:ea typeface="Courier New"/>
                <a:cs typeface="Courier New"/>
                <a:sym typeface="Courier New"/>
              </a:rPr>
              <a:t>, src, </a:t>
            </a:r>
            <a:r>
              <a:rPr b="1" lang="en" sz="1100">
                <a:solidFill>
                  <a:srgbClr val="CC0000"/>
                </a:solidFill>
                <a:latin typeface="Courier New"/>
                <a:ea typeface="Courier New"/>
                <a:cs typeface="Courier New"/>
                <a:sym typeface="Courier New"/>
              </a:rPr>
              <a:t>128</a:t>
            </a:r>
            <a:r>
              <a:rPr lang="en" sz="1100">
                <a:solidFill>
                  <a:srgbClr val="CC0000"/>
                </a:solidFill>
                <a:latin typeface="Courier New"/>
                <a:ea typeface="Courier New"/>
                <a:cs typeface="Courier New"/>
                <a:sym typeface="Courier New"/>
              </a:rPr>
              <a:t>)</a:t>
            </a:r>
            <a:r>
              <a:rPr lang="en" sz="1100">
                <a:solidFill>
                  <a:srgbClr val="CC0000"/>
                </a:solidFill>
                <a:latin typeface="Courier New"/>
                <a:ea typeface="Courier New"/>
                <a:cs typeface="Courier New"/>
                <a:sym typeface="Courier New"/>
              </a:rPr>
              <a:t> </a:t>
            </a:r>
            <a:endParaRPr sz="1100">
              <a:solidFill>
                <a:srgbClr val="CC0000"/>
              </a:solidFill>
              <a:latin typeface="Courier New"/>
              <a:ea typeface="Courier New"/>
              <a:cs typeface="Courier New"/>
              <a:sym typeface="Courier New"/>
            </a:endParaRPr>
          </a:p>
        </p:txBody>
      </p:sp>
      <p:pic>
        <p:nvPicPr>
          <p:cNvPr id="985" name="Google Shape;985;p53"/>
          <p:cNvPicPr preferRelativeResize="0"/>
          <p:nvPr/>
        </p:nvPicPr>
        <p:blipFill>
          <a:blip r:embed="rId4">
            <a:alphaModFix/>
          </a:blip>
          <a:stretch>
            <a:fillRect/>
          </a:stretch>
        </p:blipFill>
        <p:spPr>
          <a:xfrm>
            <a:off x="3215952" y="1610922"/>
            <a:ext cx="393600" cy="393600"/>
          </a:xfrm>
          <a:prstGeom prst="rect">
            <a:avLst/>
          </a:prstGeom>
          <a:noFill/>
          <a:ln>
            <a:noFill/>
          </a:ln>
        </p:spPr>
      </p:pic>
      <p:sp>
        <p:nvSpPr>
          <p:cNvPr id="986" name="Google Shape;986;p53"/>
          <p:cNvSpPr txBox="1"/>
          <p:nvPr/>
        </p:nvSpPr>
        <p:spPr>
          <a:xfrm>
            <a:off x="1325300" y="2731324"/>
            <a:ext cx="5009400" cy="615600"/>
          </a:xfrm>
          <a:prstGeom prst="rect">
            <a:avLst/>
          </a:prstGeom>
          <a:solidFill>
            <a:srgbClr val="CC0000">
              <a:alpha val="7976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87" name="Google Shape;987;p53"/>
          <p:cNvSpPr/>
          <p:nvPr/>
        </p:nvSpPr>
        <p:spPr>
          <a:xfrm>
            <a:off x="4043050" y="2371224"/>
            <a:ext cx="411912" cy="324324"/>
          </a:xfrm>
          <a:prstGeom prst="irregularSeal1">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3"/>
          <p:cNvSpPr/>
          <p:nvPr/>
        </p:nvSpPr>
        <p:spPr>
          <a:xfrm>
            <a:off x="5254625" y="2109549"/>
            <a:ext cx="158400" cy="625200"/>
          </a:xfrm>
          <a:prstGeom prst="down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3"/>
          <p:cNvSpPr txBox="1"/>
          <p:nvPr/>
        </p:nvSpPr>
        <p:spPr>
          <a:xfrm>
            <a:off x="4620275" y="1563624"/>
            <a:ext cx="167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CC0000"/>
                </a:solidFill>
                <a:latin typeface="Times New Roman"/>
                <a:ea typeface="Times New Roman"/>
                <a:cs typeface="Times New Roman"/>
                <a:sym typeface="Times New Roman"/>
              </a:rPr>
              <a:t>Readers access the </a:t>
            </a:r>
            <a:endParaRPr b="1">
              <a:solidFill>
                <a:srgbClr val="CC0000"/>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CC0000"/>
                </a:solidFill>
                <a:latin typeface="Times New Roman"/>
                <a:ea typeface="Times New Roman"/>
                <a:cs typeface="Times New Roman"/>
                <a:sym typeface="Times New Roman"/>
              </a:rPr>
              <a:t>corrupted data</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990" name="Google Shape;990;p53"/>
          <p:cNvSpPr/>
          <p:nvPr/>
        </p:nvSpPr>
        <p:spPr>
          <a:xfrm>
            <a:off x="1038775" y="822950"/>
            <a:ext cx="7179600" cy="523200"/>
          </a:xfrm>
          <a:prstGeom prst="roundRect">
            <a:avLst>
              <a:gd fmla="val 16667" name="adj"/>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210300">
            <a:noAutofit/>
          </a:bodyPr>
          <a:lstStyle/>
          <a:p>
            <a:pPr indent="0" lvl="0" marL="0" rtl="0" algn="ctr">
              <a:lnSpc>
                <a:spcPct val="115000"/>
              </a:lnSpc>
              <a:spcBef>
                <a:spcPts val="0"/>
              </a:spcBef>
              <a:spcAft>
                <a:spcPts val="1200"/>
              </a:spcAft>
              <a:buNone/>
            </a:pPr>
            <a:r>
              <a:rPr i="1" lang="en" sz="1700">
                <a:solidFill>
                  <a:schemeClr val="dk1"/>
                </a:solidFill>
                <a:latin typeface="Times New Roman"/>
                <a:ea typeface="Times New Roman"/>
                <a:cs typeface="Times New Roman"/>
                <a:sym typeface="Times New Roman"/>
              </a:rPr>
              <a:t>A buggy application write on the NVM can cause spatial safety violation </a:t>
            </a:r>
            <a:endParaRPr sz="1700">
              <a:latin typeface="Times New Roman"/>
              <a:ea typeface="Times New Roman"/>
              <a:cs typeface="Times New Roman"/>
              <a:sym typeface="Times New Roman"/>
            </a:endParaRPr>
          </a:p>
        </p:txBody>
      </p:sp>
      <p:sp>
        <p:nvSpPr>
          <p:cNvPr id="991" name="Google Shape;991;p53"/>
          <p:cNvSpPr/>
          <p:nvPr/>
        </p:nvSpPr>
        <p:spPr>
          <a:xfrm>
            <a:off x="890375" y="4261574"/>
            <a:ext cx="7178100" cy="6156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700">
                <a:latin typeface="Times New Roman"/>
                <a:ea typeface="Times New Roman"/>
                <a:cs typeface="Times New Roman"/>
                <a:sym typeface="Times New Roman"/>
              </a:rPr>
              <a:t>NVM is read-only</a:t>
            </a:r>
            <a:r>
              <a:rPr i="1" lang="en" sz="1700">
                <a:latin typeface="Times New Roman"/>
                <a:ea typeface="Times New Roman"/>
                <a:cs typeface="Times New Roman"/>
                <a:sym typeface="Times New Roman"/>
              </a:rPr>
              <a:t> for the application to </a:t>
            </a:r>
            <a:r>
              <a:rPr b="1" i="1" lang="en" sz="1700">
                <a:latin typeface="Times New Roman"/>
                <a:ea typeface="Times New Roman"/>
                <a:cs typeface="Times New Roman"/>
                <a:sym typeface="Times New Roman"/>
              </a:rPr>
              <a:t>prevent buggy writes </a:t>
            </a:r>
            <a:r>
              <a:rPr i="1" lang="en" sz="1700">
                <a:latin typeface="Times New Roman"/>
                <a:ea typeface="Times New Roman"/>
                <a:cs typeface="Times New Roman"/>
                <a:sym typeface="Times New Roman"/>
              </a:rPr>
              <a:t>from corrupting the NVM data</a:t>
            </a:r>
            <a:endParaRPr i="1" sz="17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1000"/>
                                        <p:tgtEl>
                                          <p:spTgt spid="98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1000"/>
                                        <p:tgtEl>
                                          <p:spTgt spid="984"/>
                                        </p:tgtEl>
                                      </p:cBhvr>
                                    </p:animEffect>
                                  </p:childTnLst>
                                </p:cTn>
                              </p:par>
                              <p:par>
                                <p:cTn fill="hold" nodeType="with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1000"/>
                                        <p:tgtEl>
                                          <p:spTgt spid="9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2000"/>
                                        <p:tgtEl>
                                          <p:spTgt spid="986"/>
                                        </p:tgtEl>
                                      </p:cBhvr>
                                    </p:animEffect>
                                  </p:childTnLst>
                                </p:cTn>
                              </p:par>
                              <p:par>
                                <p:cTn fill="hold" nodeType="withEffect" presetClass="entr" presetID="10" presetSubtype="0">
                                  <p:stCondLst>
                                    <p:cond delay="0"/>
                                  </p:stCondLst>
                                  <p:childTnLst>
                                    <p:set>
                                      <p:cBhvr>
                                        <p:cTn dur="1" fill="hold">
                                          <p:stCondLst>
                                            <p:cond delay="0"/>
                                          </p:stCondLst>
                                        </p:cTn>
                                        <p:tgtEl>
                                          <p:spTgt spid="987"/>
                                        </p:tgtEl>
                                        <p:attrNameLst>
                                          <p:attrName>style.visibility</p:attrName>
                                        </p:attrNameLst>
                                      </p:cBhvr>
                                      <p:to>
                                        <p:strVal val="visible"/>
                                      </p:to>
                                    </p:set>
                                    <p:animEffect filter="fade" transition="in">
                                      <p:cBhvr>
                                        <p:cTn dur="1000"/>
                                        <p:tgtEl>
                                          <p:spTgt spid="9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1000"/>
                                        <p:tgtEl>
                                          <p:spTgt spid="988"/>
                                        </p:tgtEl>
                                      </p:cBhvr>
                                    </p:animEffect>
                                  </p:childTnLst>
                                </p:cTn>
                              </p:par>
                              <p:par>
                                <p:cTn fill="hold" nodeType="with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1000"/>
                                        <p:tgtEl>
                                          <p:spTgt spid="9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1000"/>
                                        <p:tgtEl>
                                          <p:spTgt spid="9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274320" y="137160"/>
            <a:ext cx="86868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Times New Roman"/>
                <a:ea typeface="Times New Roman"/>
                <a:cs typeface="Times New Roman"/>
                <a:sym typeface="Times New Roman"/>
              </a:rPr>
              <a:t>Storage </a:t>
            </a:r>
            <a:r>
              <a:rPr b="1" lang="en" sz="2500">
                <a:latin typeface="Times New Roman"/>
                <a:ea typeface="Times New Roman"/>
                <a:cs typeface="Times New Roman"/>
                <a:sym typeface="Times New Roman"/>
              </a:rPr>
              <a:t>technologies</a:t>
            </a:r>
            <a:r>
              <a:rPr b="1" lang="en" sz="2500">
                <a:latin typeface="Times New Roman"/>
                <a:ea typeface="Times New Roman"/>
                <a:cs typeface="Times New Roman"/>
                <a:sym typeface="Times New Roman"/>
              </a:rPr>
              <a:t> are evolving to keep up with rising data demand </a:t>
            </a:r>
            <a:endParaRPr b="1" sz="2500">
              <a:latin typeface="Times New Roman"/>
              <a:ea typeface="Times New Roman"/>
              <a:cs typeface="Times New Roman"/>
              <a:sym typeface="Times New Roman"/>
            </a:endParaRPr>
          </a:p>
        </p:txBody>
      </p:sp>
      <p:pic>
        <p:nvPicPr>
          <p:cNvPr id="92" name="Google Shape;92;p18"/>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93" name="Google Shape;9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4" name="Google Shape;94;p18"/>
          <p:cNvSpPr/>
          <p:nvPr/>
        </p:nvSpPr>
        <p:spPr>
          <a:xfrm>
            <a:off x="607700" y="1106424"/>
            <a:ext cx="7752000" cy="6360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800">
                <a:solidFill>
                  <a:schemeClr val="dk1"/>
                </a:solidFill>
                <a:latin typeface="Times New Roman"/>
                <a:ea typeface="Times New Roman"/>
                <a:cs typeface="Times New Roman"/>
                <a:sym typeface="Times New Roman"/>
              </a:rPr>
              <a:t>New </a:t>
            </a:r>
            <a:r>
              <a:rPr b="1" i="1" lang="en" sz="1800">
                <a:solidFill>
                  <a:schemeClr val="dk1"/>
                </a:solidFill>
                <a:latin typeface="Times New Roman"/>
                <a:ea typeface="Times New Roman"/>
                <a:cs typeface="Times New Roman"/>
                <a:sym typeface="Times New Roman"/>
              </a:rPr>
              <a:t>memory-centric</a:t>
            </a:r>
            <a:r>
              <a:rPr i="1" lang="en" sz="1800">
                <a:solidFill>
                  <a:schemeClr val="dk1"/>
                </a:solidFill>
                <a:latin typeface="Times New Roman"/>
                <a:ea typeface="Times New Roman"/>
                <a:cs typeface="Times New Roman"/>
                <a:sym typeface="Times New Roman"/>
              </a:rPr>
              <a:t> storage technologies are </a:t>
            </a:r>
            <a:r>
              <a:rPr b="1" i="1" lang="en" sz="1800">
                <a:solidFill>
                  <a:schemeClr val="dk1"/>
                </a:solidFill>
                <a:latin typeface="Times New Roman"/>
                <a:ea typeface="Times New Roman"/>
                <a:cs typeface="Times New Roman"/>
                <a:sym typeface="Times New Roman"/>
              </a:rPr>
              <a:t>fast</a:t>
            </a:r>
            <a:r>
              <a:rPr i="1" lang="en" sz="1800">
                <a:solidFill>
                  <a:schemeClr val="dk1"/>
                </a:solidFill>
                <a:latin typeface="Times New Roman"/>
                <a:ea typeface="Times New Roman"/>
                <a:cs typeface="Times New Roman"/>
                <a:sym typeface="Times New Roman"/>
              </a:rPr>
              <a:t> -- offer </a:t>
            </a:r>
            <a:r>
              <a:rPr b="1" i="1" lang="en" sz="1800">
                <a:solidFill>
                  <a:schemeClr val="dk1"/>
                </a:solidFill>
                <a:latin typeface="Times New Roman"/>
                <a:ea typeface="Times New Roman"/>
                <a:cs typeface="Times New Roman"/>
                <a:sym typeface="Times New Roman"/>
              </a:rPr>
              <a:t>memory like latency </a:t>
            </a:r>
            <a:r>
              <a:rPr i="1" lang="en" sz="1800">
                <a:solidFill>
                  <a:schemeClr val="dk1"/>
                </a:solidFill>
                <a:latin typeface="Times New Roman"/>
                <a:ea typeface="Times New Roman"/>
                <a:cs typeface="Times New Roman"/>
                <a:sym typeface="Times New Roman"/>
              </a:rPr>
              <a:t>and </a:t>
            </a:r>
            <a:r>
              <a:rPr b="1" i="1" lang="en" sz="1800">
                <a:solidFill>
                  <a:schemeClr val="dk1"/>
                </a:solidFill>
                <a:latin typeface="Times New Roman"/>
                <a:ea typeface="Times New Roman"/>
                <a:cs typeface="Times New Roman"/>
                <a:sym typeface="Times New Roman"/>
              </a:rPr>
              <a:t>storage like persistence </a:t>
            </a:r>
            <a:endParaRPr b="1"/>
          </a:p>
        </p:txBody>
      </p:sp>
      <p:pic>
        <p:nvPicPr>
          <p:cNvPr id="95" name="Google Shape;95;p18"/>
          <p:cNvPicPr preferRelativeResize="0"/>
          <p:nvPr/>
        </p:nvPicPr>
        <p:blipFill>
          <a:blip r:embed="rId4">
            <a:alphaModFix/>
          </a:blip>
          <a:stretch>
            <a:fillRect/>
          </a:stretch>
        </p:blipFill>
        <p:spPr>
          <a:xfrm>
            <a:off x="946901" y="1580149"/>
            <a:ext cx="2375725" cy="1583824"/>
          </a:xfrm>
          <a:prstGeom prst="rect">
            <a:avLst/>
          </a:prstGeom>
          <a:noFill/>
          <a:ln>
            <a:noFill/>
          </a:ln>
        </p:spPr>
      </p:pic>
      <p:pic>
        <p:nvPicPr>
          <p:cNvPr descr="A picture containing text, electronics&#10;&#10;Description automatically generated" id="96" name="Google Shape;96;p18"/>
          <p:cNvPicPr preferRelativeResize="0"/>
          <p:nvPr/>
        </p:nvPicPr>
        <p:blipFill rotWithShape="1">
          <a:blip r:embed="rId5">
            <a:alphaModFix/>
          </a:blip>
          <a:srcRect b="0" l="0" r="0" t="0"/>
          <a:stretch/>
        </p:blipFill>
        <p:spPr>
          <a:xfrm>
            <a:off x="3641125" y="1954974"/>
            <a:ext cx="1685150" cy="878375"/>
          </a:xfrm>
          <a:prstGeom prst="rect">
            <a:avLst/>
          </a:prstGeom>
          <a:noFill/>
          <a:ln>
            <a:noFill/>
          </a:ln>
        </p:spPr>
      </p:pic>
      <p:pic>
        <p:nvPicPr>
          <p:cNvPr id="97" name="Google Shape;97;p18"/>
          <p:cNvPicPr preferRelativeResize="0"/>
          <p:nvPr/>
        </p:nvPicPr>
        <p:blipFill>
          <a:blip r:embed="rId6">
            <a:alphaModFix/>
          </a:blip>
          <a:stretch>
            <a:fillRect/>
          </a:stretch>
        </p:blipFill>
        <p:spPr>
          <a:xfrm>
            <a:off x="6303275" y="1779473"/>
            <a:ext cx="1716925" cy="1144600"/>
          </a:xfrm>
          <a:prstGeom prst="rect">
            <a:avLst/>
          </a:prstGeom>
          <a:noFill/>
          <a:ln>
            <a:noFill/>
          </a:ln>
        </p:spPr>
      </p:pic>
      <p:sp>
        <p:nvSpPr>
          <p:cNvPr id="98" name="Google Shape;98;p18"/>
          <p:cNvSpPr/>
          <p:nvPr/>
        </p:nvSpPr>
        <p:spPr>
          <a:xfrm>
            <a:off x="650100" y="3187837"/>
            <a:ext cx="7752000" cy="6360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solidFill>
                  <a:schemeClr val="dk1"/>
                </a:solidFill>
                <a:latin typeface="Times New Roman"/>
                <a:ea typeface="Times New Roman"/>
                <a:cs typeface="Times New Roman"/>
                <a:sym typeface="Times New Roman"/>
              </a:rPr>
              <a:t>Some storage technologies are </a:t>
            </a:r>
            <a:r>
              <a:rPr b="1" i="1" lang="en" sz="1800">
                <a:solidFill>
                  <a:schemeClr val="dk1"/>
                </a:solidFill>
                <a:latin typeface="Times New Roman"/>
                <a:ea typeface="Times New Roman"/>
                <a:cs typeface="Times New Roman"/>
                <a:sym typeface="Times New Roman"/>
              </a:rPr>
              <a:t>compute capable</a:t>
            </a:r>
            <a:r>
              <a:rPr i="1" lang="en" sz="1800">
                <a:solidFill>
                  <a:schemeClr val="dk1"/>
                </a:solidFill>
                <a:latin typeface="Times New Roman"/>
                <a:ea typeface="Times New Roman"/>
                <a:cs typeface="Times New Roman"/>
                <a:sym typeface="Times New Roman"/>
              </a:rPr>
              <a:t> -- not just store the data but </a:t>
            </a:r>
            <a:r>
              <a:rPr b="1" i="1" lang="en" sz="1800">
                <a:solidFill>
                  <a:schemeClr val="dk1"/>
                </a:solidFill>
                <a:latin typeface="Times New Roman"/>
                <a:ea typeface="Times New Roman"/>
                <a:cs typeface="Times New Roman"/>
                <a:sym typeface="Times New Roman"/>
              </a:rPr>
              <a:t>perform </a:t>
            </a:r>
            <a:r>
              <a:rPr b="1" i="1" lang="en" sz="1800">
                <a:solidFill>
                  <a:schemeClr val="dk1"/>
                </a:solidFill>
                <a:latin typeface="Times New Roman"/>
                <a:ea typeface="Times New Roman"/>
                <a:cs typeface="Times New Roman"/>
                <a:sym typeface="Times New Roman"/>
              </a:rPr>
              <a:t>compute</a:t>
            </a:r>
            <a:r>
              <a:rPr i="1" lang="en" sz="1800">
                <a:solidFill>
                  <a:schemeClr val="dk1"/>
                </a:solidFill>
                <a:latin typeface="Times New Roman"/>
                <a:ea typeface="Times New Roman"/>
                <a:cs typeface="Times New Roman"/>
                <a:sym typeface="Times New Roman"/>
              </a:rPr>
              <a:t> on the stored data </a:t>
            </a:r>
            <a:r>
              <a:rPr b="1" i="1" lang="en" sz="1800">
                <a:solidFill>
                  <a:schemeClr val="dk1"/>
                </a:solidFill>
                <a:latin typeface="Times New Roman"/>
                <a:ea typeface="Times New Roman"/>
                <a:cs typeface="Times New Roman"/>
                <a:sym typeface="Times New Roman"/>
              </a:rPr>
              <a:t>independent of the CPU</a:t>
            </a:r>
            <a:endParaRPr b="1" sz="1800">
              <a:latin typeface="Times New Roman"/>
              <a:ea typeface="Times New Roman"/>
              <a:cs typeface="Times New Roman"/>
              <a:sym typeface="Times New Roman"/>
            </a:endParaRPr>
          </a:p>
        </p:txBody>
      </p:sp>
      <p:pic>
        <p:nvPicPr>
          <p:cNvPr id="99" name="Google Shape;99;p18"/>
          <p:cNvPicPr preferRelativeResize="0"/>
          <p:nvPr/>
        </p:nvPicPr>
        <p:blipFill>
          <a:blip r:embed="rId7">
            <a:alphaModFix/>
          </a:blip>
          <a:stretch>
            <a:fillRect/>
          </a:stretch>
        </p:blipFill>
        <p:spPr>
          <a:xfrm>
            <a:off x="1427425" y="4145500"/>
            <a:ext cx="1263125" cy="842075"/>
          </a:xfrm>
          <a:prstGeom prst="rect">
            <a:avLst/>
          </a:prstGeom>
          <a:noFill/>
          <a:ln>
            <a:noFill/>
          </a:ln>
        </p:spPr>
      </p:pic>
      <p:pic>
        <p:nvPicPr>
          <p:cNvPr id="100" name="Google Shape;100;p18"/>
          <p:cNvPicPr preferRelativeResize="0"/>
          <p:nvPr/>
        </p:nvPicPr>
        <p:blipFill>
          <a:blip r:embed="rId8">
            <a:alphaModFix/>
          </a:blip>
          <a:stretch>
            <a:fillRect/>
          </a:stretch>
        </p:blipFill>
        <p:spPr>
          <a:xfrm>
            <a:off x="3919825" y="4145499"/>
            <a:ext cx="1479051" cy="881863"/>
          </a:xfrm>
          <a:prstGeom prst="rect">
            <a:avLst/>
          </a:prstGeom>
          <a:noFill/>
          <a:ln>
            <a:noFill/>
          </a:ln>
        </p:spPr>
      </p:pic>
      <p:pic>
        <p:nvPicPr>
          <p:cNvPr id="101" name="Google Shape;101;p18"/>
          <p:cNvPicPr preferRelativeResize="0"/>
          <p:nvPr/>
        </p:nvPicPr>
        <p:blipFill>
          <a:blip r:embed="rId9">
            <a:alphaModFix/>
          </a:blip>
          <a:stretch>
            <a:fillRect/>
          </a:stretch>
        </p:blipFill>
        <p:spPr>
          <a:xfrm>
            <a:off x="6444741" y="4087600"/>
            <a:ext cx="1362234" cy="9860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54"/>
          <p:cNvSpPr txBox="1"/>
          <p:nvPr>
            <p:ph type="title"/>
          </p:nvPr>
        </p:nvSpPr>
        <p:spPr>
          <a:xfrm>
            <a:off x="274320" y="13716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300">
                <a:latin typeface="Times New Roman"/>
                <a:ea typeface="Times New Roman"/>
                <a:cs typeface="Times New Roman"/>
                <a:sym typeface="Times New Roman"/>
              </a:rPr>
              <a:t>Prevent direct NVM writes using </a:t>
            </a:r>
            <a:r>
              <a:rPr b="1" lang="en" sz="2300">
                <a:solidFill>
                  <a:srgbClr val="1155CC"/>
                </a:solidFill>
                <a:latin typeface="Times New Roman"/>
                <a:ea typeface="Times New Roman"/>
                <a:cs typeface="Times New Roman"/>
                <a:sym typeface="Times New Roman"/>
              </a:rPr>
              <a:t>Memory Protection Keys (MPK)</a:t>
            </a:r>
            <a:endParaRPr b="1" sz="2300">
              <a:solidFill>
                <a:srgbClr val="1155CC"/>
              </a:solidFill>
              <a:latin typeface="Times New Roman"/>
              <a:ea typeface="Times New Roman"/>
              <a:cs typeface="Times New Roman"/>
              <a:sym typeface="Times New Roman"/>
            </a:endParaRPr>
          </a:p>
        </p:txBody>
      </p:sp>
      <p:sp>
        <p:nvSpPr>
          <p:cNvPr id="997" name="Google Shape;997;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98" name="Google Shape;998;p54"/>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999" name="Google Shape;999;p54"/>
          <p:cNvSpPr/>
          <p:nvPr/>
        </p:nvSpPr>
        <p:spPr>
          <a:xfrm>
            <a:off x="1363250" y="2696025"/>
            <a:ext cx="6520500" cy="1019100"/>
          </a:xfrm>
          <a:prstGeom prst="rect">
            <a:avLst/>
          </a:prstGeom>
          <a:solidFill>
            <a:srgbClr val="E69138">
              <a:alpha val="24400"/>
            </a:srgbClr>
          </a:solid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00" name="Google Shape;1000;p54"/>
          <p:cNvSpPr/>
          <p:nvPr/>
        </p:nvSpPr>
        <p:spPr>
          <a:xfrm>
            <a:off x="2442125" y="2950725"/>
            <a:ext cx="985200" cy="5097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Node A</a:t>
            </a:r>
            <a:endParaRPr sz="1600">
              <a:latin typeface="Times New Roman"/>
              <a:ea typeface="Times New Roman"/>
              <a:cs typeface="Times New Roman"/>
              <a:sym typeface="Times New Roman"/>
            </a:endParaRPr>
          </a:p>
        </p:txBody>
      </p:sp>
      <p:sp>
        <p:nvSpPr>
          <p:cNvPr id="1001" name="Google Shape;1001;p54"/>
          <p:cNvSpPr/>
          <p:nvPr/>
        </p:nvSpPr>
        <p:spPr>
          <a:xfrm>
            <a:off x="4038050" y="2950713"/>
            <a:ext cx="985200" cy="5097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Node B</a:t>
            </a:r>
            <a:endParaRPr sz="1600">
              <a:latin typeface="Times New Roman"/>
              <a:ea typeface="Times New Roman"/>
              <a:cs typeface="Times New Roman"/>
              <a:sym typeface="Times New Roman"/>
            </a:endParaRPr>
          </a:p>
        </p:txBody>
      </p:sp>
      <p:cxnSp>
        <p:nvCxnSpPr>
          <p:cNvPr id="1002" name="Google Shape;1002;p54"/>
          <p:cNvCxnSpPr>
            <a:stCxn id="1000" idx="3"/>
            <a:endCxn id="1001" idx="1"/>
          </p:cNvCxnSpPr>
          <p:nvPr/>
        </p:nvCxnSpPr>
        <p:spPr>
          <a:xfrm>
            <a:off x="3427325" y="3205575"/>
            <a:ext cx="610800" cy="0"/>
          </a:xfrm>
          <a:prstGeom prst="straightConnector1">
            <a:avLst/>
          </a:prstGeom>
          <a:noFill/>
          <a:ln cap="flat" cmpd="sng" w="9525">
            <a:solidFill>
              <a:schemeClr val="dk2"/>
            </a:solidFill>
            <a:prstDash val="solid"/>
            <a:round/>
            <a:headEnd len="med" w="med" type="none"/>
            <a:tailEnd len="med" w="med" type="triangle"/>
          </a:ln>
        </p:spPr>
      </p:cxnSp>
      <p:sp>
        <p:nvSpPr>
          <p:cNvPr id="1003" name="Google Shape;1003;p54"/>
          <p:cNvSpPr txBox="1"/>
          <p:nvPr/>
        </p:nvSpPr>
        <p:spPr>
          <a:xfrm>
            <a:off x="2644825" y="3710275"/>
            <a:ext cx="417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Times New Roman"/>
                <a:ea typeface="Times New Roman"/>
                <a:cs typeface="Times New Roman"/>
                <a:sym typeface="Times New Roman"/>
              </a:rPr>
              <a:t>NVM Object Pool </a:t>
            </a:r>
            <a:r>
              <a:rPr b="1" lang="en" sz="1600">
                <a:solidFill>
                  <a:srgbClr val="38761D"/>
                </a:solidFill>
                <a:latin typeface="Times New Roman"/>
                <a:ea typeface="Times New Roman"/>
                <a:cs typeface="Times New Roman"/>
                <a:sym typeface="Times New Roman"/>
              </a:rPr>
              <a:t>(read-only access) </a:t>
            </a:r>
            <a:endParaRPr b="1" sz="1600">
              <a:latin typeface="Times New Roman"/>
              <a:ea typeface="Times New Roman"/>
              <a:cs typeface="Times New Roman"/>
              <a:sym typeface="Times New Roman"/>
            </a:endParaRPr>
          </a:p>
        </p:txBody>
      </p:sp>
      <p:sp>
        <p:nvSpPr>
          <p:cNvPr id="1004" name="Google Shape;1004;p54"/>
          <p:cNvSpPr/>
          <p:nvPr/>
        </p:nvSpPr>
        <p:spPr>
          <a:xfrm>
            <a:off x="5484688" y="2950725"/>
            <a:ext cx="985200" cy="5097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Node C</a:t>
            </a:r>
            <a:endParaRPr sz="1600">
              <a:latin typeface="Times New Roman"/>
              <a:ea typeface="Times New Roman"/>
              <a:cs typeface="Times New Roman"/>
              <a:sym typeface="Times New Roman"/>
            </a:endParaRPr>
          </a:p>
        </p:txBody>
      </p:sp>
      <p:pic>
        <p:nvPicPr>
          <p:cNvPr id="1005" name="Google Shape;1005;p54"/>
          <p:cNvPicPr preferRelativeResize="0"/>
          <p:nvPr/>
        </p:nvPicPr>
        <p:blipFill>
          <a:blip r:embed="rId4">
            <a:alphaModFix/>
          </a:blip>
          <a:stretch>
            <a:fillRect/>
          </a:stretch>
        </p:blipFill>
        <p:spPr>
          <a:xfrm>
            <a:off x="1158675" y="2571750"/>
            <a:ext cx="395700" cy="395700"/>
          </a:xfrm>
          <a:prstGeom prst="rect">
            <a:avLst/>
          </a:prstGeom>
          <a:noFill/>
          <a:ln>
            <a:noFill/>
          </a:ln>
        </p:spPr>
      </p:pic>
      <p:sp>
        <p:nvSpPr>
          <p:cNvPr id="1006" name="Google Shape;1006;p54"/>
          <p:cNvSpPr txBox="1"/>
          <p:nvPr/>
        </p:nvSpPr>
        <p:spPr>
          <a:xfrm>
            <a:off x="397875" y="963250"/>
            <a:ext cx="76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1007" name="Google Shape;1007;p54"/>
          <p:cNvCxnSpPr>
            <a:stCxn id="1001" idx="3"/>
            <a:endCxn id="1004" idx="1"/>
          </p:cNvCxnSpPr>
          <p:nvPr/>
        </p:nvCxnSpPr>
        <p:spPr>
          <a:xfrm>
            <a:off x="5023250" y="3205563"/>
            <a:ext cx="461400" cy="0"/>
          </a:xfrm>
          <a:prstGeom prst="straightConnector1">
            <a:avLst/>
          </a:prstGeom>
          <a:noFill/>
          <a:ln cap="flat" cmpd="sng" w="9525">
            <a:solidFill>
              <a:schemeClr val="dk2"/>
            </a:solidFill>
            <a:prstDash val="solid"/>
            <a:round/>
            <a:headEnd len="med" w="med" type="none"/>
            <a:tailEnd len="med" w="med" type="triangle"/>
          </a:ln>
        </p:spPr>
      </p:cxnSp>
      <p:sp>
        <p:nvSpPr>
          <p:cNvPr id="1008" name="Google Shape;1008;p54"/>
          <p:cNvSpPr txBox="1"/>
          <p:nvPr/>
        </p:nvSpPr>
        <p:spPr>
          <a:xfrm>
            <a:off x="6568100" y="2906825"/>
            <a:ext cx="351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latin typeface="Times New Roman"/>
                <a:ea typeface="Times New Roman"/>
                <a:cs typeface="Times New Roman"/>
                <a:sym typeface="Times New Roman"/>
              </a:rPr>
              <a:t>…</a:t>
            </a:r>
            <a:endParaRPr b="1" sz="2100">
              <a:solidFill>
                <a:schemeClr val="dk1"/>
              </a:solidFill>
              <a:latin typeface="Times New Roman"/>
              <a:ea typeface="Times New Roman"/>
              <a:cs typeface="Times New Roman"/>
              <a:sym typeface="Times New Roman"/>
            </a:endParaRPr>
          </a:p>
        </p:txBody>
      </p:sp>
      <p:sp>
        <p:nvSpPr>
          <p:cNvPr id="1009" name="Google Shape;1009;p54"/>
          <p:cNvSpPr txBox="1"/>
          <p:nvPr/>
        </p:nvSpPr>
        <p:spPr>
          <a:xfrm>
            <a:off x="1878900" y="2951625"/>
            <a:ext cx="351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latin typeface="Times New Roman"/>
                <a:ea typeface="Times New Roman"/>
                <a:cs typeface="Times New Roman"/>
                <a:sym typeface="Times New Roman"/>
              </a:rPr>
              <a:t>…</a:t>
            </a:r>
            <a:endParaRPr b="1" sz="2100">
              <a:solidFill>
                <a:schemeClr val="dk1"/>
              </a:solidFill>
              <a:latin typeface="Times New Roman"/>
              <a:ea typeface="Times New Roman"/>
              <a:cs typeface="Times New Roman"/>
              <a:sym typeface="Times New Roman"/>
            </a:endParaRPr>
          </a:p>
        </p:txBody>
      </p:sp>
      <p:sp>
        <p:nvSpPr>
          <p:cNvPr id="1010" name="Google Shape;1010;p54"/>
          <p:cNvSpPr txBox="1"/>
          <p:nvPr/>
        </p:nvSpPr>
        <p:spPr>
          <a:xfrm>
            <a:off x="6568100" y="3363800"/>
            <a:ext cx="125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NVM objects </a:t>
            </a:r>
            <a:endParaRPr b="1">
              <a:solidFill>
                <a:schemeClr val="dk1"/>
              </a:solidFill>
              <a:latin typeface="Times New Roman"/>
              <a:ea typeface="Times New Roman"/>
              <a:cs typeface="Times New Roman"/>
              <a:sym typeface="Times New Roman"/>
            </a:endParaRPr>
          </a:p>
        </p:txBody>
      </p:sp>
      <p:sp>
        <p:nvSpPr>
          <p:cNvPr id="1011" name="Google Shape;1011;p54"/>
          <p:cNvSpPr/>
          <p:nvPr/>
        </p:nvSpPr>
        <p:spPr>
          <a:xfrm>
            <a:off x="4406700" y="2314275"/>
            <a:ext cx="165300" cy="625500"/>
          </a:xfrm>
          <a:prstGeom prst="down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4"/>
          <p:cNvSpPr txBox="1"/>
          <p:nvPr/>
        </p:nvSpPr>
        <p:spPr>
          <a:xfrm>
            <a:off x="3583950" y="1791075"/>
            <a:ext cx="1810800" cy="5232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ourier New"/>
                <a:ea typeface="Courier New"/>
                <a:cs typeface="Courier New"/>
                <a:sym typeface="Courier New"/>
              </a:rPr>
              <a:t>Application code: </a:t>
            </a:r>
            <a:endParaRPr sz="1100">
              <a:latin typeface="Courier New"/>
              <a:ea typeface="Courier New"/>
              <a:cs typeface="Courier New"/>
              <a:sym typeface="Courier New"/>
            </a:endParaRPr>
          </a:p>
          <a:p>
            <a:pPr indent="0" lvl="0" marL="0" rtl="0" algn="l">
              <a:spcBef>
                <a:spcPts val="0"/>
              </a:spcBef>
              <a:spcAft>
                <a:spcPts val="0"/>
              </a:spcAft>
              <a:buNone/>
            </a:pPr>
            <a:r>
              <a:rPr b="1" lang="en" sz="1100">
                <a:solidFill>
                  <a:srgbClr val="CC0000"/>
                </a:solidFill>
                <a:latin typeface="Courier New"/>
                <a:ea typeface="Courier New"/>
                <a:cs typeface="Courier New"/>
                <a:sym typeface="Courier New"/>
              </a:rPr>
              <a:t>write(Node B)</a:t>
            </a:r>
            <a:endParaRPr b="1" sz="1100">
              <a:solidFill>
                <a:srgbClr val="CC0000"/>
              </a:solidFill>
              <a:latin typeface="Courier New"/>
              <a:ea typeface="Courier New"/>
              <a:cs typeface="Courier New"/>
              <a:sym typeface="Courier New"/>
            </a:endParaRPr>
          </a:p>
        </p:txBody>
      </p:sp>
      <p:sp>
        <p:nvSpPr>
          <p:cNvPr id="1013" name="Google Shape;1013;p54"/>
          <p:cNvSpPr/>
          <p:nvPr/>
        </p:nvSpPr>
        <p:spPr>
          <a:xfrm>
            <a:off x="2502925" y="2374938"/>
            <a:ext cx="1810800" cy="393600"/>
          </a:xfrm>
          <a:prstGeom prst="rect">
            <a:avLst/>
          </a:prstGeom>
          <a:noFill/>
          <a:ln>
            <a:noFill/>
          </a:ln>
        </p:spPr>
        <p:txBody>
          <a:bodyPr anchorCtr="0" anchor="ctr" bIns="91425" lIns="91425" spcFirstLastPara="1" rIns="91425" wrap="square" tIns="182875">
            <a:noAutofit/>
          </a:bodyPr>
          <a:lstStyle/>
          <a:p>
            <a:pPr indent="0" lvl="0" marL="0" rtl="0" algn="ctr">
              <a:lnSpc>
                <a:spcPct val="115000"/>
              </a:lnSpc>
              <a:spcBef>
                <a:spcPts val="0"/>
              </a:spcBef>
              <a:spcAft>
                <a:spcPts val="1200"/>
              </a:spcAft>
              <a:buNone/>
            </a:pPr>
            <a:r>
              <a:rPr b="1" i="1" lang="en">
                <a:solidFill>
                  <a:srgbClr val="CC0000"/>
                </a:solidFill>
                <a:latin typeface="Times New Roman"/>
                <a:ea typeface="Times New Roman"/>
                <a:cs typeface="Times New Roman"/>
                <a:sym typeface="Times New Roman"/>
              </a:rPr>
              <a:t>SIGSEGV Exception </a:t>
            </a:r>
            <a:endParaRPr b="1" i="1">
              <a:solidFill>
                <a:srgbClr val="CC0000"/>
              </a:solidFill>
              <a:latin typeface="Times New Roman"/>
              <a:ea typeface="Times New Roman"/>
              <a:cs typeface="Times New Roman"/>
              <a:sym typeface="Times New Roman"/>
            </a:endParaRPr>
          </a:p>
        </p:txBody>
      </p:sp>
      <p:pic>
        <p:nvPicPr>
          <p:cNvPr id="1014" name="Google Shape;1014;p54"/>
          <p:cNvPicPr preferRelativeResize="0"/>
          <p:nvPr/>
        </p:nvPicPr>
        <p:blipFill>
          <a:blip r:embed="rId5">
            <a:alphaModFix/>
          </a:blip>
          <a:stretch>
            <a:fillRect/>
          </a:stretch>
        </p:blipFill>
        <p:spPr>
          <a:xfrm>
            <a:off x="4324700" y="2316075"/>
            <a:ext cx="411900" cy="411900"/>
          </a:xfrm>
          <a:prstGeom prst="rect">
            <a:avLst/>
          </a:prstGeom>
          <a:noFill/>
          <a:ln>
            <a:noFill/>
          </a:ln>
        </p:spPr>
      </p:pic>
      <p:pic>
        <p:nvPicPr>
          <p:cNvPr id="1015" name="Google Shape;1015;p54"/>
          <p:cNvPicPr preferRelativeResize="0"/>
          <p:nvPr/>
        </p:nvPicPr>
        <p:blipFill>
          <a:blip r:embed="rId6">
            <a:alphaModFix/>
          </a:blip>
          <a:stretch>
            <a:fillRect/>
          </a:stretch>
        </p:blipFill>
        <p:spPr>
          <a:xfrm>
            <a:off x="5195102" y="1750985"/>
            <a:ext cx="393600" cy="393600"/>
          </a:xfrm>
          <a:prstGeom prst="rect">
            <a:avLst/>
          </a:prstGeom>
          <a:noFill/>
          <a:ln>
            <a:noFill/>
          </a:ln>
        </p:spPr>
      </p:pic>
      <p:sp>
        <p:nvSpPr>
          <p:cNvPr id="1016" name="Google Shape;1016;p54"/>
          <p:cNvSpPr txBox="1"/>
          <p:nvPr/>
        </p:nvSpPr>
        <p:spPr>
          <a:xfrm>
            <a:off x="1206450" y="2300675"/>
            <a:ext cx="12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MPK domain </a:t>
            </a:r>
            <a:endParaRPr b="1">
              <a:latin typeface="Times New Roman"/>
              <a:ea typeface="Times New Roman"/>
              <a:cs typeface="Times New Roman"/>
              <a:sym typeface="Times New Roman"/>
            </a:endParaRPr>
          </a:p>
        </p:txBody>
      </p:sp>
      <p:sp>
        <p:nvSpPr>
          <p:cNvPr id="1017" name="Google Shape;1017;p54"/>
          <p:cNvSpPr/>
          <p:nvPr/>
        </p:nvSpPr>
        <p:spPr>
          <a:xfrm>
            <a:off x="5841300" y="2316075"/>
            <a:ext cx="158400" cy="625200"/>
          </a:xfrm>
          <a:prstGeom prst="down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4"/>
          <p:cNvSpPr txBox="1"/>
          <p:nvPr/>
        </p:nvSpPr>
        <p:spPr>
          <a:xfrm>
            <a:off x="6086700" y="2049600"/>
            <a:ext cx="204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38761D"/>
                </a:solidFill>
                <a:latin typeface="Times New Roman"/>
                <a:ea typeface="Times New Roman"/>
                <a:cs typeface="Times New Roman"/>
                <a:sym typeface="Times New Roman"/>
              </a:rPr>
              <a:t>Readers do not need to validate NVM objec</a:t>
            </a:r>
            <a:r>
              <a:rPr b="1" i="1" lang="en">
                <a:solidFill>
                  <a:srgbClr val="38761D"/>
                </a:solidFill>
                <a:latin typeface="Times New Roman"/>
                <a:ea typeface="Times New Roman"/>
                <a:cs typeface="Times New Roman"/>
                <a:sym typeface="Times New Roman"/>
              </a:rPr>
              <a:t>ts</a:t>
            </a:r>
            <a:r>
              <a:rPr b="1" i="1" lang="en">
                <a:solidFill>
                  <a:srgbClr val="38761D"/>
                </a:solidFill>
                <a:latin typeface="Times New Roman"/>
                <a:ea typeface="Times New Roman"/>
                <a:cs typeface="Times New Roman"/>
                <a:sym typeface="Times New Roman"/>
              </a:rPr>
              <a:t> </a:t>
            </a:r>
            <a:endParaRPr b="1" i="1">
              <a:solidFill>
                <a:srgbClr val="38761D"/>
              </a:solidFill>
              <a:latin typeface="Times New Roman"/>
              <a:ea typeface="Times New Roman"/>
              <a:cs typeface="Times New Roman"/>
              <a:sym typeface="Times New Roman"/>
            </a:endParaRPr>
          </a:p>
        </p:txBody>
      </p:sp>
      <p:sp>
        <p:nvSpPr>
          <p:cNvPr id="1019" name="Google Shape;1019;p54"/>
          <p:cNvSpPr/>
          <p:nvPr/>
        </p:nvSpPr>
        <p:spPr>
          <a:xfrm>
            <a:off x="1034450" y="817625"/>
            <a:ext cx="7178100" cy="6156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dk1"/>
                </a:solidFill>
                <a:latin typeface="Times New Roman"/>
                <a:ea typeface="Times New Roman"/>
                <a:cs typeface="Times New Roman"/>
                <a:sym typeface="Times New Roman"/>
              </a:rPr>
              <a:t>TENET uses </a:t>
            </a:r>
            <a:r>
              <a:rPr b="1" i="1" lang="en" sz="1600">
                <a:solidFill>
                  <a:schemeClr val="dk1"/>
                </a:solidFill>
                <a:latin typeface="Times New Roman"/>
                <a:ea typeface="Times New Roman"/>
                <a:cs typeface="Times New Roman"/>
                <a:sym typeface="Times New Roman"/>
              </a:rPr>
              <a:t>MPK to enforce read-only access</a:t>
            </a:r>
            <a:r>
              <a:rPr i="1" lang="en" sz="1600">
                <a:solidFill>
                  <a:schemeClr val="dk1"/>
                </a:solidFill>
                <a:latin typeface="Times New Roman"/>
                <a:ea typeface="Times New Roman"/>
                <a:cs typeface="Times New Roman"/>
                <a:sym typeface="Times New Roman"/>
              </a:rPr>
              <a:t> to the NVM object pool for all the code outside of the TENET library </a:t>
            </a:r>
            <a:endParaRPr i="1" sz="1900">
              <a:latin typeface="Times New Roman"/>
              <a:ea typeface="Times New Roman"/>
              <a:cs typeface="Times New Roman"/>
              <a:sym typeface="Times New Roman"/>
            </a:endParaRPr>
          </a:p>
        </p:txBody>
      </p:sp>
      <p:sp>
        <p:nvSpPr>
          <p:cNvPr id="1020" name="Google Shape;1020;p54"/>
          <p:cNvSpPr/>
          <p:nvPr/>
        </p:nvSpPr>
        <p:spPr>
          <a:xfrm>
            <a:off x="1766625" y="4266575"/>
            <a:ext cx="5152800" cy="5079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latin typeface="Times New Roman"/>
                <a:ea typeface="Times New Roman"/>
                <a:cs typeface="Times New Roman"/>
                <a:sym typeface="Times New Roman"/>
              </a:rPr>
              <a:t>How does application write to the NVM objects?</a:t>
            </a:r>
            <a:endParaRPr i="1" sz="16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9"/>
                                        </p:tgtEl>
                                        <p:attrNameLst>
                                          <p:attrName>style.visibility</p:attrName>
                                        </p:attrNameLst>
                                      </p:cBhvr>
                                      <p:to>
                                        <p:strVal val="visible"/>
                                      </p:to>
                                    </p:set>
                                    <p:animEffect filter="fade" transition="in">
                                      <p:cBhvr>
                                        <p:cTn dur="1000"/>
                                        <p:tgtEl>
                                          <p:spTgt spid="99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1000"/>
                                        <p:tgtEl>
                                          <p:spTgt spid="1005"/>
                                        </p:tgtEl>
                                      </p:cBhvr>
                                    </p:animEffect>
                                  </p:childTnLst>
                                </p:cTn>
                              </p:par>
                              <p:par>
                                <p:cTn fill="hold" nodeType="with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1000"/>
                                        <p:tgtEl>
                                          <p:spTgt spid="1003"/>
                                        </p:tgtEl>
                                      </p:cBhvr>
                                    </p:animEffect>
                                  </p:childTnLst>
                                </p:cTn>
                              </p:par>
                              <p:par>
                                <p:cTn fill="hold" nodeType="with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1000"/>
                                        <p:tgtEl>
                                          <p:spTgt spid="10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1"/>
                                        </p:tgtEl>
                                        <p:attrNameLst>
                                          <p:attrName>style.visibility</p:attrName>
                                        </p:attrNameLst>
                                      </p:cBhvr>
                                      <p:to>
                                        <p:strVal val="visible"/>
                                      </p:to>
                                    </p:set>
                                    <p:animEffect filter="fade" transition="in">
                                      <p:cBhvr>
                                        <p:cTn dur="1000"/>
                                        <p:tgtEl>
                                          <p:spTgt spid="1011"/>
                                        </p:tgtEl>
                                      </p:cBhvr>
                                    </p:animEffect>
                                  </p:childTnLst>
                                </p:cTn>
                              </p:par>
                              <p:par>
                                <p:cTn fill="hold" nodeType="withEffect" presetClass="entr" presetID="10" presetSubtype="0">
                                  <p:stCondLst>
                                    <p:cond delay="0"/>
                                  </p:stCondLst>
                                  <p:childTnLst>
                                    <p:set>
                                      <p:cBhvr>
                                        <p:cTn dur="1" fill="hold">
                                          <p:stCondLst>
                                            <p:cond delay="0"/>
                                          </p:stCondLst>
                                        </p:cTn>
                                        <p:tgtEl>
                                          <p:spTgt spid="1012"/>
                                        </p:tgtEl>
                                        <p:attrNameLst>
                                          <p:attrName>style.visibility</p:attrName>
                                        </p:attrNameLst>
                                      </p:cBhvr>
                                      <p:to>
                                        <p:strVal val="visible"/>
                                      </p:to>
                                    </p:set>
                                    <p:animEffect filter="fade" transition="in">
                                      <p:cBhvr>
                                        <p:cTn dur="1000"/>
                                        <p:tgtEl>
                                          <p:spTgt spid="1012"/>
                                        </p:tgtEl>
                                      </p:cBhvr>
                                    </p:animEffect>
                                  </p:childTnLst>
                                </p:cTn>
                              </p:par>
                              <p:par>
                                <p:cTn fill="hold" nodeType="with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1000"/>
                                        <p:tgtEl>
                                          <p:spTgt spid="101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1000"/>
                                        <p:tgtEl>
                                          <p:spTgt spid="101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13"/>
                                        </p:tgtEl>
                                        <p:attrNameLst>
                                          <p:attrName>style.visibility</p:attrName>
                                        </p:attrNameLst>
                                      </p:cBhvr>
                                      <p:to>
                                        <p:strVal val="visible"/>
                                      </p:to>
                                    </p:set>
                                    <p:animEffect filter="fade" transition="in">
                                      <p:cBhvr>
                                        <p:cTn dur="1000"/>
                                        <p:tgtEl>
                                          <p:spTgt spid="10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1000"/>
                                        <p:tgtEl>
                                          <p:spTgt spid="101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1000"/>
                                        <p:tgtEl>
                                          <p:spTgt spid="10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1000"/>
                                        <p:tgtEl>
                                          <p:spTgt spid="10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55"/>
          <p:cNvSpPr txBox="1"/>
          <p:nvPr>
            <p:ph type="title"/>
          </p:nvPr>
        </p:nvSpPr>
        <p:spPr>
          <a:xfrm>
            <a:off x="274320" y="13716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320">
                <a:latin typeface="Times New Roman"/>
                <a:ea typeface="Times New Roman"/>
                <a:cs typeface="Times New Roman"/>
                <a:sym typeface="Times New Roman"/>
              </a:rPr>
              <a:t>Prevent direct NVM writes using Memory Protection Keys (MPK)</a:t>
            </a:r>
            <a:endParaRPr b="1" sz="2320">
              <a:latin typeface="Times New Roman"/>
              <a:ea typeface="Times New Roman"/>
              <a:cs typeface="Times New Roman"/>
              <a:sym typeface="Times New Roman"/>
            </a:endParaRPr>
          </a:p>
        </p:txBody>
      </p:sp>
      <p:sp>
        <p:nvSpPr>
          <p:cNvPr id="1026" name="Google Shape;1026;p55"/>
          <p:cNvSpPr txBox="1"/>
          <p:nvPr>
            <p:ph idx="12" type="sldNum"/>
          </p:nvPr>
        </p:nvSpPr>
        <p:spPr>
          <a:xfrm>
            <a:off x="8472458" y="480560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27" name="Google Shape;1027;p55"/>
          <p:cNvPicPr preferRelativeResize="0"/>
          <p:nvPr/>
        </p:nvPicPr>
        <p:blipFill rotWithShape="1">
          <a:blip r:embed="rId3">
            <a:alphaModFix/>
          </a:blip>
          <a:srcRect b="0" l="0" r="0" t="0"/>
          <a:stretch/>
        </p:blipFill>
        <p:spPr>
          <a:xfrm>
            <a:off x="8527799" y="10"/>
            <a:ext cx="616201" cy="324300"/>
          </a:xfrm>
          <a:prstGeom prst="rect">
            <a:avLst/>
          </a:prstGeom>
          <a:noFill/>
          <a:ln>
            <a:noFill/>
          </a:ln>
        </p:spPr>
      </p:pic>
      <p:sp>
        <p:nvSpPr>
          <p:cNvPr id="1028" name="Google Shape;1028;p55"/>
          <p:cNvSpPr/>
          <p:nvPr/>
        </p:nvSpPr>
        <p:spPr>
          <a:xfrm>
            <a:off x="1976150" y="3451035"/>
            <a:ext cx="5777100" cy="1035300"/>
          </a:xfrm>
          <a:prstGeom prst="rect">
            <a:avLst/>
          </a:prstGeom>
          <a:solidFill>
            <a:srgbClr val="E69138">
              <a:alpha val="24400"/>
            </a:srgbClr>
          </a:solid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5"/>
          <p:cNvSpPr/>
          <p:nvPr/>
        </p:nvSpPr>
        <p:spPr>
          <a:xfrm>
            <a:off x="2882138" y="3713835"/>
            <a:ext cx="985200" cy="5097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Node A</a:t>
            </a:r>
            <a:endParaRPr sz="1600">
              <a:latin typeface="Times New Roman"/>
              <a:ea typeface="Times New Roman"/>
              <a:cs typeface="Times New Roman"/>
              <a:sym typeface="Times New Roman"/>
            </a:endParaRPr>
          </a:p>
        </p:txBody>
      </p:sp>
      <p:sp>
        <p:nvSpPr>
          <p:cNvPr id="1030" name="Google Shape;1030;p55"/>
          <p:cNvSpPr/>
          <p:nvPr/>
        </p:nvSpPr>
        <p:spPr>
          <a:xfrm>
            <a:off x="4389938" y="3713823"/>
            <a:ext cx="985200" cy="5097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Node B</a:t>
            </a:r>
            <a:endParaRPr sz="1600">
              <a:latin typeface="Times New Roman"/>
              <a:ea typeface="Times New Roman"/>
              <a:cs typeface="Times New Roman"/>
              <a:sym typeface="Times New Roman"/>
            </a:endParaRPr>
          </a:p>
        </p:txBody>
      </p:sp>
      <p:cxnSp>
        <p:nvCxnSpPr>
          <p:cNvPr id="1031" name="Google Shape;1031;p55"/>
          <p:cNvCxnSpPr>
            <a:stCxn id="1029" idx="3"/>
            <a:endCxn id="1030" idx="1"/>
          </p:cNvCxnSpPr>
          <p:nvPr/>
        </p:nvCxnSpPr>
        <p:spPr>
          <a:xfrm>
            <a:off x="3867338" y="3968685"/>
            <a:ext cx="522600" cy="0"/>
          </a:xfrm>
          <a:prstGeom prst="straightConnector1">
            <a:avLst/>
          </a:prstGeom>
          <a:noFill/>
          <a:ln cap="flat" cmpd="sng" w="9525">
            <a:solidFill>
              <a:schemeClr val="dk2"/>
            </a:solidFill>
            <a:prstDash val="solid"/>
            <a:round/>
            <a:headEnd len="med" w="med" type="none"/>
            <a:tailEnd len="med" w="med" type="triangle"/>
          </a:ln>
        </p:spPr>
      </p:cxnSp>
      <p:sp>
        <p:nvSpPr>
          <p:cNvPr id="1032" name="Google Shape;1032;p55"/>
          <p:cNvSpPr txBox="1"/>
          <p:nvPr/>
        </p:nvSpPr>
        <p:spPr>
          <a:xfrm>
            <a:off x="3213300" y="4486335"/>
            <a:ext cx="297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NVM Object Pool </a:t>
            </a:r>
            <a:r>
              <a:rPr b="1" lang="en">
                <a:solidFill>
                  <a:srgbClr val="38761D"/>
                </a:solidFill>
                <a:latin typeface="Times New Roman"/>
                <a:ea typeface="Times New Roman"/>
                <a:cs typeface="Times New Roman"/>
                <a:sym typeface="Times New Roman"/>
              </a:rPr>
              <a:t>(read-only access) </a:t>
            </a:r>
            <a:endParaRPr b="1">
              <a:latin typeface="Times New Roman"/>
              <a:ea typeface="Times New Roman"/>
              <a:cs typeface="Times New Roman"/>
              <a:sym typeface="Times New Roman"/>
            </a:endParaRPr>
          </a:p>
        </p:txBody>
      </p:sp>
      <p:sp>
        <p:nvSpPr>
          <p:cNvPr id="1033" name="Google Shape;1033;p55"/>
          <p:cNvSpPr/>
          <p:nvPr/>
        </p:nvSpPr>
        <p:spPr>
          <a:xfrm>
            <a:off x="5897750" y="3713835"/>
            <a:ext cx="985200" cy="5097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Node C</a:t>
            </a:r>
            <a:endParaRPr sz="1600">
              <a:latin typeface="Times New Roman"/>
              <a:ea typeface="Times New Roman"/>
              <a:cs typeface="Times New Roman"/>
              <a:sym typeface="Times New Roman"/>
            </a:endParaRPr>
          </a:p>
        </p:txBody>
      </p:sp>
      <p:pic>
        <p:nvPicPr>
          <p:cNvPr id="1034" name="Google Shape;1034;p55"/>
          <p:cNvPicPr preferRelativeResize="0"/>
          <p:nvPr/>
        </p:nvPicPr>
        <p:blipFill>
          <a:blip r:embed="rId4">
            <a:alphaModFix/>
          </a:blip>
          <a:stretch>
            <a:fillRect/>
          </a:stretch>
        </p:blipFill>
        <p:spPr>
          <a:xfrm>
            <a:off x="1803200" y="3348560"/>
            <a:ext cx="395700" cy="395700"/>
          </a:xfrm>
          <a:prstGeom prst="rect">
            <a:avLst/>
          </a:prstGeom>
          <a:noFill/>
          <a:ln>
            <a:noFill/>
          </a:ln>
        </p:spPr>
      </p:pic>
      <p:sp>
        <p:nvSpPr>
          <p:cNvPr id="1035" name="Google Shape;1035;p55"/>
          <p:cNvSpPr/>
          <p:nvPr/>
        </p:nvSpPr>
        <p:spPr>
          <a:xfrm>
            <a:off x="1484925" y="2341498"/>
            <a:ext cx="1307700" cy="5097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Node B</a:t>
            </a:r>
            <a:endParaRPr baseline="30000" sz="1800">
              <a:latin typeface="Times New Roman"/>
              <a:ea typeface="Times New Roman"/>
              <a:cs typeface="Times New Roman"/>
              <a:sym typeface="Times New Roman"/>
            </a:endParaRPr>
          </a:p>
        </p:txBody>
      </p:sp>
      <p:sp>
        <p:nvSpPr>
          <p:cNvPr id="1036" name="Google Shape;1036;p55"/>
          <p:cNvSpPr/>
          <p:nvPr/>
        </p:nvSpPr>
        <p:spPr>
          <a:xfrm>
            <a:off x="2138775" y="1752985"/>
            <a:ext cx="144600" cy="588600"/>
          </a:xfrm>
          <a:prstGeom prst="downArrow">
            <a:avLst>
              <a:gd fmla="val 50000" name="adj1"/>
              <a:gd fmla="val 50000" name="adj2"/>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7" name="Google Shape;1037;p55"/>
          <p:cNvCxnSpPr>
            <a:stCxn id="1038" idx="3"/>
            <a:endCxn id="1039" idx="1"/>
          </p:cNvCxnSpPr>
          <p:nvPr/>
        </p:nvCxnSpPr>
        <p:spPr>
          <a:xfrm flipH="1" rot="10800000">
            <a:off x="2823975" y="2216698"/>
            <a:ext cx="1366800" cy="400500"/>
          </a:xfrm>
          <a:prstGeom prst="curvedConnector3">
            <a:avLst>
              <a:gd fmla="val 49995" name="adj1"/>
            </a:avLst>
          </a:prstGeom>
          <a:noFill/>
          <a:ln cap="flat" cmpd="sng" w="19050">
            <a:solidFill>
              <a:srgbClr val="1155CC"/>
            </a:solidFill>
            <a:prstDash val="dot"/>
            <a:round/>
            <a:headEnd len="med" w="med" type="none"/>
            <a:tailEnd len="med" w="med" type="triangle"/>
          </a:ln>
        </p:spPr>
      </p:cxnSp>
      <p:sp>
        <p:nvSpPr>
          <p:cNvPr id="1039" name="Google Shape;1039;p55"/>
          <p:cNvSpPr/>
          <p:nvPr/>
        </p:nvSpPr>
        <p:spPr>
          <a:xfrm>
            <a:off x="4190650" y="1955035"/>
            <a:ext cx="2162100" cy="5232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Validate DRAM Object for spatial safety violation </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1040" name="Google Shape;1040;p55"/>
          <p:cNvSpPr txBox="1"/>
          <p:nvPr/>
        </p:nvSpPr>
        <p:spPr>
          <a:xfrm>
            <a:off x="397875" y="1008970"/>
            <a:ext cx="76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41" name="Google Shape;1041;p55"/>
          <p:cNvSpPr txBox="1"/>
          <p:nvPr/>
        </p:nvSpPr>
        <p:spPr>
          <a:xfrm>
            <a:off x="751851" y="1737360"/>
            <a:ext cx="3115500" cy="1493100"/>
          </a:xfrm>
          <a:prstGeom prst="rect">
            <a:avLst/>
          </a:prstGeom>
          <a:solidFill>
            <a:srgbClr val="999999">
              <a:alpha val="536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500">
                <a:latin typeface="Times New Roman"/>
                <a:ea typeface="Times New Roman"/>
                <a:cs typeface="Times New Roman"/>
                <a:sym typeface="Times New Roman"/>
              </a:rPr>
              <a:t>DRAM Objects</a:t>
            </a:r>
            <a:endParaRPr b="1" sz="1500">
              <a:latin typeface="Times New Roman"/>
              <a:ea typeface="Times New Roman"/>
              <a:cs typeface="Times New Roman"/>
              <a:sym typeface="Times New Roman"/>
            </a:endParaRPr>
          </a:p>
        </p:txBody>
      </p:sp>
      <p:cxnSp>
        <p:nvCxnSpPr>
          <p:cNvPr id="1042" name="Google Shape;1042;p55"/>
          <p:cNvCxnSpPr>
            <a:stCxn id="1030" idx="3"/>
            <a:endCxn id="1033" idx="1"/>
          </p:cNvCxnSpPr>
          <p:nvPr/>
        </p:nvCxnSpPr>
        <p:spPr>
          <a:xfrm>
            <a:off x="5375138" y="3968673"/>
            <a:ext cx="522600" cy="0"/>
          </a:xfrm>
          <a:prstGeom prst="straightConnector1">
            <a:avLst/>
          </a:prstGeom>
          <a:noFill/>
          <a:ln cap="flat" cmpd="sng" w="9525">
            <a:solidFill>
              <a:schemeClr val="dk2"/>
            </a:solidFill>
            <a:prstDash val="solid"/>
            <a:round/>
            <a:headEnd len="med" w="med" type="none"/>
            <a:tailEnd len="med" w="med" type="triangle"/>
          </a:ln>
        </p:spPr>
      </p:cxnSp>
      <p:sp>
        <p:nvSpPr>
          <p:cNvPr id="1043" name="Google Shape;1043;p55"/>
          <p:cNvSpPr txBox="1"/>
          <p:nvPr/>
        </p:nvSpPr>
        <p:spPr>
          <a:xfrm>
            <a:off x="6882950" y="3714735"/>
            <a:ext cx="351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latin typeface="Times New Roman"/>
                <a:ea typeface="Times New Roman"/>
                <a:cs typeface="Times New Roman"/>
                <a:sym typeface="Times New Roman"/>
              </a:rPr>
              <a:t>…</a:t>
            </a:r>
            <a:endParaRPr b="1" sz="2100">
              <a:solidFill>
                <a:schemeClr val="dk1"/>
              </a:solidFill>
              <a:latin typeface="Times New Roman"/>
              <a:ea typeface="Times New Roman"/>
              <a:cs typeface="Times New Roman"/>
              <a:sym typeface="Times New Roman"/>
            </a:endParaRPr>
          </a:p>
        </p:txBody>
      </p:sp>
      <p:sp>
        <p:nvSpPr>
          <p:cNvPr id="1044" name="Google Shape;1044;p55"/>
          <p:cNvSpPr txBox="1"/>
          <p:nvPr/>
        </p:nvSpPr>
        <p:spPr>
          <a:xfrm>
            <a:off x="2364875" y="3674660"/>
            <a:ext cx="351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latin typeface="Times New Roman"/>
                <a:ea typeface="Times New Roman"/>
                <a:cs typeface="Times New Roman"/>
                <a:sym typeface="Times New Roman"/>
              </a:rPr>
              <a:t>…</a:t>
            </a:r>
            <a:endParaRPr b="1" sz="2100">
              <a:solidFill>
                <a:schemeClr val="dk1"/>
              </a:solidFill>
              <a:latin typeface="Times New Roman"/>
              <a:ea typeface="Times New Roman"/>
              <a:cs typeface="Times New Roman"/>
              <a:sym typeface="Times New Roman"/>
            </a:endParaRPr>
          </a:p>
        </p:txBody>
      </p:sp>
      <p:sp>
        <p:nvSpPr>
          <p:cNvPr id="1045" name="Google Shape;1045;p55"/>
          <p:cNvSpPr txBox="1"/>
          <p:nvPr/>
        </p:nvSpPr>
        <p:spPr>
          <a:xfrm>
            <a:off x="6602225" y="4161585"/>
            <a:ext cx="125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NVM objects </a:t>
            </a:r>
            <a:endParaRPr b="1">
              <a:solidFill>
                <a:schemeClr val="dk1"/>
              </a:solidFill>
              <a:latin typeface="Times New Roman"/>
              <a:ea typeface="Times New Roman"/>
              <a:cs typeface="Times New Roman"/>
              <a:sym typeface="Times New Roman"/>
            </a:endParaRPr>
          </a:p>
        </p:txBody>
      </p:sp>
      <p:sp>
        <p:nvSpPr>
          <p:cNvPr id="1046" name="Google Shape;1046;p55"/>
          <p:cNvSpPr txBox="1"/>
          <p:nvPr/>
        </p:nvSpPr>
        <p:spPr>
          <a:xfrm>
            <a:off x="2283375" y="1776010"/>
            <a:ext cx="1710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ourier New"/>
                <a:ea typeface="Courier New"/>
                <a:cs typeface="Courier New"/>
                <a:sym typeface="Courier New"/>
              </a:rPr>
              <a:t>Application code: </a:t>
            </a:r>
            <a:endParaRPr sz="1100">
              <a:latin typeface="Courier New"/>
              <a:ea typeface="Courier New"/>
              <a:cs typeface="Courier New"/>
              <a:sym typeface="Courier New"/>
            </a:endParaRPr>
          </a:p>
          <a:p>
            <a:pPr indent="0" lvl="0" marL="0" rtl="0" algn="l">
              <a:spcBef>
                <a:spcPts val="0"/>
              </a:spcBef>
              <a:spcAft>
                <a:spcPts val="0"/>
              </a:spcAft>
              <a:buNone/>
            </a:pPr>
            <a:r>
              <a:rPr b="1" lang="en" sz="1100">
                <a:solidFill>
                  <a:schemeClr val="dk1"/>
                </a:solidFill>
                <a:latin typeface="Courier New"/>
                <a:ea typeface="Courier New"/>
                <a:cs typeface="Courier New"/>
                <a:sym typeface="Courier New"/>
              </a:rPr>
              <a:t>Update </a:t>
            </a:r>
            <a:r>
              <a:rPr b="1" lang="en" sz="1100">
                <a:solidFill>
                  <a:schemeClr val="dk1"/>
                </a:solidFill>
                <a:latin typeface="Courier New"/>
                <a:ea typeface="Courier New"/>
                <a:cs typeface="Courier New"/>
                <a:sym typeface="Courier New"/>
              </a:rPr>
              <a:t>(B,B</a:t>
            </a:r>
            <a:r>
              <a:rPr b="1" baseline="30000" lang="en" sz="1100">
                <a:solidFill>
                  <a:schemeClr val="dk1"/>
                </a:solidFill>
                <a:latin typeface="Courier New"/>
                <a:ea typeface="Courier New"/>
                <a:cs typeface="Courier New"/>
                <a:sym typeface="Courier New"/>
              </a:rPr>
              <a:t>2</a:t>
            </a:r>
            <a:r>
              <a:rPr b="1" lang="en" sz="1100">
                <a:solidFill>
                  <a:schemeClr val="dk1"/>
                </a:solidFill>
                <a:latin typeface="Courier New"/>
                <a:ea typeface="Courier New"/>
                <a:cs typeface="Courier New"/>
                <a:sym typeface="Courier New"/>
              </a:rPr>
              <a:t>)</a:t>
            </a:r>
            <a:endParaRPr b="1" sz="1100">
              <a:solidFill>
                <a:schemeClr val="dk1"/>
              </a:solidFill>
              <a:latin typeface="Courier New"/>
              <a:ea typeface="Courier New"/>
              <a:cs typeface="Courier New"/>
              <a:sym typeface="Courier New"/>
            </a:endParaRPr>
          </a:p>
        </p:txBody>
      </p:sp>
      <p:cxnSp>
        <p:nvCxnSpPr>
          <p:cNvPr id="1047" name="Google Shape;1047;p55"/>
          <p:cNvCxnSpPr>
            <a:stCxn id="1039" idx="3"/>
            <a:endCxn id="1048" idx="3"/>
          </p:cNvCxnSpPr>
          <p:nvPr/>
        </p:nvCxnSpPr>
        <p:spPr>
          <a:xfrm flipH="1">
            <a:off x="5375050" y="2216635"/>
            <a:ext cx="977700" cy="1710600"/>
          </a:xfrm>
          <a:prstGeom prst="curvedConnector3">
            <a:avLst>
              <a:gd fmla="val -3488" name="adj1"/>
            </a:avLst>
          </a:prstGeom>
          <a:noFill/>
          <a:ln cap="flat" cmpd="sng" w="19050">
            <a:solidFill>
              <a:srgbClr val="1155CC"/>
            </a:solidFill>
            <a:prstDash val="dot"/>
            <a:round/>
            <a:headEnd len="med" w="med" type="none"/>
            <a:tailEnd len="med" w="med" type="triangle"/>
          </a:ln>
        </p:spPr>
      </p:cxnSp>
      <p:sp>
        <p:nvSpPr>
          <p:cNvPr id="1038" name="Google Shape;1038;p55"/>
          <p:cNvSpPr/>
          <p:nvPr/>
        </p:nvSpPr>
        <p:spPr>
          <a:xfrm>
            <a:off x="1453575" y="2362348"/>
            <a:ext cx="1370400" cy="5097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Node B</a:t>
            </a:r>
            <a:r>
              <a:rPr baseline="30000" lang="en" sz="1800">
                <a:latin typeface="Times New Roman"/>
                <a:ea typeface="Times New Roman"/>
                <a:cs typeface="Times New Roman"/>
                <a:sym typeface="Times New Roman"/>
              </a:rPr>
              <a:t>2</a:t>
            </a:r>
            <a:endParaRPr baseline="30000" sz="1800">
              <a:latin typeface="Times New Roman"/>
              <a:ea typeface="Times New Roman"/>
              <a:cs typeface="Times New Roman"/>
              <a:sym typeface="Times New Roman"/>
            </a:endParaRPr>
          </a:p>
        </p:txBody>
      </p:sp>
      <p:sp>
        <p:nvSpPr>
          <p:cNvPr id="1048" name="Google Shape;1048;p55"/>
          <p:cNvSpPr/>
          <p:nvPr/>
        </p:nvSpPr>
        <p:spPr>
          <a:xfrm>
            <a:off x="4389938" y="3672360"/>
            <a:ext cx="985200" cy="5097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Node B</a:t>
            </a:r>
            <a:r>
              <a:rPr baseline="30000" lang="en" sz="1600">
                <a:latin typeface="Times New Roman"/>
                <a:ea typeface="Times New Roman"/>
                <a:cs typeface="Times New Roman"/>
                <a:sym typeface="Times New Roman"/>
              </a:rPr>
              <a:t>2</a:t>
            </a:r>
            <a:endParaRPr baseline="30000" sz="1600">
              <a:latin typeface="Times New Roman"/>
              <a:ea typeface="Times New Roman"/>
              <a:cs typeface="Times New Roman"/>
              <a:sym typeface="Times New Roman"/>
            </a:endParaRPr>
          </a:p>
        </p:txBody>
      </p:sp>
      <p:sp>
        <p:nvSpPr>
          <p:cNvPr id="1049" name="Google Shape;1049;p55"/>
          <p:cNvSpPr/>
          <p:nvPr/>
        </p:nvSpPr>
        <p:spPr>
          <a:xfrm>
            <a:off x="1109250" y="793575"/>
            <a:ext cx="7178100" cy="6156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i="1">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b="1" i="1" lang="en" sz="1600">
                <a:solidFill>
                  <a:schemeClr val="dk1"/>
                </a:solidFill>
                <a:latin typeface="Times New Roman"/>
                <a:ea typeface="Times New Roman"/>
                <a:cs typeface="Times New Roman"/>
                <a:sym typeface="Times New Roman"/>
              </a:rPr>
              <a:t>Applications write only on the DRAM region</a:t>
            </a:r>
            <a:r>
              <a:rPr i="1" lang="en" sz="1600">
                <a:solidFill>
                  <a:schemeClr val="dk1"/>
                </a:solidFill>
                <a:latin typeface="Times New Roman"/>
                <a:ea typeface="Times New Roman"/>
                <a:cs typeface="Times New Roman"/>
                <a:sym typeface="Times New Roman"/>
              </a:rPr>
              <a:t> and </a:t>
            </a:r>
            <a:r>
              <a:rPr b="1" i="1" lang="en" sz="1600">
                <a:solidFill>
                  <a:schemeClr val="dk1"/>
                </a:solidFill>
                <a:latin typeface="Times New Roman"/>
                <a:ea typeface="Times New Roman"/>
                <a:cs typeface="Times New Roman"/>
                <a:sym typeface="Times New Roman"/>
              </a:rPr>
              <a:t>TENET writes back</a:t>
            </a:r>
            <a:r>
              <a:rPr i="1" lang="en" sz="1600">
                <a:solidFill>
                  <a:schemeClr val="dk1"/>
                </a:solidFill>
                <a:latin typeface="Times New Roman"/>
                <a:ea typeface="Times New Roman"/>
                <a:cs typeface="Times New Roman"/>
                <a:sym typeface="Times New Roman"/>
              </a:rPr>
              <a:t> the DRAM object to the NVM </a:t>
            </a:r>
            <a:r>
              <a:rPr b="1" i="1" lang="en" sz="1600">
                <a:solidFill>
                  <a:schemeClr val="dk1"/>
                </a:solidFill>
                <a:latin typeface="Times New Roman"/>
                <a:ea typeface="Times New Roman"/>
                <a:cs typeface="Times New Roman"/>
                <a:sym typeface="Times New Roman"/>
              </a:rPr>
              <a:t>after validating it for spatial safety</a:t>
            </a:r>
            <a:r>
              <a:rPr i="1" lang="en"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i="1" sz="1600">
              <a:solidFill>
                <a:schemeClr val="dk1"/>
              </a:solidFill>
              <a:latin typeface="Times New Roman"/>
              <a:ea typeface="Times New Roman"/>
              <a:cs typeface="Times New Roman"/>
              <a:sym typeface="Times New Roman"/>
            </a:endParaRPr>
          </a:p>
        </p:txBody>
      </p:sp>
      <p:sp>
        <p:nvSpPr>
          <p:cNvPr id="1050" name="Google Shape;1050;p55"/>
          <p:cNvSpPr/>
          <p:nvPr/>
        </p:nvSpPr>
        <p:spPr>
          <a:xfrm>
            <a:off x="3867350" y="2820425"/>
            <a:ext cx="4568100" cy="509700"/>
          </a:xfrm>
          <a:prstGeom prst="roundRect">
            <a:avLst>
              <a:gd fmla="val 16667" name="adj"/>
            </a:avLst>
          </a:prstGeom>
          <a:solidFill>
            <a:schemeClr val="lt1"/>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dk1"/>
                </a:solidFill>
                <a:latin typeface="Times New Roman"/>
                <a:ea typeface="Times New Roman"/>
                <a:cs typeface="Times New Roman"/>
                <a:sym typeface="Times New Roman"/>
              </a:rPr>
              <a:t>How does TENET validate the DRAM objects?</a:t>
            </a:r>
            <a:endParaRPr i="1" sz="1600">
              <a:solidFill>
                <a:schemeClr val="dk1"/>
              </a:solidFill>
              <a:latin typeface="Times New Roman"/>
              <a:ea typeface="Times New Roman"/>
              <a:cs typeface="Times New Roman"/>
              <a:sym typeface="Times New Roman"/>
            </a:endParaRPr>
          </a:p>
        </p:txBody>
      </p:sp>
      <p:sp>
        <p:nvSpPr>
          <p:cNvPr id="1051" name="Google Shape;1051;p55"/>
          <p:cNvSpPr/>
          <p:nvPr/>
        </p:nvSpPr>
        <p:spPr>
          <a:xfrm>
            <a:off x="6549725" y="1639500"/>
            <a:ext cx="2042100" cy="659700"/>
          </a:xfrm>
          <a:prstGeom prst="wedgeRectCallout">
            <a:avLst>
              <a:gd fmla="val -55840" name="adj1"/>
              <a:gd fmla="val 92451" name="adj2"/>
            </a:avLst>
          </a:prstGeom>
          <a:solidFill>
            <a:srgbClr val="C9DAF8"/>
          </a:solidFill>
          <a:ln cap="flat" cmpd="sng" w="1905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200">
                <a:solidFill>
                  <a:schemeClr val="dk1"/>
                </a:solidFill>
                <a:latin typeface="Times New Roman"/>
                <a:ea typeface="Times New Roman"/>
                <a:cs typeface="Times New Roman"/>
                <a:sym typeface="Times New Roman"/>
              </a:rPr>
              <a:t>Updates to NVM object pool  </a:t>
            </a:r>
            <a:endParaRPr i="1"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i="1" lang="en" sz="1200">
                <a:solidFill>
                  <a:schemeClr val="dk1"/>
                </a:solidFill>
                <a:latin typeface="Times New Roman"/>
                <a:ea typeface="Times New Roman"/>
                <a:cs typeface="Times New Roman"/>
                <a:sym typeface="Times New Roman"/>
              </a:rPr>
              <a:t>through the TENET library</a:t>
            </a:r>
            <a:r>
              <a:rPr i="1" lang="en">
                <a:solidFill>
                  <a:schemeClr val="dk1"/>
                </a:solidFill>
                <a:latin typeface="Times New Roman"/>
                <a:ea typeface="Times New Roman"/>
                <a:cs typeface="Times New Roman"/>
                <a:sym typeface="Times New Roman"/>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1000"/>
                                        <p:tgtEl>
                                          <p:spTgt spid="1036"/>
                                        </p:tgtEl>
                                      </p:cBhvr>
                                    </p:animEffect>
                                  </p:childTnLst>
                                </p:cTn>
                              </p:par>
                              <p:par>
                                <p:cTn fill="hold" nodeType="withEffect" presetClass="entr" presetID="10" presetSubtype="0">
                                  <p:stCondLst>
                                    <p:cond delay="0"/>
                                  </p:stCondLst>
                                  <p:childTnLst>
                                    <p:set>
                                      <p:cBhvr>
                                        <p:cTn dur="1" fill="hold">
                                          <p:stCondLst>
                                            <p:cond delay="0"/>
                                          </p:stCondLst>
                                        </p:cTn>
                                        <p:tgtEl>
                                          <p:spTgt spid="1046"/>
                                        </p:tgtEl>
                                        <p:attrNameLst>
                                          <p:attrName>style.visibility</p:attrName>
                                        </p:attrNameLst>
                                      </p:cBhvr>
                                      <p:to>
                                        <p:strVal val="visible"/>
                                      </p:to>
                                    </p:set>
                                    <p:animEffect filter="fade" transition="in">
                                      <p:cBhvr>
                                        <p:cTn dur="1000"/>
                                        <p:tgtEl>
                                          <p:spTgt spid="104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1000"/>
                                        <p:tgtEl>
                                          <p:spTgt spid="1035"/>
                                        </p:tgtEl>
                                      </p:cBhvr>
                                    </p:animEffect>
                                  </p:childTnLst>
                                </p:cTn>
                              </p:par>
                              <p:par>
                                <p:cTn fill="hold" nodeType="withEffect" presetClass="entr" presetID="10" presetSubtype="0">
                                  <p:stCondLst>
                                    <p:cond delay="0"/>
                                  </p:stCondLst>
                                  <p:childTnLst>
                                    <p:set>
                                      <p:cBhvr>
                                        <p:cTn dur="1" fill="hold">
                                          <p:stCondLst>
                                            <p:cond delay="0"/>
                                          </p:stCondLst>
                                        </p:cTn>
                                        <p:tgtEl>
                                          <p:spTgt spid="1041"/>
                                        </p:tgtEl>
                                        <p:attrNameLst>
                                          <p:attrName>style.visibility</p:attrName>
                                        </p:attrNameLst>
                                      </p:cBhvr>
                                      <p:to>
                                        <p:strVal val="visible"/>
                                      </p:to>
                                    </p:set>
                                    <p:animEffect filter="fade" transition="in">
                                      <p:cBhvr>
                                        <p:cTn dur="1000"/>
                                        <p:tgtEl>
                                          <p:spTgt spid="10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03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1000"/>
                                        <p:tgtEl>
                                          <p:spTgt spid="10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7"/>
                                        </p:tgtEl>
                                        <p:attrNameLst>
                                          <p:attrName>style.visibility</p:attrName>
                                        </p:attrNameLst>
                                      </p:cBhvr>
                                      <p:to>
                                        <p:strVal val="visible"/>
                                      </p:to>
                                    </p:set>
                                    <p:animEffect filter="fade" transition="in">
                                      <p:cBhvr>
                                        <p:cTn dur="1000"/>
                                        <p:tgtEl>
                                          <p:spTgt spid="1037"/>
                                        </p:tgtEl>
                                      </p:cBhvr>
                                    </p:animEffect>
                                  </p:childTnLst>
                                </p:cTn>
                              </p:par>
                              <p:par>
                                <p:cTn fill="hold" nodeType="withEffect" presetClass="entr" presetID="10" presetSubtype="0">
                                  <p:stCondLst>
                                    <p:cond delay="0"/>
                                  </p:stCondLst>
                                  <p:childTnLst>
                                    <p:set>
                                      <p:cBhvr>
                                        <p:cTn dur="1" fill="hold">
                                          <p:stCondLst>
                                            <p:cond delay="0"/>
                                          </p:stCondLst>
                                        </p:cTn>
                                        <p:tgtEl>
                                          <p:spTgt spid="1039"/>
                                        </p:tgtEl>
                                        <p:attrNameLst>
                                          <p:attrName>style.visibility</p:attrName>
                                        </p:attrNameLst>
                                      </p:cBhvr>
                                      <p:to>
                                        <p:strVal val="visible"/>
                                      </p:to>
                                    </p:set>
                                    <p:animEffect filter="fade" transition="in">
                                      <p:cBhvr>
                                        <p:cTn dur="1000"/>
                                        <p:tgtEl>
                                          <p:spTgt spid="103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1000"/>
                                        <p:tgtEl>
                                          <p:spTgt spid="1047"/>
                                        </p:tgtEl>
                                      </p:cBhvr>
                                    </p:animEffect>
                                  </p:childTnLst>
                                </p:cTn>
                              </p:par>
                              <p:par>
                                <p:cTn fill="hold" nodeType="withEffect" presetClass="exit" presetID="1" presetSubtype="0">
                                  <p:stCondLst>
                                    <p:cond delay="0"/>
                                  </p:stCondLst>
                                  <p:childTnLst>
                                    <p:set>
                                      <p:cBhvr>
                                        <p:cTn dur="1" fill="hold">
                                          <p:stCondLst>
                                            <p:cond delay="1000"/>
                                          </p:stCondLst>
                                        </p:cTn>
                                        <p:tgtEl>
                                          <p:spTgt spid="1030"/>
                                        </p:tgtEl>
                                        <p:attrNameLst>
                                          <p:attrName>style.visibility</p:attrName>
                                        </p:attrNameLst>
                                      </p:cBhvr>
                                      <p:to>
                                        <p:strVal val="hidden"/>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1000"/>
                                        <p:tgtEl>
                                          <p:spTgt spid="1048"/>
                                        </p:tgtEl>
                                      </p:cBhvr>
                                    </p:animEffect>
                                  </p:childTnLst>
                                </p:cTn>
                              </p:par>
                              <p:par>
                                <p:cTn fill="hold" nodeType="withEffect" presetClass="entr" presetID="10" presetSubtype="0">
                                  <p:stCondLst>
                                    <p:cond delay="0"/>
                                  </p:stCondLst>
                                  <p:childTnLst>
                                    <p:set>
                                      <p:cBhvr>
                                        <p:cTn dur="1" fill="hold">
                                          <p:stCondLst>
                                            <p:cond delay="0"/>
                                          </p:stCondLst>
                                        </p:cTn>
                                        <p:tgtEl>
                                          <p:spTgt spid="1051"/>
                                        </p:tgtEl>
                                        <p:attrNameLst>
                                          <p:attrName>style.visibility</p:attrName>
                                        </p:attrNameLst>
                                      </p:cBhvr>
                                      <p:to>
                                        <p:strVal val="visible"/>
                                      </p:to>
                                    </p:set>
                                    <p:animEffect filter="fade" transition="in">
                                      <p:cBhvr>
                                        <p:cTn dur="1000"/>
                                        <p:tgtEl>
                                          <p:spTgt spid="10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57" name="Google Shape;1057;p56"/>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1058" name="Google Shape;1058;p56"/>
          <p:cNvSpPr/>
          <p:nvPr/>
        </p:nvSpPr>
        <p:spPr>
          <a:xfrm>
            <a:off x="4809406" y="2877524"/>
            <a:ext cx="1307700" cy="5097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Node B</a:t>
            </a:r>
            <a:r>
              <a:rPr baseline="30000" lang="en" sz="1800">
                <a:latin typeface="Times New Roman"/>
                <a:ea typeface="Times New Roman"/>
                <a:cs typeface="Times New Roman"/>
                <a:sym typeface="Times New Roman"/>
              </a:rPr>
              <a:t>2</a:t>
            </a:r>
            <a:endParaRPr baseline="30000" sz="1800">
              <a:latin typeface="Times New Roman"/>
              <a:ea typeface="Times New Roman"/>
              <a:cs typeface="Times New Roman"/>
              <a:sym typeface="Times New Roman"/>
            </a:endParaRPr>
          </a:p>
        </p:txBody>
      </p:sp>
      <p:sp>
        <p:nvSpPr>
          <p:cNvPr id="1059" name="Google Shape;1059;p56"/>
          <p:cNvSpPr/>
          <p:nvPr/>
        </p:nvSpPr>
        <p:spPr>
          <a:xfrm>
            <a:off x="6117106" y="2877524"/>
            <a:ext cx="584700" cy="5097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Times New Roman"/>
                <a:ea typeface="Times New Roman"/>
                <a:cs typeface="Times New Roman"/>
                <a:sym typeface="Times New Roman"/>
              </a:rPr>
              <a:t>Canary(C1)</a:t>
            </a:r>
            <a:endParaRPr b="1" sz="900">
              <a:latin typeface="Times New Roman"/>
              <a:ea typeface="Times New Roman"/>
              <a:cs typeface="Times New Roman"/>
              <a:sym typeface="Times New Roman"/>
            </a:endParaRPr>
          </a:p>
        </p:txBody>
      </p:sp>
      <p:sp>
        <p:nvSpPr>
          <p:cNvPr id="1060" name="Google Shape;1060;p56"/>
          <p:cNvSpPr/>
          <p:nvPr/>
        </p:nvSpPr>
        <p:spPr>
          <a:xfrm>
            <a:off x="4224706" y="2877524"/>
            <a:ext cx="584700" cy="5097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Times New Roman"/>
                <a:ea typeface="Times New Roman"/>
                <a:cs typeface="Times New Roman"/>
                <a:sym typeface="Times New Roman"/>
              </a:rPr>
              <a:t>Canary(C0)</a:t>
            </a:r>
            <a:endParaRPr b="1" sz="900">
              <a:latin typeface="Times New Roman"/>
              <a:ea typeface="Times New Roman"/>
              <a:cs typeface="Times New Roman"/>
              <a:sym typeface="Times New Roman"/>
            </a:endParaRPr>
          </a:p>
        </p:txBody>
      </p:sp>
      <p:sp>
        <p:nvSpPr>
          <p:cNvPr id="1061" name="Google Shape;1061;p56"/>
          <p:cNvSpPr/>
          <p:nvPr/>
        </p:nvSpPr>
        <p:spPr>
          <a:xfrm>
            <a:off x="2332306" y="2877524"/>
            <a:ext cx="1307700" cy="5097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Node A</a:t>
            </a:r>
            <a:r>
              <a:rPr baseline="30000" lang="en" sz="1800">
                <a:latin typeface="Times New Roman"/>
                <a:ea typeface="Times New Roman"/>
                <a:cs typeface="Times New Roman"/>
                <a:sym typeface="Times New Roman"/>
              </a:rPr>
              <a:t>2</a:t>
            </a:r>
            <a:endParaRPr baseline="30000" sz="1800">
              <a:latin typeface="Times New Roman"/>
              <a:ea typeface="Times New Roman"/>
              <a:cs typeface="Times New Roman"/>
              <a:sym typeface="Times New Roman"/>
            </a:endParaRPr>
          </a:p>
        </p:txBody>
      </p:sp>
      <p:sp>
        <p:nvSpPr>
          <p:cNvPr id="1062" name="Google Shape;1062;p56"/>
          <p:cNvSpPr/>
          <p:nvPr/>
        </p:nvSpPr>
        <p:spPr>
          <a:xfrm>
            <a:off x="3640006" y="2877524"/>
            <a:ext cx="584700" cy="5097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Times New Roman"/>
                <a:ea typeface="Times New Roman"/>
                <a:cs typeface="Times New Roman"/>
                <a:sym typeface="Times New Roman"/>
              </a:rPr>
              <a:t>Canary(C1)</a:t>
            </a:r>
            <a:endParaRPr b="1" sz="900">
              <a:latin typeface="Times New Roman"/>
              <a:ea typeface="Times New Roman"/>
              <a:cs typeface="Times New Roman"/>
              <a:sym typeface="Times New Roman"/>
            </a:endParaRPr>
          </a:p>
        </p:txBody>
      </p:sp>
      <p:sp>
        <p:nvSpPr>
          <p:cNvPr id="1063" name="Google Shape;1063;p56"/>
          <p:cNvSpPr/>
          <p:nvPr/>
        </p:nvSpPr>
        <p:spPr>
          <a:xfrm>
            <a:off x="1747606" y="2877524"/>
            <a:ext cx="584700" cy="5097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Times New Roman"/>
                <a:ea typeface="Times New Roman"/>
                <a:cs typeface="Times New Roman"/>
                <a:sym typeface="Times New Roman"/>
              </a:rPr>
              <a:t>Canary(C0)</a:t>
            </a:r>
            <a:endParaRPr b="1" sz="900">
              <a:latin typeface="Times New Roman"/>
              <a:ea typeface="Times New Roman"/>
              <a:cs typeface="Times New Roman"/>
              <a:sym typeface="Times New Roman"/>
            </a:endParaRPr>
          </a:p>
        </p:txBody>
      </p:sp>
      <p:cxnSp>
        <p:nvCxnSpPr>
          <p:cNvPr id="1064" name="Google Shape;1064;p56"/>
          <p:cNvCxnSpPr/>
          <p:nvPr/>
        </p:nvCxnSpPr>
        <p:spPr>
          <a:xfrm rot="10800000">
            <a:off x="1389856" y="2876149"/>
            <a:ext cx="384000" cy="0"/>
          </a:xfrm>
          <a:prstGeom prst="straightConnector1">
            <a:avLst/>
          </a:prstGeom>
          <a:noFill/>
          <a:ln cap="flat" cmpd="sng" w="9525">
            <a:solidFill>
              <a:schemeClr val="dk2"/>
            </a:solidFill>
            <a:prstDash val="solid"/>
            <a:round/>
            <a:headEnd len="med" w="med" type="none"/>
            <a:tailEnd len="med" w="med" type="none"/>
          </a:ln>
        </p:spPr>
      </p:cxnSp>
      <p:cxnSp>
        <p:nvCxnSpPr>
          <p:cNvPr id="1065" name="Google Shape;1065;p56"/>
          <p:cNvCxnSpPr/>
          <p:nvPr/>
        </p:nvCxnSpPr>
        <p:spPr>
          <a:xfrm rot="10800000">
            <a:off x="1398706" y="3387224"/>
            <a:ext cx="348900" cy="0"/>
          </a:xfrm>
          <a:prstGeom prst="straightConnector1">
            <a:avLst/>
          </a:prstGeom>
          <a:noFill/>
          <a:ln cap="flat" cmpd="sng" w="9525">
            <a:solidFill>
              <a:schemeClr val="dk2"/>
            </a:solidFill>
            <a:prstDash val="solid"/>
            <a:round/>
            <a:headEnd len="med" w="med" type="none"/>
            <a:tailEnd len="med" w="med" type="none"/>
          </a:ln>
        </p:spPr>
      </p:cxnSp>
      <p:cxnSp>
        <p:nvCxnSpPr>
          <p:cNvPr id="1066" name="Google Shape;1066;p56"/>
          <p:cNvCxnSpPr/>
          <p:nvPr/>
        </p:nvCxnSpPr>
        <p:spPr>
          <a:xfrm>
            <a:off x="6701856" y="3385699"/>
            <a:ext cx="411900" cy="0"/>
          </a:xfrm>
          <a:prstGeom prst="straightConnector1">
            <a:avLst/>
          </a:prstGeom>
          <a:noFill/>
          <a:ln cap="flat" cmpd="sng" w="9525">
            <a:solidFill>
              <a:schemeClr val="dk2"/>
            </a:solidFill>
            <a:prstDash val="solid"/>
            <a:round/>
            <a:headEnd len="med" w="med" type="none"/>
            <a:tailEnd len="med" w="med" type="none"/>
          </a:ln>
        </p:spPr>
      </p:cxnSp>
      <p:cxnSp>
        <p:nvCxnSpPr>
          <p:cNvPr id="1067" name="Google Shape;1067;p56"/>
          <p:cNvCxnSpPr/>
          <p:nvPr/>
        </p:nvCxnSpPr>
        <p:spPr>
          <a:xfrm>
            <a:off x="6687881" y="2876149"/>
            <a:ext cx="384000" cy="0"/>
          </a:xfrm>
          <a:prstGeom prst="straightConnector1">
            <a:avLst/>
          </a:prstGeom>
          <a:noFill/>
          <a:ln cap="flat" cmpd="sng" w="9525">
            <a:solidFill>
              <a:schemeClr val="dk2"/>
            </a:solidFill>
            <a:prstDash val="solid"/>
            <a:round/>
            <a:headEnd len="med" w="med" type="none"/>
            <a:tailEnd len="med" w="med" type="none"/>
          </a:ln>
        </p:spPr>
      </p:cxnSp>
      <p:sp>
        <p:nvSpPr>
          <p:cNvPr id="1068" name="Google Shape;1068;p56"/>
          <p:cNvSpPr txBox="1"/>
          <p:nvPr/>
        </p:nvSpPr>
        <p:spPr>
          <a:xfrm>
            <a:off x="1409056" y="2900837"/>
            <a:ext cx="328200" cy="461700"/>
          </a:xfrm>
          <a:prstGeom prst="rect">
            <a:avLst/>
          </a:prstGeom>
          <a:solidFill>
            <a:srgbClr val="B6D7A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a:t>
            </a:r>
            <a:endParaRPr b="1" sz="1800">
              <a:latin typeface="Times New Roman"/>
              <a:ea typeface="Times New Roman"/>
              <a:cs typeface="Times New Roman"/>
              <a:sym typeface="Times New Roman"/>
            </a:endParaRPr>
          </a:p>
        </p:txBody>
      </p:sp>
      <p:sp>
        <p:nvSpPr>
          <p:cNvPr id="1069" name="Google Shape;1069;p56"/>
          <p:cNvSpPr txBox="1"/>
          <p:nvPr/>
        </p:nvSpPr>
        <p:spPr>
          <a:xfrm>
            <a:off x="6701806" y="2900062"/>
            <a:ext cx="328200" cy="461700"/>
          </a:xfrm>
          <a:prstGeom prst="rect">
            <a:avLst/>
          </a:prstGeom>
          <a:solidFill>
            <a:srgbClr val="B6D7A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a:t>
            </a:r>
            <a:endParaRPr b="1" sz="1800">
              <a:latin typeface="Times New Roman"/>
              <a:ea typeface="Times New Roman"/>
              <a:cs typeface="Times New Roman"/>
              <a:sym typeface="Times New Roman"/>
            </a:endParaRPr>
          </a:p>
        </p:txBody>
      </p:sp>
      <p:sp>
        <p:nvSpPr>
          <p:cNvPr id="1070" name="Google Shape;1070;p56"/>
          <p:cNvSpPr txBox="1"/>
          <p:nvPr/>
        </p:nvSpPr>
        <p:spPr>
          <a:xfrm>
            <a:off x="3248356" y="2291549"/>
            <a:ext cx="1521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CC0000"/>
                </a:solidFill>
                <a:latin typeface="Times New Roman"/>
                <a:ea typeface="Times New Roman"/>
                <a:cs typeface="Times New Roman"/>
                <a:sym typeface="Times New Roman"/>
              </a:rPr>
              <a:t>Buggy </a:t>
            </a:r>
            <a:r>
              <a:rPr b="1" lang="en" sz="1100">
                <a:solidFill>
                  <a:srgbClr val="CC0000"/>
                </a:solidFill>
                <a:latin typeface="Times New Roman"/>
                <a:ea typeface="Times New Roman"/>
                <a:cs typeface="Times New Roman"/>
                <a:sym typeface="Times New Roman"/>
              </a:rPr>
              <a:t>Application </a:t>
            </a:r>
            <a:endParaRPr b="1" sz="1100">
              <a:solidFill>
                <a:srgbClr val="CC0000"/>
              </a:solidFill>
              <a:latin typeface="Times New Roman"/>
              <a:ea typeface="Times New Roman"/>
              <a:cs typeface="Times New Roman"/>
              <a:sym typeface="Times New Roman"/>
            </a:endParaRPr>
          </a:p>
          <a:p>
            <a:pPr indent="0" lvl="0" marL="0" rtl="0" algn="ctr">
              <a:spcBef>
                <a:spcPts val="0"/>
              </a:spcBef>
              <a:spcAft>
                <a:spcPts val="0"/>
              </a:spcAft>
              <a:buNone/>
            </a:pPr>
            <a:r>
              <a:rPr b="1" lang="en" sz="1100">
                <a:solidFill>
                  <a:srgbClr val="CC0000"/>
                </a:solidFill>
                <a:latin typeface="Times New Roman"/>
                <a:ea typeface="Times New Roman"/>
                <a:cs typeface="Times New Roman"/>
                <a:sym typeface="Times New Roman"/>
              </a:rPr>
              <a:t>write</a:t>
            </a:r>
            <a:endParaRPr sz="1100"/>
          </a:p>
        </p:txBody>
      </p:sp>
      <p:sp>
        <p:nvSpPr>
          <p:cNvPr id="1071" name="Google Shape;1071;p56"/>
          <p:cNvSpPr txBox="1"/>
          <p:nvPr/>
        </p:nvSpPr>
        <p:spPr>
          <a:xfrm>
            <a:off x="2185706" y="2931599"/>
            <a:ext cx="3141300" cy="400200"/>
          </a:xfrm>
          <a:prstGeom prst="rect">
            <a:avLst/>
          </a:prstGeom>
          <a:solidFill>
            <a:srgbClr val="CC0000">
              <a:alpha val="6607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1072" name="Google Shape;1072;p56"/>
          <p:cNvCxnSpPr>
            <a:stCxn id="1071" idx="2"/>
            <a:endCxn id="1073" idx="1"/>
          </p:cNvCxnSpPr>
          <p:nvPr/>
        </p:nvCxnSpPr>
        <p:spPr>
          <a:xfrm flipH="1" rot="-5400000">
            <a:off x="3699356" y="3388799"/>
            <a:ext cx="690300" cy="576300"/>
          </a:xfrm>
          <a:prstGeom prst="curvedConnector3">
            <a:avLst>
              <a:gd fmla="val 50000" name="adj1"/>
            </a:avLst>
          </a:prstGeom>
          <a:noFill/>
          <a:ln cap="flat" cmpd="sng" w="19050">
            <a:solidFill>
              <a:srgbClr val="1155CC"/>
            </a:solidFill>
            <a:prstDash val="dot"/>
            <a:round/>
            <a:headEnd len="med" w="med" type="none"/>
            <a:tailEnd len="med" w="med" type="triangle"/>
          </a:ln>
        </p:spPr>
      </p:cxnSp>
      <p:pic>
        <p:nvPicPr>
          <p:cNvPr id="1074" name="Google Shape;1074;p56"/>
          <p:cNvPicPr preferRelativeResize="0"/>
          <p:nvPr/>
        </p:nvPicPr>
        <p:blipFill>
          <a:blip r:embed="rId4">
            <a:alphaModFix/>
          </a:blip>
          <a:stretch>
            <a:fillRect/>
          </a:stretch>
        </p:blipFill>
        <p:spPr>
          <a:xfrm>
            <a:off x="3756364" y="3610504"/>
            <a:ext cx="411900" cy="411900"/>
          </a:xfrm>
          <a:prstGeom prst="rect">
            <a:avLst/>
          </a:prstGeom>
          <a:noFill/>
          <a:ln>
            <a:noFill/>
          </a:ln>
        </p:spPr>
      </p:pic>
      <p:sp>
        <p:nvSpPr>
          <p:cNvPr id="1075" name="Google Shape;1075;p56"/>
          <p:cNvSpPr txBox="1"/>
          <p:nvPr/>
        </p:nvSpPr>
        <p:spPr>
          <a:xfrm>
            <a:off x="1341356" y="3588262"/>
            <a:ext cx="241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CC0000"/>
                </a:solidFill>
                <a:latin typeface="Times New Roman"/>
                <a:ea typeface="Times New Roman"/>
                <a:cs typeface="Times New Roman"/>
                <a:sym typeface="Times New Roman"/>
              </a:rPr>
              <a:t>Spatial safety violation bug </a:t>
            </a:r>
            <a:endParaRPr b="1">
              <a:solidFill>
                <a:srgbClr val="CC0000"/>
              </a:solidFill>
              <a:latin typeface="Times New Roman"/>
              <a:ea typeface="Times New Roman"/>
              <a:cs typeface="Times New Roman"/>
              <a:sym typeface="Times New Roman"/>
            </a:endParaRPr>
          </a:p>
        </p:txBody>
      </p:sp>
      <p:sp>
        <p:nvSpPr>
          <p:cNvPr id="1076" name="Google Shape;1076;p56"/>
          <p:cNvSpPr/>
          <p:nvPr/>
        </p:nvSpPr>
        <p:spPr>
          <a:xfrm>
            <a:off x="5756881" y="4022399"/>
            <a:ext cx="1587300" cy="4617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latin typeface="Times New Roman"/>
                <a:ea typeface="Times New Roman"/>
                <a:cs typeface="Times New Roman"/>
                <a:sym typeface="Times New Roman"/>
              </a:rPr>
              <a:t>Abort and terminate the program </a:t>
            </a:r>
            <a:endParaRPr b="1" i="1" sz="1200">
              <a:latin typeface="Times New Roman"/>
              <a:ea typeface="Times New Roman"/>
              <a:cs typeface="Times New Roman"/>
              <a:sym typeface="Times New Roman"/>
            </a:endParaRPr>
          </a:p>
        </p:txBody>
      </p:sp>
      <p:pic>
        <p:nvPicPr>
          <p:cNvPr id="1077" name="Google Shape;1077;p56"/>
          <p:cNvPicPr preferRelativeResize="0"/>
          <p:nvPr/>
        </p:nvPicPr>
        <p:blipFill>
          <a:blip r:embed="rId5">
            <a:alphaModFix/>
          </a:blip>
          <a:stretch>
            <a:fillRect/>
          </a:stretch>
        </p:blipFill>
        <p:spPr>
          <a:xfrm>
            <a:off x="7344181" y="4092199"/>
            <a:ext cx="761999" cy="762001"/>
          </a:xfrm>
          <a:prstGeom prst="rect">
            <a:avLst/>
          </a:prstGeom>
          <a:noFill/>
          <a:ln>
            <a:noFill/>
          </a:ln>
        </p:spPr>
      </p:pic>
      <p:sp>
        <p:nvSpPr>
          <p:cNvPr id="1078" name="Google Shape;1078;p56"/>
          <p:cNvSpPr/>
          <p:nvPr/>
        </p:nvSpPr>
        <p:spPr>
          <a:xfrm>
            <a:off x="1658956" y="2710124"/>
            <a:ext cx="762000" cy="844500"/>
          </a:xfrm>
          <a:prstGeom prst="ellipse">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6"/>
          <p:cNvSpPr/>
          <p:nvPr/>
        </p:nvSpPr>
        <p:spPr>
          <a:xfrm>
            <a:off x="3599656" y="2708674"/>
            <a:ext cx="1337400" cy="844500"/>
          </a:xfrm>
          <a:prstGeom prst="ellipse">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6"/>
          <p:cNvSpPr/>
          <p:nvPr/>
        </p:nvSpPr>
        <p:spPr>
          <a:xfrm>
            <a:off x="5999456" y="2710124"/>
            <a:ext cx="762000" cy="844500"/>
          </a:xfrm>
          <a:prstGeom prst="ellipse">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6"/>
          <p:cNvSpPr/>
          <p:nvPr/>
        </p:nvSpPr>
        <p:spPr>
          <a:xfrm>
            <a:off x="3386281" y="4022099"/>
            <a:ext cx="1710000" cy="4617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i="1"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b="1" i="1" lang="en" sz="1200">
                <a:solidFill>
                  <a:schemeClr val="dk1"/>
                </a:solidFill>
                <a:latin typeface="Times New Roman"/>
                <a:ea typeface="Times New Roman"/>
                <a:cs typeface="Times New Roman"/>
                <a:sym typeface="Times New Roman"/>
              </a:rPr>
              <a:t>Commit time canary bits validation </a:t>
            </a:r>
            <a:endParaRPr b="1" i="1"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b="1" i="1" sz="1200">
              <a:latin typeface="Times New Roman"/>
              <a:ea typeface="Times New Roman"/>
              <a:cs typeface="Times New Roman"/>
              <a:sym typeface="Times New Roman"/>
            </a:endParaRPr>
          </a:p>
        </p:txBody>
      </p:sp>
      <p:cxnSp>
        <p:nvCxnSpPr>
          <p:cNvPr id="1082" name="Google Shape;1082;p56"/>
          <p:cNvCxnSpPr>
            <a:stCxn id="1081" idx="3"/>
            <a:endCxn id="1076" idx="1"/>
          </p:cNvCxnSpPr>
          <p:nvPr/>
        </p:nvCxnSpPr>
        <p:spPr>
          <a:xfrm>
            <a:off x="5096281" y="4252949"/>
            <a:ext cx="660600" cy="600"/>
          </a:xfrm>
          <a:prstGeom prst="curvedConnector3">
            <a:avLst>
              <a:gd fmla="val 50000" name="adj1"/>
            </a:avLst>
          </a:prstGeom>
          <a:noFill/>
          <a:ln cap="flat" cmpd="sng" w="19050">
            <a:solidFill>
              <a:srgbClr val="CC0000"/>
            </a:solidFill>
            <a:prstDash val="dot"/>
            <a:round/>
            <a:headEnd len="med" w="med" type="none"/>
            <a:tailEnd len="med" w="med" type="triangle"/>
          </a:ln>
        </p:spPr>
      </p:cxnSp>
      <p:sp>
        <p:nvSpPr>
          <p:cNvPr id="1083" name="Google Shape;1083;p56"/>
          <p:cNvSpPr/>
          <p:nvPr/>
        </p:nvSpPr>
        <p:spPr>
          <a:xfrm>
            <a:off x="2094256" y="2694149"/>
            <a:ext cx="548694" cy="393606"/>
          </a:xfrm>
          <a:prstGeom prst="irregularSeal1">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6"/>
          <p:cNvSpPr txBox="1"/>
          <p:nvPr/>
        </p:nvSpPr>
        <p:spPr>
          <a:xfrm>
            <a:off x="924906" y="2348387"/>
            <a:ext cx="7008000" cy="1262100"/>
          </a:xfrm>
          <a:prstGeom prst="rect">
            <a:avLst/>
          </a:prstGeom>
          <a:solidFill>
            <a:srgbClr val="999999">
              <a:alpha val="536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85" name="Google Shape;1085;p56"/>
          <p:cNvSpPr/>
          <p:nvPr/>
        </p:nvSpPr>
        <p:spPr>
          <a:xfrm>
            <a:off x="2374181" y="2284949"/>
            <a:ext cx="118800" cy="572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6"/>
          <p:cNvSpPr/>
          <p:nvPr/>
        </p:nvSpPr>
        <p:spPr>
          <a:xfrm>
            <a:off x="4728856" y="2266799"/>
            <a:ext cx="118800" cy="572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6"/>
          <p:cNvSpPr txBox="1"/>
          <p:nvPr/>
        </p:nvSpPr>
        <p:spPr>
          <a:xfrm>
            <a:off x="6593906" y="2325324"/>
            <a:ext cx="167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DRAM Objects </a:t>
            </a:r>
            <a:endParaRPr b="1">
              <a:latin typeface="Times New Roman"/>
              <a:ea typeface="Times New Roman"/>
              <a:cs typeface="Times New Roman"/>
              <a:sym typeface="Times New Roman"/>
            </a:endParaRPr>
          </a:p>
        </p:txBody>
      </p:sp>
      <p:sp>
        <p:nvSpPr>
          <p:cNvPr id="1088" name="Google Shape;1088;p56"/>
          <p:cNvSpPr txBox="1"/>
          <p:nvPr>
            <p:ph type="title"/>
          </p:nvPr>
        </p:nvSpPr>
        <p:spPr>
          <a:xfrm>
            <a:off x="274320" y="137160"/>
            <a:ext cx="8686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Protecting DRAM objects </a:t>
            </a:r>
            <a:r>
              <a:rPr b="1" lang="en">
                <a:solidFill>
                  <a:srgbClr val="1155CC"/>
                </a:solidFill>
                <a:latin typeface="Times New Roman"/>
                <a:ea typeface="Times New Roman"/>
                <a:cs typeface="Times New Roman"/>
                <a:sym typeface="Times New Roman"/>
              </a:rPr>
              <a:t>using canary bits </a:t>
            </a:r>
            <a:endParaRPr b="1">
              <a:solidFill>
                <a:srgbClr val="1155CC"/>
              </a:solidFill>
              <a:latin typeface="Times New Roman"/>
              <a:ea typeface="Times New Roman"/>
              <a:cs typeface="Times New Roman"/>
              <a:sym typeface="Times New Roman"/>
            </a:endParaRPr>
          </a:p>
        </p:txBody>
      </p:sp>
      <p:sp>
        <p:nvSpPr>
          <p:cNvPr id="1089" name="Google Shape;1089;p56"/>
          <p:cNvSpPr/>
          <p:nvPr/>
        </p:nvSpPr>
        <p:spPr>
          <a:xfrm>
            <a:off x="893100" y="797750"/>
            <a:ext cx="7178100" cy="6156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5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i="1" lang="en" sz="1600">
                <a:solidFill>
                  <a:schemeClr val="dk1"/>
                </a:solidFill>
                <a:latin typeface="Times New Roman"/>
                <a:ea typeface="Times New Roman"/>
                <a:cs typeface="Times New Roman"/>
                <a:sym typeface="Times New Roman"/>
              </a:rPr>
              <a:t>TENET assigns </a:t>
            </a:r>
            <a:r>
              <a:rPr b="1" i="1" lang="en" sz="1600">
                <a:solidFill>
                  <a:schemeClr val="dk1"/>
                </a:solidFill>
                <a:latin typeface="Times New Roman"/>
                <a:ea typeface="Times New Roman"/>
                <a:cs typeface="Times New Roman"/>
                <a:sym typeface="Times New Roman"/>
              </a:rPr>
              <a:t>8 byte canaries</a:t>
            </a:r>
            <a:r>
              <a:rPr i="1" lang="en" sz="1600">
                <a:solidFill>
                  <a:schemeClr val="dk1"/>
                </a:solidFill>
                <a:latin typeface="Times New Roman"/>
                <a:ea typeface="Times New Roman"/>
                <a:cs typeface="Times New Roman"/>
                <a:sym typeface="Times New Roman"/>
              </a:rPr>
              <a:t> at the boundary of a DRAM object and the canary bits are inspected when the application</a:t>
            </a:r>
            <a:r>
              <a:rPr b="1" i="1" lang="en" sz="1600">
                <a:solidFill>
                  <a:schemeClr val="dk1"/>
                </a:solidFill>
                <a:latin typeface="Times New Roman"/>
                <a:ea typeface="Times New Roman"/>
                <a:cs typeface="Times New Roman"/>
                <a:sym typeface="Times New Roman"/>
              </a:rPr>
              <a:t> commits the transaction</a:t>
            </a:r>
            <a:endParaRPr i="1"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i="1" sz="1500">
              <a:solidFill>
                <a:schemeClr val="dk1"/>
              </a:solidFill>
              <a:latin typeface="Times New Roman"/>
              <a:ea typeface="Times New Roman"/>
              <a:cs typeface="Times New Roman"/>
              <a:sym typeface="Times New Roman"/>
            </a:endParaRPr>
          </a:p>
        </p:txBody>
      </p:sp>
      <p:sp>
        <p:nvSpPr>
          <p:cNvPr id="1090" name="Google Shape;1090;p56"/>
          <p:cNvSpPr/>
          <p:nvPr/>
        </p:nvSpPr>
        <p:spPr>
          <a:xfrm>
            <a:off x="1873206" y="1719072"/>
            <a:ext cx="5219700" cy="509700"/>
          </a:xfrm>
          <a:prstGeom prst="roundRect">
            <a:avLst>
              <a:gd fmla="val 16667" name="adj"/>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dk1"/>
                </a:solidFill>
                <a:latin typeface="Times New Roman"/>
                <a:ea typeface="Times New Roman"/>
                <a:cs typeface="Times New Roman"/>
                <a:sym typeface="Times New Roman"/>
              </a:rPr>
              <a:t>Corrupted canary bits indicates a spatial safety violation</a:t>
            </a:r>
            <a:endParaRPr sz="1600">
              <a:latin typeface="Times New Roman"/>
              <a:ea typeface="Times New Roman"/>
              <a:cs typeface="Times New Roman"/>
              <a:sym typeface="Times New Roman"/>
            </a:endParaRPr>
          </a:p>
        </p:txBody>
      </p:sp>
      <p:sp>
        <p:nvSpPr>
          <p:cNvPr id="1091" name="Google Shape;1091;p56"/>
          <p:cNvSpPr/>
          <p:nvPr/>
        </p:nvSpPr>
        <p:spPr>
          <a:xfrm>
            <a:off x="448056" y="2849087"/>
            <a:ext cx="8070000" cy="6156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5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i="1" lang="en" sz="1800">
                <a:solidFill>
                  <a:schemeClr val="dk1"/>
                </a:solidFill>
                <a:latin typeface="Times New Roman"/>
                <a:ea typeface="Times New Roman"/>
                <a:cs typeface="Times New Roman"/>
                <a:sym typeface="Times New Roman"/>
              </a:rPr>
              <a:t>MPK and Canary bits validation together guarantees spatial safety for the NVM data </a:t>
            </a:r>
            <a:endParaRPr i="1"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i="1" sz="15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8"/>
                                        </p:tgtEl>
                                        <p:attrNameLst>
                                          <p:attrName>style.visibility</p:attrName>
                                        </p:attrNameLst>
                                      </p:cBhvr>
                                      <p:to>
                                        <p:strVal val="visible"/>
                                      </p:to>
                                    </p:set>
                                    <p:animEffect filter="fade" transition="in">
                                      <p:cBhvr>
                                        <p:cTn dur="1000"/>
                                        <p:tgtEl>
                                          <p:spTgt spid="1078"/>
                                        </p:tgtEl>
                                      </p:cBhvr>
                                    </p:animEffect>
                                  </p:childTnLst>
                                </p:cTn>
                              </p:par>
                              <p:par>
                                <p:cTn fill="hold" nodeType="withEffect" presetClass="entr" presetID="10" presetSubtype="0">
                                  <p:stCondLst>
                                    <p:cond delay="0"/>
                                  </p:stCondLst>
                                  <p:childTnLst>
                                    <p:set>
                                      <p:cBhvr>
                                        <p:cTn dur="1" fill="hold">
                                          <p:stCondLst>
                                            <p:cond delay="0"/>
                                          </p:stCondLst>
                                        </p:cTn>
                                        <p:tgtEl>
                                          <p:spTgt spid="1079"/>
                                        </p:tgtEl>
                                        <p:attrNameLst>
                                          <p:attrName>style.visibility</p:attrName>
                                        </p:attrNameLst>
                                      </p:cBhvr>
                                      <p:to>
                                        <p:strVal val="visible"/>
                                      </p:to>
                                    </p:set>
                                    <p:animEffect filter="fade" transition="in">
                                      <p:cBhvr>
                                        <p:cTn dur="1000"/>
                                        <p:tgtEl>
                                          <p:spTgt spid="1079"/>
                                        </p:tgtEl>
                                      </p:cBhvr>
                                    </p:animEffect>
                                  </p:childTnLst>
                                </p:cTn>
                              </p:par>
                              <p:par>
                                <p:cTn fill="hold" nodeType="withEffect" presetClass="entr" presetID="10" presetSubtype="0">
                                  <p:stCondLst>
                                    <p:cond delay="0"/>
                                  </p:stCondLst>
                                  <p:childTnLst>
                                    <p:set>
                                      <p:cBhvr>
                                        <p:cTn dur="1" fill="hold">
                                          <p:stCondLst>
                                            <p:cond delay="0"/>
                                          </p:stCondLst>
                                        </p:cTn>
                                        <p:tgtEl>
                                          <p:spTgt spid="1080"/>
                                        </p:tgtEl>
                                        <p:attrNameLst>
                                          <p:attrName>style.visibility</p:attrName>
                                        </p:attrNameLst>
                                      </p:cBhvr>
                                      <p:to>
                                        <p:strVal val="visible"/>
                                      </p:to>
                                    </p:set>
                                    <p:animEffect filter="fade" transition="in">
                                      <p:cBhvr>
                                        <p:cTn dur="1000"/>
                                        <p:tgtEl>
                                          <p:spTgt spid="10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07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07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080"/>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85"/>
                                        </p:tgtEl>
                                        <p:attrNameLst>
                                          <p:attrName>style.visibility</p:attrName>
                                        </p:attrNameLst>
                                      </p:cBhvr>
                                      <p:to>
                                        <p:strVal val="visible"/>
                                      </p:to>
                                    </p:set>
                                    <p:animEffect filter="fade" transition="in">
                                      <p:cBhvr>
                                        <p:cTn dur="1000"/>
                                        <p:tgtEl>
                                          <p:spTgt spid="10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08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86"/>
                                        </p:tgtEl>
                                        <p:attrNameLst>
                                          <p:attrName>style.visibility</p:attrName>
                                        </p:attrNameLst>
                                      </p:cBhvr>
                                      <p:to>
                                        <p:strVal val="visible"/>
                                      </p:to>
                                    </p:set>
                                    <p:animEffect filter="fade" transition="in">
                                      <p:cBhvr>
                                        <p:cTn dur="1000"/>
                                        <p:tgtEl>
                                          <p:spTgt spid="108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70"/>
                                        </p:tgtEl>
                                        <p:attrNameLst>
                                          <p:attrName>style.visibility</p:attrName>
                                        </p:attrNameLst>
                                      </p:cBhvr>
                                      <p:to>
                                        <p:strVal val="visible"/>
                                      </p:to>
                                    </p:set>
                                    <p:animEffect filter="fade" transition="in">
                                      <p:cBhvr>
                                        <p:cTn dur="1000"/>
                                        <p:tgtEl>
                                          <p:spTgt spid="107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71"/>
                                        </p:tgtEl>
                                        <p:attrNameLst>
                                          <p:attrName>style.visibility</p:attrName>
                                        </p:attrNameLst>
                                      </p:cBhvr>
                                      <p:to>
                                        <p:strVal val="visible"/>
                                      </p:to>
                                    </p:set>
                                    <p:animEffect filter="fade" transition="in">
                                      <p:cBhvr>
                                        <p:cTn dur="1500"/>
                                        <p:tgtEl>
                                          <p:spTgt spid="1071"/>
                                        </p:tgtEl>
                                      </p:cBhvr>
                                    </p:animEffect>
                                  </p:childTnLst>
                                </p:cTn>
                              </p:par>
                              <p:par>
                                <p:cTn fill="hold" nodeType="withEffect" presetClass="entr" presetID="10" presetSubtype="0">
                                  <p:stCondLst>
                                    <p:cond delay="0"/>
                                  </p:stCondLst>
                                  <p:childTnLst>
                                    <p:set>
                                      <p:cBhvr>
                                        <p:cTn dur="1" fill="hold">
                                          <p:stCondLst>
                                            <p:cond delay="0"/>
                                          </p:stCondLst>
                                        </p:cTn>
                                        <p:tgtEl>
                                          <p:spTgt spid="1083"/>
                                        </p:tgtEl>
                                        <p:attrNameLst>
                                          <p:attrName>style.visibility</p:attrName>
                                        </p:attrNameLst>
                                      </p:cBhvr>
                                      <p:to>
                                        <p:strVal val="visible"/>
                                      </p:to>
                                    </p:set>
                                    <p:animEffect filter="fade" transition="in">
                                      <p:cBhvr>
                                        <p:cTn dur="1000"/>
                                        <p:tgtEl>
                                          <p:spTgt spid="10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2"/>
                                        </p:tgtEl>
                                        <p:attrNameLst>
                                          <p:attrName>style.visibility</p:attrName>
                                        </p:attrNameLst>
                                      </p:cBhvr>
                                      <p:to>
                                        <p:strVal val="visible"/>
                                      </p:to>
                                    </p:set>
                                    <p:animEffect filter="fade" transition="in">
                                      <p:cBhvr>
                                        <p:cTn dur="1000"/>
                                        <p:tgtEl>
                                          <p:spTgt spid="1072"/>
                                        </p:tgtEl>
                                      </p:cBhvr>
                                    </p:animEffect>
                                  </p:childTnLst>
                                </p:cTn>
                              </p:par>
                              <p:par>
                                <p:cTn fill="hold" nodeType="withEffect" presetClass="entr" presetID="10" presetSubtype="0">
                                  <p:stCondLst>
                                    <p:cond delay="0"/>
                                  </p:stCondLst>
                                  <p:childTnLst>
                                    <p:set>
                                      <p:cBhvr>
                                        <p:cTn dur="1" fill="hold">
                                          <p:stCondLst>
                                            <p:cond delay="0"/>
                                          </p:stCondLst>
                                        </p:cTn>
                                        <p:tgtEl>
                                          <p:spTgt spid="1081"/>
                                        </p:tgtEl>
                                        <p:attrNameLst>
                                          <p:attrName>style.visibility</p:attrName>
                                        </p:attrNameLst>
                                      </p:cBhvr>
                                      <p:to>
                                        <p:strVal val="visible"/>
                                      </p:to>
                                    </p:set>
                                    <p:animEffect filter="fade" transition="in">
                                      <p:cBhvr>
                                        <p:cTn dur="1000"/>
                                        <p:tgtEl>
                                          <p:spTgt spid="108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79"/>
                                        </p:tgtEl>
                                        <p:attrNameLst>
                                          <p:attrName>style.visibility</p:attrName>
                                        </p:attrNameLst>
                                      </p:cBhvr>
                                      <p:to>
                                        <p:strVal val="visible"/>
                                      </p:to>
                                    </p:set>
                                    <p:animEffect filter="fade" transition="in">
                                      <p:cBhvr>
                                        <p:cTn dur="1000"/>
                                        <p:tgtEl>
                                          <p:spTgt spid="107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90"/>
                                        </p:tgtEl>
                                        <p:attrNameLst>
                                          <p:attrName>style.visibility</p:attrName>
                                        </p:attrNameLst>
                                      </p:cBhvr>
                                      <p:to>
                                        <p:strVal val="visible"/>
                                      </p:to>
                                    </p:set>
                                    <p:animEffect filter="fade" transition="in">
                                      <p:cBhvr>
                                        <p:cTn dur="1000"/>
                                        <p:tgtEl>
                                          <p:spTgt spid="109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75"/>
                                        </p:tgtEl>
                                        <p:attrNameLst>
                                          <p:attrName>style.visibility</p:attrName>
                                        </p:attrNameLst>
                                      </p:cBhvr>
                                      <p:to>
                                        <p:strVal val="visible"/>
                                      </p:to>
                                    </p:set>
                                    <p:animEffect filter="fade" transition="in">
                                      <p:cBhvr>
                                        <p:cTn dur="1000"/>
                                        <p:tgtEl>
                                          <p:spTgt spid="1075"/>
                                        </p:tgtEl>
                                      </p:cBhvr>
                                    </p:animEffect>
                                  </p:childTnLst>
                                </p:cTn>
                              </p:par>
                              <p:par>
                                <p:cTn fill="hold" nodeType="withEffect" presetClass="entr" presetID="10" presetSubtype="0">
                                  <p:stCondLst>
                                    <p:cond delay="0"/>
                                  </p:stCondLst>
                                  <p:childTnLst>
                                    <p:set>
                                      <p:cBhvr>
                                        <p:cTn dur="1" fill="hold">
                                          <p:stCondLst>
                                            <p:cond delay="0"/>
                                          </p:stCondLst>
                                        </p:cTn>
                                        <p:tgtEl>
                                          <p:spTgt spid="1074"/>
                                        </p:tgtEl>
                                        <p:attrNameLst>
                                          <p:attrName>style.visibility</p:attrName>
                                        </p:attrNameLst>
                                      </p:cBhvr>
                                      <p:to>
                                        <p:strVal val="visible"/>
                                      </p:to>
                                    </p:set>
                                    <p:animEffect filter="fade" transition="in">
                                      <p:cBhvr>
                                        <p:cTn dur="1000"/>
                                        <p:tgtEl>
                                          <p:spTgt spid="10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2"/>
                                        </p:tgtEl>
                                        <p:attrNameLst>
                                          <p:attrName>style.visibility</p:attrName>
                                        </p:attrNameLst>
                                      </p:cBhvr>
                                      <p:to>
                                        <p:strVal val="visible"/>
                                      </p:to>
                                    </p:set>
                                    <p:animEffect filter="fade" transition="in">
                                      <p:cBhvr>
                                        <p:cTn dur="1000"/>
                                        <p:tgtEl>
                                          <p:spTgt spid="1082"/>
                                        </p:tgtEl>
                                      </p:cBhvr>
                                    </p:animEffect>
                                  </p:childTnLst>
                                </p:cTn>
                              </p:par>
                              <p:par>
                                <p:cTn fill="hold" nodeType="withEffect" presetClass="entr" presetID="10" presetSubtype="0">
                                  <p:stCondLst>
                                    <p:cond delay="0"/>
                                  </p:stCondLst>
                                  <p:childTnLst>
                                    <p:set>
                                      <p:cBhvr>
                                        <p:cTn dur="1" fill="hold">
                                          <p:stCondLst>
                                            <p:cond delay="0"/>
                                          </p:stCondLst>
                                        </p:cTn>
                                        <p:tgtEl>
                                          <p:spTgt spid="1076"/>
                                        </p:tgtEl>
                                        <p:attrNameLst>
                                          <p:attrName>style.visibility</p:attrName>
                                        </p:attrNameLst>
                                      </p:cBhvr>
                                      <p:to>
                                        <p:strVal val="visible"/>
                                      </p:to>
                                    </p:set>
                                    <p:animEffect filter="fade" transition="in">
                                      <p:cBhvr>
                                        <p:cTn dur="1000"/>
                                        <p:tgtEl>
                                          <p:spTgt spid="107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77"/>
                                        </p:tgtEl>
                                        <p:attrNameLst>
                                          <p:attrName>style.visibility</p:attrName>
                                        </p:attrNameLst>
                                      </p:cBhvr>
                                      <p:to>
                                        <p:strVal val="visible"/>
                                      </p:to>
                                    </p:set>
                                    <p:animEffect filter="fade" transition="in">
                                      <p:cBhvr>
                                        <p:cTn dur="1000"/>
                                        <p:tgtEl>
                                          <p:spTgt spid="10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57"/>
          <p:cNvSpPr txBox="1"/>
          <p:nvPr>
            <p:ph type="title"/>
          </p:nvPr>
        </p:nvSpPr>
        <p:spPr>
          <a:xfrm>
            <a:off x="274320" y="137160"/>
            <a:ext cx="86868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520">
                <a:latin typeface="Times New Roman"/>
                <a:ea typeface="Times New Roman"/>
                <a:cs typeface="Times New Roman"/>
                <a:sym typeface="Times New Roman"/>
              </a:rPr>
              <a:t>Read-only</a:t>
            </a:r>
            <a:r>
              <a:rPr b="1" lang="en" sz="2520">
                <a:latin typeface="Times New Roman"/>
                <a:ea typeface="Times New Roman"/>
                <a:cs typeface="Times New Roman"/>
                <a:sym typeface="Times New Roman"/>
              </a:rPr>
              <a:t> NVM access can cause </a:t>
            </a:r>
            <a:r>
              <a:rPr b="1" lang="en" sz="2520">
                <a:solidFill>
                  <a:srgbClr val="CC0000"/>
                </a:solidFill>
                <a:latin typeface="Times New Roman"/>
                <a:ea typeface="Times New Roman"/>
                <a:cs typeface="Times New Roman"/>
                <a:sym typeface="Times New Roman"/>
              </a:rPr>
              <a:t>temporal safety violations</a:t>
            </a:r>
            <a:endParaRPr b="1" sz="2520">
              <a:solidFill>
                <a:srgbClr val="CC0000"/>
              </a:solidFill>
              <a:latin typeface="Times New Roman"/>
              <a:ea typeface="Times New Roman"/>
              <a:cs typeface="Times New Roman"/>
              <a:sym typeface="Times New Roman"/>
            </a:endParaRPr>
          </a:p>
        </p:txBody>
      </p:sp>
      <p:sp>
        <p:nvSpPr>
          <p:cNvPr id="1097" name="Google Shape;1097;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98" name="Google Shape;1098;p57"/>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1099" name="Google Shape;1099;p57"/>
          <p:cNvSpPr/>
          <p:nvPr/>
        </p:nvSpPr>
        <p:spPr>
          <a:xfrm>
            <a:off x="1363250" y="2696025"/>
            <a:ext cx="6520500" cy="1019100"/>
          </a:xfrm>
          <a:prstGeom prst="rect">
            <a:avLst/>
          </a:prstGeom>
          <a:solidFill>
            <a:srgbClr val="E69138">
              <a:alpha val="24400"/>
            </a:srgbClr>
          </a:solid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00" name="Google Shape;1100;p57"/>
          <p:cNvSpPr/>
          <p:nvPr/>
        </p:nvSpPr>
        <p:spPr>
          <a:xfrm>
            <a:off x="2442125" y="2950725"/>
            <a:ext cx="985200" cy="5097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Node A</a:t>
            </a:r>
            <a:endParaRPr sz="1600">
              <a:latin typeface="Times New Roman"/>
              <a:ea typeface="Times New Roman"/>
              <a:cs typeface="Times New Roman"/>
              <a:sym typeface="Times New Roman"/>
            </a:endParaRPr>
          </a:p>
        </p:txBody>
      </p:sp>
      <p:sp>
        <p:nvSpPr>
          <p:cNvPr id="1101" name="Google Shape;1101;p57"/>
          <p:cNvSpPr/>
          <p:nvPr/>
        </p:nvSpPr>
        <p:spPr>
          <a:xfrm>
            <a:off x="4038050" y="2950713"/>
            <a:ext cx="985200" cy="5097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strike="sngStrike">
                <a:latin typeface="Times New Roman"/>
                <a:ea typeface="Times New Roman"/>
                <a:cs typeface="Times New Roman"/>
                <a:sym typeface="Times New Roman"/>
              </a:rPr>
              <a:t>Node B</a:t>
            </a:r>
            <a:endParaRPr sz="1600" strike="sngStrike">
              <a:latin typeface="Times New Roman"/>
              <a:ea typeface="Times New Roman"/>
              <a:cs typeface="Times New Roman"/>
              <a:sym typeface="Times New Roman"/>
            </a:endParaRPr>
          </a:p>
        </p:txBody>
      </p:sp>
      <p:cxnSp>
        <p:nvCxnSpPr>
          <p:cNvPr id="1102" name="Google Shape;1102;p57"/>
          <p:cNvCxnSpPr>
            <a:stCxn id="1100" idx="3"/>
            <a:endCxn id="1101" idx="1"/>
          </p:cNvCxnSpPr>
          <p:nvPr/>
        </p:nvCxnSpPr>
        <p:spPr>
          <a:xfrm>
            <a:off x="3427325" y="3205575"/>
            <a:ext cx="610800" cy="0"/>
          </a:xfrm>
          <a:prstGeom prst="straightConnector1">
            <a:avLst/>
          </a:prstGeom>
          <a:noFill/>
          <a:ln cap="flat" cmpd="sng" w="9525">
            <a:solidFill>
              <a:srgbClr val="CC0000"/>
            </a:solidFill>
            <a:prstDash val="solid"/>
            <a:round/>
            <a:headEnd len="med" w="med" type="none"/>
            <a:tailEnd len="med" w="med" type="triangle"/>
          </a:ln>
        </p:spPr>
      </p:cxnSp>
      <p:sp>
        <p:nvSpPr>
          <p:cNvPr id="1103" name="Google Shape;1103;p57"/>
          <p:cNvSpPr txBox="1"/>
          <p:nvPr/>
        </p:nvSpPr>
        <p:spPr>
          <a:xfrm>
            <a:off x="5427100" y="2355200"/>
            <a:ext cx="2880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NVM Object Pool </a:t>
            </a:r>
            <a:r>
              <a:rPr b="1" lang="en" sz="1300">
                <a:solidFill>
                  <a:srgbClr val="38761D"/>
                </a:solidFill>
                <a:latin typeface="Times New Roman"/>
                <a:ea typeface="Times New Roman"/>
                <a:cs typeface="Times New Roman"/>
                <a:sym typeface="Times New Roman"/>
              </a:rPr>
              <a:t>(read-only access) </a:t>
            </a:r>
            <a:endParaRPr b="1" sz="1300">
              <a:latin typeface="Times New Roman"/>
              <a:ea typeface="Times New Roman"/>
              <a:cs typeface="Times New Roman"/>
              <a:sym typeface="Times New Roman"/>
            </a:endParaRPr>
          </a:p>
        </p:txBody>
      </p:sp>
      <p:sp>
        <p:nvSpPr>
          <p:cNvPr id="1104" name="Google Shape;1104;p57"/>
          <p:cNvSpPr/>
          <p:nvPr/>
        </p:nvSpPr>
        <p:spPr>
          <a:xfrm>
            <a:off x="5484688" y="2950725"/>
            <a:ext cx="985200" cy="5097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Node C</a:t>
            </a:r>
            <a:endParaRPr sz="1600">
              <a:latin typeface="Times New Roman"/>
              <a:ea typeface="Times New Roman"/>
              <a:cs typeface="Times New Roman"/>
              <a:sym typeface="Times New Roman"/>
            </a:endParaRPr>
          </a:p>
        </p:txBody>
      </p:sp>
      <p:pic>
        <p:nvPicPr>
          <p:cNvPr id="1105" name="Google Shape;1105;p57"/>
          <p:cNvPicPr preferRelativeResize="0"/>
          <p:nvPr/>
        </p:nvPicPr>
        <p:blipFill>
          <a:blip r:embed="rId4">
            <a:alphaModFix/>
          </a:blip>
          <a:stretch>
            <a:fillRect/>
          </a:stretch>
        </p:blipFill>
        <p:spPr>
          <a:xfrm>
            <a:off x="1192325" y="2610900"/>
            <a:ext cx="395700" cy="395700"/>
          </a:xfrm>
          <a:prstGeom prst="rect">
            <a:avLst/>
          </a:prstGeom>
          <a:noFill/>
          <a:ln>
            <a:noFill/>
          </a:ln>
        </p:spPr>
      </p:pic>
      <p:sp>
        <p:nvSpPr>
          <p:cNvPr id="1106" name="Google Shape;1106;p57"/>
          <p:cNvSpPr txBox="1"/>
          <p:nvPr/>
        </p:nvSpPr>
        <p:spPr>
          <a:xfrm>
            <a:off x="397875" y="963250"/>
            <a:ext cx="76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1107" name="Google Shape;1107;p57"/>
          <p:cNvCxnSpPr>
            <a:stCxn id="1101" idx="3"/>
            <a:endCxn id="1104" idx="1"/>
          </p:cNvCxnSpPr>
          <p:nvPr/>
        </p:nvCxnSpPr>
        <p:spPr>
          <a:xfrm>
            <a:off x="5023250" y="3205563"/>
            <a:ext cx="461400" cy="0"/>
          </a:xfrm>
          <a:prstGeom prst="straightConnector1">
            <a:avLst/>
          </a:prstGeom>
          <a:noFill/>
          <a:ln cap="flat" cmpd="sng" w="9525">
            <a:solidFill>
              <a:srgbClr val="CC0000"/>
            </a:solidFill>
            <a:prstDash val="solid"/>
            <a:round/>
            <a:headEnd len="med" w="med" type="none"/>
            <a:tailEnd len="med" w="med" type="triangle"/>
          </a:ln>
        </p:spPr>
      </p:cxnSp>
      <p:sp>
        <p:nvSpPr>
          <p:cNvPr id="1108" name="Google Shape;1108;p57"/>
          <p:cNvSpPr txBox="1"/>
          <p:nvPr/>
        </p:nvSpPr>
        <p:spPr>
          <a:xfrm>
            <a:off x="6568100" y="2906825"/>
            <a:ext cx="351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latin typeface="Times New Roman"/>
                <a:ea typeface="Times New Roman"/>
                <a:cs typeface="Times New Roman"/>
                <a:sym typeface="Times New Roman"/>
              </a:rPr>
              <a:t>…</a:t>
            </a:r>
            <a:endParaRPr b="1" sz="2100">
              <a:solidFill>
                <a:schemeClr val="dk1"/>
              </a:solidFill>
              <a:latin typeface="Times New Roman"/>
              <a:ea typeface="Times New Roman"/>
              <a:cs typeface="Times New Roman"/>
              <a:sym typeface="Times New Roman"/>
            </a:endParaRPr>
          </a:p>
        </p:txBody>
      </p:sp>
      <p:sp>
        <p:nvSpPr>
          <p:cNvPr id="1109" name="Google Shape;1109;p57"/>
          <p:cNvSpPr txBox="1"/>
          <p:nvPr/>
        </p:nvSpPr>
        <p:spPr>
          <a:xfrm>
            <a:off x="1878900" y="2906825"/>
            <a:ext cx="351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latin typeface="Times New Roman"/>
                <a:ea typeface="Times New Roman"/>
                <a:cs typeface="Times New Roman"/>
                <a:sym typeface="Times New Roman"/>
              </a:rPr>
              <a:t>…</a:t>
            </a:r>
            <a:endParaRPr b="1" sz="2100">
              <a:solidFill>
                <a:schemeClr val="dk1"/>
              </a:solidFill>
              <a:latin typeface="Times New Roman"/>
              <a:ea typeface="Times New Roman"/>
              <a:cs typeface="Times New Roman"/>
              <a:sym typeface="Times New Roman"/>
            </a:endParaRPr>
          </a:p>
        </p:txBody>
      </p:sp>
      <p:sp>
        <p:nvSpPr>
          <p:cNvPr id="1110" name="Google Shape;1110;p57"/>
          <p:cNvSpPr txBox="1"/>
          <p:nvPr/>
        </p:nvSpPr>
        <p:spPr>
          <a:xfrm>
            <a:off x="6568100" y="3363800"/>
            <a:ext cx="125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NVM objects </a:t>
            </a:r>
            <a:endParaRPr b="1">
              <a:solidFill>
                <a:schemeClr val="dk1"/>
              </a:solidFill>
              <a:latin typeface="Times New Roman"/>
              <a:ea typeface="Times New Roman"/>
              <a:cs typeface="Times New Roman"/>
              <a:sym typeface="Times New Roman"/>
            </a:endParaRPr>
          </a:p>
        </p:txBody>
      </p:sp>
      <p:sp>
        <p:nvSpPr>
          <p:cNvPr id="1111" name="Google Shape;1111;p57"/>
          <p:cNvSpPr/>
          <p:nvPr/>
        </p:nvSpPr>
        <p:spPr>
          <a:xfrm>
            <a:off x="4406700" y="2314275"/>
            <a:ext cx="165300" cy="625500"/>
          </a:xfrm>
          <a:prstGeom prst="downArrow">
            <a:avLst>
              <a:gd fmla="val 50000" name="adj1"/>
              <a:gd fmla="val 50000"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7"/>
          <p:cNvSpPr txBox="1"/>
          <p:nvPr/>
        </p:nvSpPr>
        <p:spPr>
          <a:xfrm>
            <a:off x="3583950" y="1791075"/>
            <a:ext cx="1810800" cy="5232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ourier New"/>
                <a:ea typeface="Courier New"/>
                <a:cs typeface="Courier New"/>
                <a:sym typeface="Courier New"/>
              </a:rPr>
              <a:t>Application code: </a:t>
            </a:r>
            <a:endParaRPr sz="1100">
              <a:latin typeface="Courier New"/>
              <a:ea typeface="Courier New"/>
              <a:cs typeface="Courier New"/>
              <a:sym typeface="Courier New"/>
            </a:endParaRPr>
          </a:p>
          <a:p>
            <a:pPr indent="0" lvl="0" marL="0" rtl="0" algn="ctr">
              <a:spcBef>
                <a:spcPts val="0"/>
              </a:spcBef>
              <a:spcAft>
                <a:spcPts val="0"/>
              </a:spcAft>
              <a:buNone/>
            </a:pPr>
            <a:r>
              <a:rPr b="1" lang="en" sz="1100">
                <a:solidFill>
                  <a:srgbClr val="CC0000"/>
                </a:solidFill>
                <a:latin typeface="Courier New"/>
                <a:ea typeface="Courier New"/>
                <a:cs typeface="Courier New"/>
                <a:sym typeface="Courier New"/>
              </a:rPr>
              <a:t>deref</a:t>
            </a:r>
            <a:r>
              <a:rPr b="1" lang="en" sz="1100">
                <a:solidFill>
                  <a:srgbClr val="CC0000"/>
                </a:solidFill>
                <a:latin typeface="Courier New"/>
                <a:ea typeface="Courier New"/>
                <a:cs typeface="Courier New"/>
                <a:sym typeface="Courier New"/>
              </a:rPr>
              <a:t>(NodeB)</a:t>
            </a:r>
            <a:endParaRPr b="1" sz="1100">
              <a:solidFill>
                <a:srgbClr val="CC0000"/>
              </a:solidFill>
              <a:latin typeface="Courier New"/>
              <a:ea typeface="Courier New"/>
              <a:cs typeface="Courier New"/>
              <a:sym typeface="Courier New"/>
            </a:endParaRPr>
          </a:p>
        </p:txBody>
      </p:sp>
      <p:pic>
        <p:nvPicPr>
          <p:cNvPr id="1113" name="Google Shape;1113;p57"/>
          <p:cNvPicPr preferRelativeResize="0"/>
          <p:nvPr/>
        </p:nvPicPr>
        <p:blipFill>
          <a:blip r:embed="rId5">
            <a:alphaModFix/>
          </a:blip>
          <a:stretch>
            <a:fillRect/>
          </a:stretch>
        </p:blipFill>
        <p:spPr>
          <a:xfrm>
            <a:off x="5195102" y="1750985"/>
            <a:ext cx="393600" cy="393600"/>
          </a:xfrm>
          <a:prstGeom prst="rect">
            <a:avLst/>
          </a:prstGeom>
          <a:noFill/>
          <a:ln>
            <a:noFill/>
          </a:ln>
        </p:spPr>
      </p:pic>
      <p:sp>
        <p:nvSpPr>
          <p:cNvPr id="1114" name="Google Shape;1114;p57"/>
          <p:cNvSpPr txBox="1"/>
          <p:nvPr/>
        </p:nvSpPr>
        <p:spPr>
          <a:xfrm>
            <a:off x="3706475" y="3363800"/>
            <a:ext cx="21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CC0000"/>
                </a:solidFill>
                <a:latin typeface="Times New Roman"/>
                <a:ea typeface="Times New Roman"/>
                <a:cs typeface="Times New Roman"/>
                <a:sym typeface="Times New Roman"/>
              </a:rPr>
              <a:t>Node B is already freed</a:t>
            </a:r>
            <a:endParaRPr b="1" i="1">
              <a:solidFill>
                <a:srgbClr val="CC0000"/>
              </a:solidFill>
              <a:latin typeface="Times New Roman"/>
              <a:ea typeface="Times New Roman"/>
              <a:cs typeface="Times New Roman"/>
              <a:sym typeface="Times New Roman"/>
            </a:endParaRPr>
          </a:p>
        </p:txBody>
      </p:sp>
      <p:sp>
        <p:nvSpPr>
          <p:cNvPr id="1115" name="Google Shape;1115;p57"/>
          <p:cNvSpPr/>
          <p:nvPr/>
        </p:nvSpPr>
        <p:spPr>
          <a:xfrm>
            <a:off x="910650" y="1922913"/>
            <a:ext cx="2673300" cy="52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rgbClr val="CC0000"/>
                </a:solidFill>
                <a:latin typeface="Times New Roman"/>
                <a:ea typeface="Times New Roman"/>
                <a:cs typeface="Times New Roman"/>
                <a:sym typeface="Times New Roman"/>
              </a:rPr>
              <a:t>Temporal safety violation</a:t>
            </a:r>
            <a:endParaRPr i="1">
              <a:solidFill>
                <a:srgbClr val="CC0000"/>
              </a:solidFill>
              <a:latin typeface="Times New Roman"/>
              <a:ea typeface="Times New Roman"/>
              <a:cs typeface="Times New Roman"/>
              <a:sym typeface="Times New Roman"/>
            </a:endParaRPr>
          </a:p>
          <a:p>
            <a:pPr indent="0" lvl="0" marL="0" rtl="0" algn="ctr">
              <a:spcBef>
                <a:spcPts val="0"/>
              </a:spcBef>
              <a:spcAft>
                <a:spcPts val="0"/>
              </a:spcAft>
              <a:buNone/>
            </a:pPr>
            <a:r>
              <a:rPr b="1" i="1" lang="en">
                <a:solidFill>
                  <a:srgbClr val="CC0000"/>
                </a:solidFill>
                <a:latin typeface="Times New Roman"/>
                <a:ea typeface="Times New Roman"/>
                <a:cs typeface="Times New Roman"/>
                <a:sym typeface="Times New Roman"/>
              </a:rPr>
              <a:t>use-after-free bug</a:t>
            </a:r>
            <a:endParaRPr b="1" i="1">
              <a:solidFill>
                <a:srgbClr val="CC0000"/>
              </a:solidFill>
              <a:latin typeface="Times New Roman"/>
              <a:ea typeface="Times New Roman"/>
              <a:cs typeface="Times New Roman"/>
              <a:sym typeface="Times New Roman"/>
            </a:endParaRPr>
          </a:p>
        </p:txBody>
      </p:sp>
      <p:sp>
        <p:nvSpPr>
          <p:cNvPr id="1116" name="Google Shape;1116;p57"/>
          <p:cNvSpPr txBox="1"/>
          <p:nvPr/>
        </p:nvSpPr>
        <p:spPr>
          <a:xfrm>
            <a:off x="5765600" y="1768675"/>
            <a:ext cx="3036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rgbClr val="CC0000"/>
                </a:solidFill>
                <a:latin typeface="Times New Roman"/>
                <a:ea typeface="Times New Roman"/>
                <a:cs typeface="Times New Roman"/>
                <a:sym typeface="Times New Roman"/>
              </a:rPr>
              <a:t>NVM object dereference </a:t>
            </a:r>
            <a:r>
              <a:rPr i="1" lang="en" sz="1600">
                <a:solidFill>
                  <a:srgbClr val="CC0000"/>
                </a:solidFill>
                <a:latin typeface="Times New Roman"/>
                <a:ea typeface="Times New Roman"/>
                <a:cs typeface="Times New Roman"/>
                <a:sym typeface="Times New Roman"/>
              </a:rPr>
              <a:t>succeeds</a:t>
            </a:r>
            <a:r>
              <a:rPr i="1" lang="en" sz="1600">
                <a:solidFill>
                  <a:srgbClr val="CC0000"/>
                </a:solidFill>
                <a:latin typeface="Times New Roman"/>
                <a:ea typeface="Times New Roman"/>
                <a:cs typeface="Times New Roman"/>
                <a:sym typeface="Times New Roman"/>
              </a:rPr>
              <a:t> </a:t>
            </a:r>
            <a:endParaRPr i="1" sz="1600">
              <a:solidFill>
                <a:srgbClr val="CC0000"/>
              </a:solidFill>
              <a:latin typeface="Times New Roman"/>
              <a:ea typeface="Times New Roman"/>
              <a:cs typeface="Times New Roman"/>
              <a:sym typeface="Times New Roman"/>
            </a:endParaRPr>
          </a:p>
        </p:txBody>
      </p:sp>
      <p:sp>
        <p:nvSpPr>
          <p:cNvPr id="1117" name="Google Shape;1117;p57"/>
          <p:cNvSpPr/>
          <p:nvPr/>
        </p:nvSpPr>
        <p:spPr>
          <a:xfrm>
            <a:off x="493100" y="939025"/>
            <a:ext cx="8260800" cy="5232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800">
                <a:solidFill>
                  <a:schemeClr val="dk1"/>
                </a:solidFill>
                <a:latin typeface="Times New Roman"/>
                <a:ea typeface="Times New Roman"/>
                <a:cs typeface="Times New Roman"/>
                <a:sym typeface="Times New Roman"/>
              </a:rPr>
              <a:t>Does making NVM read-only solve all the problems and prevent NVM data corruption?</a:t>
            </a:r>
            <a:endParaRPr sz="1700">
              <a:latin typeface="Times New Roman"/>
              <a:ea typeface="Times New Roman"/>
              <a:cs typeface="Times New Roman"/>
              <a:sym typeface="Times New Roman"/>
            </a:endParaRPr>
          </a:p>
        </p:txBody>
      </p:sp>
      <p:sp>
        <p:nvSpPr>
          <p:cNvPr id="1118" name="Google Shape;1118;p57"/>
          <p:cNvSpPr/>
          <p:nvPr/>
        </p:nvSpPr>
        <p:spPr>
          <a:xfrm>
            <a:off x="983450" y="876750"/>
            <a:ext cx="7094400" cy="625500"/>
          </a:xfrm>
          <a:prstGeom prst="roundRect">
            <a:avLst>
              <a:gd fmla="val 16667" name="adj"/>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500">
                <a:solidFill>
                  <a:schemeClr val="dk1"/>
                </a:solidFill>
                <a:latin typeface="Times New Roman"/>
                <a:ea typeface="Times New Roman"/>
                <a:cs typeface="Times New Roman"/>
                <a:sym typeface="Times New Roman"/>
              </a:rPr>
              <a:t>Applications can dereference a dangling pointer </a:t>
            </a:r>
            <a:r>
              <a:rPr i="1" lang="en" sz="1500">
                <a:solidFill>
                  <a:schemeClr val="dk1"/>
                </a:solidFill>
                <a:latin typeface="Times New Roman"/>
                <a:ea typeface="Times New Roman"/>
                <a:cs typeface="Times New Roman"/>
                <a:sym typeface="Times New Roman"/>
              </a:rPr>
              <a:t>to an NVM object as TENET grants read access to the NVM </a:t>
            </a:r>
            <a:endParaRPr sz="1800">
              <a:latin typeface="Times New Roman"/>
              <a:ea typeface="Times New Roman"/>
              <a:cs typeface="Times New Roman"/>
              <a:sym typeface="Times New Roman"/>
            </a:endParaRPr>
          </a:p>
        </p:txBody>
      </p:sp>
      <p:sp>
        <p:nvSpPr>
          <p:cNvPr id="1119" name="Google Shape;1119;p57"/>
          <p:cNvSpPr/>
          <p:nvPr/>
        </p:nvSpPr>
        <p:spPr>
          <a:xfrm>
            <a:off x="983450" y="4045200"/>
            <a:ext cx="7094400" cy="5232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solidFill>
                  <a:schemeClr val="dk1"/>
                </a:solidFill>
                <a:latin typeface="Times New Roman"/>
                <a:ea typeface="Times New Roman"/>
                <a:cs typeface="Times New Roman"/>
                <a:sym typeface="Times New Roman"/>
              </a:rPr>
              <a:t>How does TENET enforce temporal memory safety for the NVM objects?</a:t>
            </a:r>
            <a:endParaRPr i="1" sz="18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17"/>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9"/>
                                        </p:tgtEl>
                                        <p:attrNameLst>
                                          <p:attrName>style.visibility</p:attrName>
                                        </p:attrNameLst>
                                      </p:cBhvr>
                                      <p:to>
                                        <p:strVal val="visible"/>
                                      </p:to>
                                    </p:set>
                                    <p:animEffect filter="fade" transition="in">
                                      <p:cBhvr>
                                        <p:cTn dur="1000"/>
                                        <p:tgtEl>
                                          <p:spTgt spid="1109"/>
                                        </p:tgtEl>
                                      </p:cBhvr>
                                    </p:animEffect>
                                  </p:childTnLst>
                                </p:cTn>
                              </p:par>
                              <p:par>
                                <p:cTn fill="hold" nodeType="withEffect" presetClass="entr" presetID="10" presetSubtype="0">
                                  <p:stCondLst>
                                    <p:cond delay="0"/>
                                  </p:stCondLst>
                                  <p:childTnLst>
                                    <p:set>
                                      <p:cBhvr>
                                        <p:cTn dur="1" fill="hold">
                                          <p:stCondLst>
                                            <p:cond delay="0"/>
                                          </p:stCondLst>
                                        </p:cTn>
                                        <p:tgtEl>
                                          <p:spTgt spid="1108"/>
                                        </p:tgtEl>
                                        <p:attrNameLst>
                                          <p:attrName>style.visibility</p:attrName>
                                        </p:attrNameLst>
                                      </p:cBhvr>
                                      <p:to>
                                        <p:strVal val="visible"/>
                                      </p:to>
                                    </p:set>
                                    <p:animEffect filter="fade" transition="in">
                                      <p:cBhvr>
                                        <p:cTn dur="1000"/>
                                        <p:tgtEl>
                                          <p:spTgt spid="1108"/>
                                        </p:tgtEl>
                                      </p:cBhvr>
                                    </p:animEffect>
                                  </p:childTnLst>
                                </p:cTn>
                              </p:par>
                              <p:par>
                                <p:cTn fill="hold" nodeType="withEffect" presetClass="entr" presetID="10" presetSubtype="0">
                                  <p:stCondLst>
                                    <p:cond delay="0"/>
                                  </p:stCondLst>
                                  <p:childTnLst>
                                    <p:set>
                                      <p:cBhvr>
                                        <p:cTn dur="1" fill="hold">
                                          <p:stCondLst>
                                            <p:cond delay="0"/>
                                          </p:stCondLst>
                                        </p:cTn>
                                        <p:tgtEl>
                                          <p:spTgt spid="1100"/>
                                        </p:tgtEl>
                                        <p:attrNameLst>
                                          <p:attrName>style.visibility</p:attrName>
                                        </p:attrNameLst>
                                      </p:cBhvr>
                                      <p:to>
                                        <p:strVal val="visible"/>
                                      </p:to>
                                    </p:set>
                                    <p:animEffect filter="fade" transition="in">
                                      <p:cBhvr>
                                        <p:cTn dur="1000"/>
                                        <p:tgtEl>
                                          <p:spTgt spid="1100"/>
                                        </p:tgtEl>
                                      </p:cBhvr>
                                    </p:animEffect>
                                  </p:childTnLst>
                                </p:cTn>
                              </p:par>
                              <p:par>
                                <p:cTn fill="hold" nodeType="withEffect" presetClass="entr" presetID="10" presetSubtype="0">
                                  <p:stCondLst>
                                    <p:cond delay="0"/>
                                  </p:stCondLst>
                                  <p:childTnLst>
                                    <p:set>
                                      <p:cBhvr>
                                        <p:cTn dur="1" fill="hold">
                                          <p:stCondLst>
                                            <p:cond delay="0"/>
                                          </p:stCondLst>
                                        </p:cTn>
                                        <p:tgtEl>
                                          <p:spTgt spid="1102"/>
                                        </p:tgtEl>
                                        <p:attrNameLst>
                                          <p:attrName>style.visibility</p:attrName>
                                        </p:attrNameLst>
                                      </p:cBhvr>
                                      <p:to>
                                        <p:strVal val="visible"/>
                                      </p:to>
                                    </p:set>
                                    <p:animEffect filter="fade" transition="in">
                                      <p:cBhvr>
                                        <p:cTn dur="1000"/>
                                        <p:tgtEl>
                                          <p:spTgt spid="1102"/>
                                        </p:tgtEl>
                                      </p:cBhvr>
                                    </p:animEffect>
                                  </p:childTnLst>
                                </p:cTn>
                              </p:par>
                              <p:par>
                                <p:cTn fill="hold" nodeType="withEffect" presetClass="entr" presetID="10" presetSubtype="0">
                                  <p:stCondLst>
                                    <p:cond delay="0"/>
                                  </p:stCondLst>
                                  <p:childTnLst>
                                    <p:set>
                                      <p:cBhvr>
                                        <p:cTn dur="1" fill="hold">
                                          <p:stCondLst>
                                            <p:cond delay="0"/>
                                          </p:stCondLst>
                                        </p:cTn>
                                        <p:tgtEl>
                                          <p:spTgt spid="1101"/>
                                        </p:tgtEl>
                                        <p:attrNameLst>
                                          <p:attrName>style.visibility</p:attrName>
                                        </p:attrNameLst>
                                      </p:cBhvr>
                                      <p:to>
                                        <p:strVal val="visible"/>
                                      </p:to>
                                    </p:set>
                                    <p:animEffect filter="fade" transition="in">
                                      <p:cBhvr>
                                        <p:cTn dur="1000"/>
                                        <p:tgtEl>
                                          <p:spTgt spid="1101"/>
                                        </p:tgtEl>
                                      </p:cBhvr>
                                    </p:animEffect>
                                  </p:childTnLst>
                                </p:cTn>
                              </p:par>
                              <p:par>
                                <p:cTn fill="hold" nodeType="withEffect" presetClass="entr" presetID="10" presetSubtype="0">
                                  <p:stCondLst>
                                    <p:cond delay="0"/>
                                  </p:stCondLst>
                                  <p:childTnLst>
                                    <p:set>
                                      <p:cBhvr>
                                        <p:cTn dur="1" fill="hold">
                                          <p:stCondLst>
                                            <p:cond delay="0"/>
                                          </p:stCondLst>
                                        </p:cTn>
                                        <p:tgtEl>
                                          <p:spTgt spid="1107"/>
                                        </p:tgtEl>
                                        <p:attrNameLst>
                                          <p:attrName>style.visibility</p:attrName>
                                        </p:attrNameLst>
                                      </p:cBhvr>
                                      <p:to>
                                        <p:strVal val="visible"/>
                                      </p:to>
                                    </p:set>
                                    <p:animEffect filter="fade" transition="in">
                                      <p:cBhvr>
                                        <p:cTn dur="1000"/>
                                        <p:tgtEl>
                                          <p:spTgt spid="1107"/>
                                        </p:tgtEl>
                                      </p:cBhvr>
                                    </p:animEffect>
                                  </p:childTnLst>
                                </p:cTn>
                              </p:par>
                              <p:par>
                                <p:cTn fill="hold" nodeType="with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1000"/>
                                        <p:tgtEl>
                                          <p:spTgt spid="1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1"/>
                                        </p:tgtEl>
                                        <p:attrNameLst>
                                          <p:attrName>style.visibility</p:attrName>
                                        </p:attrNameLst>
                                      </p:cBhvr>
                                      <p:to>
                                        <p:strVal val="visible"/>
                                      </p:to>
                                    </p:set>
                                    <p:animEffect filter="fade" transition="in">
                                      <p:cBhvr>
                                        <p:cTn dur="1000"/>
                                        <p:tgtEl>
                                          <p:spTgt spid="1111"/>
                                        </p:tgtEl>
                                      </p:cBhvr>
                                    </p:animEffect>
                                  </p:childTnLst>
                                </p:cTn>
                              </p:par>
                              <p:par>
                                <p:cTn fill="hold" nodeType="withEffect" presetClass="entr" presetID="10" presetSubtype="0">
                                  <p:stCondLst>
                                    <p:cond delay="0"/>
                                  </p:stCondLst>
                                  <p:childTnLst>
                                    <p:set>
                                      <p:cBhvr>
                                        <p:cTn dur="1" fill="hold">
                                          <p:stCondLst>
                                            <p:cond delay="0"/>
                                          </p:stCondLst>
                                        </p:cTn>
                                        <p:tgtEl>
                                          <p:spTgt spid="1112"/>
                                        </p:tgtEl>
                                        <p:attrNameLst>
                                          <p:attrName>style.visibility</p:attrName>
                                        </p:attrNameLst>
                                      </p:cBhvr>
                                      <p:to>
                                        <p:strVal val="visible"/>
                                      </p:to>
                                    </p:set>
                                    <p:animEffect filter="fade" transition="in">
                                      <p:cBhvr>
                                        <p:cTn dur="1000"/>
                                        <p:tgtEl>
                                          <p:spTgt spid="111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13"/>
                                        </p:tgtEl>
                                        <p:attrNameLst>
                                          <p:attrName>style.visibility</p:attrName>
                                        </p:attrNameLst>
                                      </p:cBhvr>
                                      <p:to>
                                        <p:strVal val="visible"/>
                                      </p:to>
                                    </p:set>
                                    <p:animEffect filter="fade" transition="in">
                                      <p:cBhvr>
                                        <p:cTn dur="1000"/>
                                        <p:tgtEl>
                                          <p:spTgt spid="111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14"/>
                                        </p:tgtEl>
                                        <p:attrNameLst>
                                          <p:attrName>style.visibility</p:attrName>
                                        </p:attrNameLst>
                                      </p:cBhvr>
                                      <p:to>
                                        <p:strVal val="visible"/>
                                      </p:to>
                                    </p:set>
                                    <p:animEffect filter="fade" transition="in">
                                      <p:cBhvr>
                                        <p:cTn dur="1000"/>
                                        <p:tgtEl>
                                          <p:spTgt spid="1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15"/>
                                        </p:tgtEl>
                                        <p:attrNameLst>
                                          <p:attrName>style.visibility</p:attrName>
                                        </p:attrNameLst>
                                      </p:cBhvr>
                                      <p:to>
                                        <p:strVal val="visible"/>
                                      </p:to>
                                    </p:set>
                                    <p:animEffect filter="fade" transition="in">
                                      <p:cBhvr>
                                        <p:cTn dur="1000"/>
                                        <p:tgtEl>
                                          <p:spTgt spid="1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58"/>
          <p:cNvSpPr txBox="1"/>
          <p:nvPr>
            <p:ph type="title"/>
          </p:nvPr>
        </p:nvSpPr>
        <p:spPr>
          <a:xfrm>
            <a:off x="274320" y="13716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420">
                <a:latin typeface="Times New Roman"/>
                <a:ea typeface="Times New Roman"/>
                <a:cs typeface="Times New Roman"/>
                <a:sym typeface="Times New Roman"/>
              </a:rPr>
              <a:t>Enforcing temporal safety for NVM objects </a:t>
            </a:r>
            <a:r>
              <a:rPr b="1" lang="en" sz="2420">
                <a:solidFill>
                  <a:srgbClr val="1155CC"/>
                </a:solidFill>
                <a:latin typeface="Times New Roman"/>
                <a:ea typeface="Times New Roman"/>
                <a:cs typeface="Times New Roman"/>
                <a:sym typeface="Times New Roman"/>
              </a:rPr>
              <a:t>using pointer tags</a:t>
            </a:r>
            <a:endParaRPr b="1" sz="2420">
              <a:solidFill>
                <a:srgbClr val="1155CC"/>
              </a:solidFill>
              <a:latin typeface="Times New Roman"/>
              <a:ea typeface="Times New Roman"/>
              <a:cs typeface="Times New Roman"/>
              <a:sym typeface="Times New Roman"/>
            </a:endParaRPr>
          </a:p>
        </p:txBody>
      </p:sp>
      <p:sp>
        <p:nvSpPr>
          <p:cNvPr id="1125" name="Google Shape;1125;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26" name="Google Shape;1126;p58"/>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1127" name="Google Shape;1127;p58"/>
          <p:cNvSpPr/>
          <p:nvPr/>
        </p:nvSpPr>
        <p:spPr>
          <a:xfrm>
            <a:off x="4426625" y="1709800"/>
            <a:ext cx="1340100" cy="509700"/>
          </a:xfrm>
          <a:prstGeom prst="rect">
            <a:avLst/>
          </a:prstGeom>
          <a:solidFill>
            <a:srgbClr val="E69138"/>
          </a:solidFill>
          <a:ln>
            <a:noFill/>
          </a:ln>
        </p:spPr>
        <p:txBody>
          <a:bodyPr anchorCtr="0" anchor="ctr" bIns="91425" lIns="91425" spcFirstLastPara="1" rIns="91425" wrap="square" tIns="0">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600">
                <a:solidFill>
                  <a:schemeClr val="dk1"/>
                </a:solidFill>
                <a:latin typeface="Times New Roman"/>
                <a:ea typeface="Times New Roman"/>
                <a:cs typeface="Times New Roman"/>
                <a:sym typeface="Times New Roman"/>
              </a:rPr>
              <a:t>Node B</a:t>
            </a:r>
            <a:endParaRPr sz="16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1200">
                <a:solidFill>
                  <a:srgbClr val="274E13"/>
                </a:solidFill>
                <a:latin typeface="Times New Roman"/>
                <a:ea typeface="Times New Roman"/>
                <a:cs typeface="Times New Roman"/>
                <a:sym typeface="Times New Roman"/>
              </a:rPr>
              <a:t>tag = 0xCAFE</a:t>
            </a:r>
            <a:endParaRPr b="1" sz="1200">
              <a:solidFill>
                <a:srgbClr val="274E13"/>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128" name="Google Shape;1128;p58"/>
          <p:cNvSpPr/>
          <p:nvPr/>
        </p:nvSpPr>
        <p:spPr>
          <a:xfrm>
            <a:off x="2074350" y="1709788"/>
            <a:ext cx="1340100" cy="509700"/>
          </a:xfrm>
          <a:prstGeom prst="rect">
            <a:avLst/>
          </a:prstGeom>
          <a:solidFill>
            <a:srgbClr val="E69138"/>
          </a:solidFill>
          <a:ln>
            <a:noFill/>
          </a:ln>
        </p:spPr>
        <p:txBody>
          <a:bodyPr anchorCtr="0" anchor="ctr" bIns="91425" lIns="91425" spcFirstLastPara="1" rIns="91425" wrap="square" tIns="0">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600">
                <a:solidFill>
                  <a:schemeClr val="dk1"/>
                </a:solidFill>
                <a:latin typeface="Times New Roman"/>
                <a:ea typeface="Times New Roman"/>
                <a:cs typeface="Times New Roman"/>
                <a:sym typeface="Times New Roman"/>
              </a:rPr>
              <a:t>Node A</a:t>
            </a:r>
            <a:endParaRPr sz="16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1200">
                <a:solidFill>
                  <a:srgbClr val="1155CC"/>
                </a:solidFill>
                <a:latin typeface="Times New Roman"/>
                <a:ea typeface="Times New Roman"/>
                <a:cs typeface="Times New Roman"/>
                <a:sym typeface="Times New Roman"/>
              </a:rPr>
              <a:t>tag = 0xFACE</a:t>
            </a:r>
            <a:endParaRPr b="1" sz="1200">
              <a:solidFill>
                <a:srgbClr val="1155CC"/>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cxnSp>
        <p:nvCxnSpPr>
          <p:cNvPr id="1129" name="Google Shape;1129;p58"/>
          <p:cNvCxnSpPr>
            <a:stCxn id="1128" idx="3"/>
            <a:endCxn id="1127" idx="1"/>
          </p:cNvCxnSpPr>
          <p:nvPr/>
        </p:nvCxnSpPr>
        <p:spPr>
          <a:xfrm>
            <a:off x="3414450" y="1964638"/>
            <a:ext cx="1012200" cy="0"/>
          </a:xfrm>
          <a:prstGeom prst="straightConnector1">
            <a:avLst/>
          </a:prstGeom>
          <a:noFill/>
          <a:ln cap="flat" cmpd="sng" w="19050">
            <a:solidFill>
              <a:srgbClr val="38761D"/>
            </a:solidFill>
            <a:prstDash val="solid"/>
            <a:round/>
            <a:headEnd len="med" w="med" type="none"/>
            <a:tailEnd len="med" w="med" type="triangle"/>
          </a:ln>
        </p:spPr>
      </p:cxnSp>
      <p:sp>
        <p:nvSpPr>
          <p:cNvPr id="1130" name="Google Shape;1130;p58"/>
          <p:cNvSpPr txBox="1"/>
          <p:nvPr/>
        </p:nvSpPr>
        <p:spPr>
          <a:xfrm>
            <a:off x="3526800" y="1687600"/>
            <a:ext cx="768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Encoded pointer</a:t>
            </a:r>
            <a:endParaRPr sz="1200">
              <a:latin typeface="Times New Roman"/>
              <a:ea typeface="Times New Roman"/>
              <a:cs typeface="Times New Roman"/>
              <a:sym typeface="Times New Roman"/>
            </a:endParaRPr>
          </a:p>
        </p:txBody>
      </p:sp>
      <p:sp>
        <p:nvSpPr>
          <p:cNvPr id="1131" name="Google Shape;1131;p58"/>
          <p:cNvSpPr/>
          <p:nvPr/>
        </p:nvSpPr>
        <p:spPr>
          <a:xfrm>
            <a:off x="2168650" y="4207625"/>
            <a:ext cx="1716900" cy="393600"/>
          </a:xfrm>
          <a:prstGeom prst="rect">
            <a:avLst/>
          </a:prstGeom>
          <a:solidFill>
            <a:srgbClr val="E6913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Address</a:t>
            </a:r>
            <a:endParaRPr b="1" sz="900">
              <a:solidFill>
                <a:srgbClr val="38761D"/>
              </a:solidFill>
              <a:latin typeface="Times New Roman"/>
              <a:ea typeface="Times New Roman"/>
              <a:cs typeface="Times New Roman"/>
              <a:sym typeface="Times New Roman"/>
            </a:endParaRPr>
          </a:p>
        </p:txBody>
      </p:sp>
      <p:sp>
        <p:nvSpPr>
          <p:cNvPr id="1132" name="Google Shape;1132;p58"/>
          <p:cNvSpPr/>
          <p:nvPr/>
        </p:nvSpPr>
        <p:spPr>
          <a:xfrm>
            <a:off x="1546975" y="4207625"/>
            <a:ext cx="616200" cy="393600"/>
          </a:xfrm>
          <a:prstGeom prst="rect">
            <a:avLst/>
          </a:prstGeom>
          <a:solidFill>
            <a:srgbClr val="E6913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Times New Roman"/>
                <a:ea typeface="Times New Roman"/>
                <a:cs typeface="Times New Roman"/>
                <a:sym typeface="Times New Roman"/>
              </a:rPr>
              <a:t>tag</a:t>
            </a:r>
            <a:r>
              <a:rPr b="1" lang="en" sz="1200">
                <a:solidFill>
                  <a:srgbClr val="274E13"/>
                </a:solidFill>
                <a:latin typeface="Times New Roman"/>
                <a:ea typeface="Times New Roman"/>
                <a:cs typeface="Times New Roman"/>
                <a:sym typeface="Times New Roman"/>
              </a:rPr>
              <a:t>  </a:t>
            </a:r>
            <a:r>
              <a:rPr b="1" lang="en" sz="900">
                <a:solidFill>
                  <a:srgbClr val="274E13"/>
                </a:solidFill>
                <a:latin typeface="Times New Roman"/>
                <a:ea typeface="Times New Roman"/>
                <a:cs typeface="Times New Roman"/>
                <a:sym typeface="Times New Roman"/>
              </a:rPr>
              <a:t>0xCAFE</a:t>
            </a:r>
            <a:r>
              <a:rPr b="1" lang="en" sz="900">
                <a:latin typeface="Times New Roman"/>
                <a:ea typeface="Times New Roman"/>
                <a:cs typeface="Times New Roman"/>
                <a:sym typeface="Times New Roman"/>
              </a:rPr>
              <a:t> </a:t>
            </a:r>
            <a:endParaRPr b="1" sz="900">
              <a:latin typeface="Times New Roman"/>
              <a:ea typeface="Times New Roman"/>
              <a:cs typeface="Times New Roman"/>
              <a:sym typeface="Times New Roman"/>
            </a:endParaRPr>
          </a:p>
        </p:txBody>
      </p:sp>
      <p:sp>
        <p:nvSpPr>
          <p:cNvPr id="1133" name="Google Shape;1133;p58"/>
          <p:cNvSpPr txBox="1"/>
          <p:nvPr/>
        </p:nvSpPr>
        <p:spPr>
          <a:xfrm>
            <a:off x="151150" y="1687588"/>
            <a:ext cx="201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latin typeface="Times New Roman"/>
                <a:ea typeface="Times New Roman"/>
                <a:cs typeface="Times New Roman"/>
                <a:sym typeface="Times New Roman"/>
              </a:rPr>
              <a:t>The encoded pointer to Node B is stored in Node A</a:t>
            </a:r>
            <a:endParaRPr b="1" i="1" sz="1200">
              <a:latin typeface="Times New Roman"/>
              <a:ea typeface="Times New Roman"/>
              <a:cs typeface="Times New Roman"/>
              <a:sym typeface="Times New Roman"/>
            </a:endParaRPr>
          </a:p>
        </p:txBody>
      </p:sp>
      <p:sp>
        <p:nvSpPr>
          <p:cNvPr id="1134" name="Google Shape;1134;p58"/>
          <p:cNvSpPr txBox="1"/>
          <p:nvPr/>
        </p:nvSpPr>
        <p:spPr>
          <a:xfrm>
            <a:off x="1323825" y="2705388"/>
            <a:ext cx="6966300" cy="8313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SzPts val="1400"/>
              <a:buFont typeface="Times New Roman"/>
              <a:buChar char="●"/>
            </a:pPr>
            <a:r>
              <a:rPr b="1" lang="en">
                <a:latin typeface="Times New Roman"/>
                <a:ea typeface="Times New Roman"/>
                <a:cs typeface="Times New Roman"/>
                <a:sym typeface="Times New Roman"/>
              </a:rPr>
              <a:t>Node B’s address → </a:t>
            </a:r>
            <a:r>
              <a:rPr lang="en">
                <a:latin typeface="Times New Roman"/>
                <a:ea typeface="Times New Roman"/>
                <a:cs typeface="Times New Roman"/>
                <a:sym typeface="Times New Roman"/>
              </a:rPr>
              <a:t>0x00001265FFCAB7</a:t>
            </a:r>
            <a:r>
              <a:rPr lang="en">
                <a:latin typeface="Times New Roman"/>
                <a:ea typeface="Times New Roman"/>
                <a:cs typeface="Times New Roman"/>
                <a:sym typeface="Times New Roman"/>
              </a:rPr>
              <a:t>34; </a:t>
            </a:r>
            <a:r>
              <a:rPr b="1" lang="en">
                <a:latin typeface="Times New Roman"/>
                <a:ea typeface="Times New Roman"/>
                <a:cs typeface="Times New Roman"/>
                <a:sym typeface="Times New Roman"/>
              </a:rPr>
              <a:t>Tag </a:t>
            </a:r>
            <a:r>
              <a:rPr lang="en">
                <a:latin typeface="Times New Roman"/>
                <a:ea typeface="Times New Roman"/>
                <a:cs typeface="Times New Roman"/>
                <a:sym typeface="Times New Roman"/>
              </a:rPr>
              <a:t>→ </a:t>
            </a:r>
            <a:r>
              <a:rPr lang="en">
                <a:latin typeface="Times New Roman"/>
                <a:ea typeface="Times New Roman"/>
                <a:cs typeface="Times New Roman"/>
                <a:sym typeface="Times New Roman"/>
              </a:rPr>
              <a:t>0xCAFE</a:t>
            </a:r>
            <a:endParaRPr>
              <a:latin typeface="Times New Roman"/>
              <a:ea typeface="Times New Roman"/>
              <a:cs typeface="Times New Roman"/>
              <a:sym typeface="Times New Roman"/>
            </a:endParaRPr>
          </a:p>
          <a:p>
            <a:pPr indent="-317500" lvl="0" marL="457200" rtl="0" algn="l">
              <a:lnSpc>
                <a:spcPct val="200000"/>
              </a:lnSpc>
              <a:spcBef>
                <a:spcPts val="0"/>
              </a:spcBef>
              <a:spcAft>
                <a:spcPts val="0"/>
              </a:spcAft>
              <a:buSzPts val="1400"/>
              <a:buFont typeface="Times New Roman"/>
              <a:buChar char="●"/>
            </a:pPr>
            <a:r>
              <a:rPr b="1" lang="en">
                <a:latin typeface="Times New Roman"/>
                <a:ea typeface="Times New Roman"/>
                <a:cs typeface="Times New Roman"/>
                <a:sym typeface="Times New Roman"/>
              </a:rPr>
              <a:t>Encoded pointer →  </a:t>
            </a:r>
            <a:r>
              <a:rPr lang="en">
                <a:latin typeface="Times New Roman"/>
                <a:ea typeface="Times New Roman"/>
                <a:cs typeface="Times New Roman"/>
                <a:sym typeface="Times New Roman"/>
              </a:rPr>
              <a:t>Node B || Tag &lt;&lt;  48  → </a:t>
            </a:r>
            <a:r>
              <a:rPr b="1" lang="en">
                <a:solidFill>
                  <a:srgbClr val="38761D"/>
                </a:solidFill>
                <a:latin typeface="Times New Roman"/>
                <a:ea typeface="Times New Roman"/>
                <a:cs typeface="Times New Roman"/>
                <a:sym typeface="Times New Roman"/>
              </a:rPr>
              <a:t>0xCAFE</a:t>
            </a:r>
            <a:r>
              <a:rPr b="1" lang="en">
                <a:solidFill>
                  <a:schemeClr val="dk1"/>
                </a:solidFill>
                <a:latin typeface="Times New Roman"/>
                <a:ea typeface="Times New Roman"/>
                <a:cs typeface="Times New Roman"/>
                <a:sym typeface="Times New Roman"/>
              </a:rPr>
              <a:t>1265FFCAB734 </a:t>
            </a:r>
            <a:endParaRPr b="1"/>
          </a:p>
        </p:txBody>
      </p:sp>
      <p:cxnSp>
        <p:nvCxnSpPr>
          <p:cNvPr id="1135" name="Google Shape;1135;p58"/>
          <p:cNvCxnSpPr/>
          <p:nvPr/>
        </p:nvCxnSpPr>
        <p:spPr>
          <a:xfrm>
            <a:off x="5923750" y="3106200"/>
            <a:ext cx="0" cy="565200"/>
          </a:xfrm>
          <a:prstGeom prst="straightConnector1">
            <a:avLst/>
          </a:prstGeom>
          <a:noFill/>
          <a:ln cap="flat" cmpd="sng" w="9525">
            <a:solidFill>
              <a:schemeClr val="dk1"/>
            </a:solidFill>
            <a:prstDash val="dash"/>
            <a:round/>
            <a:headEnd len="med" w="med" type="none"/>
            <a:tailEnd len="med" w="med" type="none"/>
          </a:ln>
        </p:spPr>
      </p:cxnSp>
      <p:sp>
        <p:nvSpPr>
          <p:cNvPr id="1136" name="Google Shape;1136;p58"/>
          <p:cNvSpPr txBox="1"/>
          <p:nvPr/>
        </p:nvSpPr>
        <p:spPr>
          <a:xfrm>
            <a:off x="4718950" y="3351475"/>
            <a:ext cx="1179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          t</a:t>
            </a:r>
            <a:r>
              <a:rPr b="1" lang="en" sz="1200">
                <a:latin typeface="Times New Roman"/>
                <a:ea typeface="Times New Roman"/>
                <a:cs typeface="Times New Roman"/>
                <a:sym typeface="Times New Roman"/>
              </a:rPr>
              <a:t>ag bits</a:t>
            </a:r>
            <a:endParaRPr b="1" sz="1200">
              <a:latin typeface="Times New Roman"/>
              <a:ea typeface="Times New Roman"/>
              <a:cs typeface="Times New Roman"/>
              <a:sym typeface="Times New Roman"/>
            </a:endParaRPr>
          </a:p>
        </p:txBody>
      </p:sp>
      <p:sp>
        <p:nvSpPr>
          <p:cNvPr id="1137" name="Google Shape;1137;p58"/>
          <p:cNvSpPr txBox="1"/>
          <p:nvPr/>
        </p:nvSpPr>
        <p:spPr>
          <a:xfrm>
            <a:off x="5923750" y="3390538"/>
            <a:ext cx="178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NVM address</a:t>
            </a:r>
            <a:endParaRPr b="1" sz="1200">
              <a:latin typeface="Times New Roman"/>
              <a:ea typeface="Times New Roman"/>
              <a:cs typeface="Times New Roman"/>
              <a:sym typeface="Times New Roman"/>
            </a:endParaRPr>
          </a:p>
        </p:txBody>
      </p:sp>
      <p:sp>
        <p:nvSpPr>
          <p:cNvPr id="1138" name="Google Shape;1138;p58"/>
          <p:cNvSpPr txBox="1"/>
          <p:nvPr/>
        </p:nvSpPr>
        <p:spPr>
          <a:xfrm>
            <a:off x="1442550" y="3676950"/>
            <a:ext cx="260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       </a:t>
            </a:r>
            <a:r>
              <a:rPr b="1" lang="en">
                <a:solidFill>
                  <a:schemeClr val="dk1"/>
                </a:solidFill>
                <a:latin typeface="Times New Roman"/>
                <a:ea typeface="Times New Roman"/>
                <a:cs typeface="Times New Roman"/>
                <a:sym typeface="Times New Roman"/>
              </a:rPr>
              <a:t>Encoded pointer layout</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000">
                <a:solidFill>
                  <a:schemeClr val="dk1"/>
                </a:solidFill>
                <a:latin typeface="Times New Roman"/>
                <a:ea typeface="Times New Roman"/>
                <a:cs typeface="Times New Roman"/>
                <a:sym typeface="Times New Roman"/>
              </a:rPr>
              <a:t>63</a:t>
            </a:r>
            <a:r>
              <a:rPr b="1" lang="en" sz="1200">
                <a:solidFill>
                  <a:schemeClr val="dk1"/>
                </a:solidFill>
                <a:latin typeface="Times New Roman"/>
                <a:ea typeface="Times New Roman"/>
                <a:cs typeface="Times New Roman"/>
                <a:sym typeface="Times New Roman"/>
              </a:rPr>
              <a:t> </a:t>
            </a:r>
            <a:r>
              <a:rPr b="1" lang="en">
                <a:solidFill>
                  <a:schemeClr val="dk1"/>
                </a:solidFill>
                <a:latin typeface="Times New Roman"/>
                <a:ea typeface="Times New Roman"/>
                <a:cs typeface="Times New Roman"/>
                <a:sym typeface="Times New Roman"/>
              </a:rPr>
              <a:t>       </a:t>
            </a:r>
            <a:r>
              <a:rPr b="1" lang="en" sz="1000">
                <a:solidFill>
                  <a:schemeClr val="dk1"/>
                </a:solidFill>
                <a:latin typeface="Times New Roman"/>
                <a:ea typeface="Times New Roman"/>
                <a:cs typeface="Times New Roman"/>
                <a:sym typeface="Times New Roman"/>
              </a:rPr>
              <a:t>48                                                     0</a:t>
            </a:r>
            <a:endParaRPr b="1" sz="1000">
              <a:solidFill>
                <a:schemeClr val="dk1"/>
              </a:solidFill>
              <a:latin typeface="Times New Roman"/>
              <a:ea typeface="Times New Roman"/>
              <a:cs typeface="Times New Roman"/>
              <a:sym typeface="Times New Roman"/>
            </a:endParaRPr>
          </a:p>
        </p:txBody>
      </p:sp>
      <p:sp>
        <p:nvSpPr>
          <p:cNvPr id="1139" name="Google Shape;1139;p58"/>
          <p:cNvSpPr/>
          <p:nvPr/>
        </p:nvSpPr>
        <p:spPr>
          <a:xfrm>
            <a:off x="3573850" y="2792050"/>
            <a:ext cx="453600" cy="286200"/>
          </a:xfrm>
          <a:prstGeom prst="ellipse">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8"/>
          <p:cNvSpPr txBox="1"/>
          <p:nvPr/>
        </p:nvSpPr>
        <p:spPr>
          <a:xfrm>
            <a:off x="3993875" y="2394650"/>
            <a:ext cx="2205600" cy="400200"/>
          </a:xfrm>
          <a:prstGeom prst="rect">
            <a:avLst/>
          </a:prstGeom>
          <a:noFill/>
          <a:ln cap="flat" cmpd="sng" w="19050">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8761D"/>
                </a:solidFill>
                <a:latin typeface="Times New Roman"/>
                <a:ea typeface="Times New Roman"/>
                <a:cs typeface="Times New Roman"/>
                <a:sym typeface="Times New Roman"/>
              </a:rPr>
              <a:t>Upper 16 bits are unused</a:t>
            </a:r>
            <a:endParaRPr b="1">
              <a:solidFill>
                <a:srgbClr val="38761D"/>
              </a:solidFill>
              <a:latin typeface="Times New Roman"/>
              <a:ea typeface="Times New Roman"/>
              <a:cs typeface="Times New Roman"/>
              <a:sym typeface="Times New Roman"/>
            </a:endParaRPr>
          </a:p>
        </p:txBody>
      </p:sp>
      <p:cxnSp>
        <p:nvCxnSpPr>
          <p:cNvPr id="1141" name="Google Shape;1141;p58"/>
          <p:cNvCxnSpPr>
            <a:stCxn id="1139" idx="1"/>
            <a:endCxn id="1140" idx="1"/>
          </p:cNvCxnSpPr>
          <p:nvPr/>
        </p:nvCxnSpPr>
        <p:spPr>
          <a:xfrm rot="-5400000">
            <a:off x="3697578" y="2537563"/>
            <a:ext cx="239100" cy="353700"/>
          </a:xfrm>
          <a:prstGeom prst="curvedConnector2">
            <a:avLst/>
          </a:prstGeom>
          <a:noFill/>
          <a:ln cap="flat" cmpd="sng" w="19050">
            <a:solidFill>
              <a:schemeClr val="dk2"/>
            </a:solidFill>
            <a:prstDash val="solid"/>
            <a:round/>
            <a:headEnd len="med" w="med" type="none"/>
            <a:tailEnd len="med" w="med" type="stealth"/>
          </a:ln>
        </p:spPr>
      </p:cxnSp>
      <p:sp>
        <p:nvSpPr>
          <p:cNvPr id="1142" name="Google Shape;1142;p58"/>
          <p:cNvSpPr/>
          <p:nvPr/>
        </p:nvSpPr>
        <p:spPr>
          <a:xfrm>
            <a:off x="5155975" y="3140900"/>
            <a:ext cx="768300" cy="572700"/>
          </a:xfrm>
          <a:prstGeom prst="ellipse">
            <a:avLst/>
          </a:prstGeom>
          <a:noFill/>
          <a:ln cap="flat" cmpd="sng" w="19050">
            <a:solidFill>
              <a:srgbClr val="38761D"/>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3" name="Google Shape;1143;p58"/>
          <p:cNvCxnSpPr>
            <a:stCxn id="1142" idx="2"/>
            <a:endCxn id="1144" idx="1"/>
          </p:cNvCxnSpPr>
          <p:nvPr/>
        </p:nvCxnSpPr>
        <p:spPr>
          <a:xfrm flipH="1">
            <a:off x="5063875" y="3427250"/>
            <a:ext cx="92100" cy="711300"/>
          </a:xfrm>
          <a:prstGeom prst="curvedConnector3">
            <a:avLst>
              <a:gd fmla="val 358578" name="adj1"/>
            </a:avLst>
          </a:prstGeom>
          <a:noFill/>
          <a:ln cap="flat" cmpd="sng" w="19050">
            <a:solidFill>
              <a:schemeClr val="dk2"/>
            </a:solidFill>
            <a:prstDash val="solid"/>
            <a:round/>
            <a:headEnd len="med" w="med" type="none"/>
            <a:tailEnd len="med" w="med" type="triangle"/>
          </a:ln>
        </p:spPr>
      </p:cxnSp>
      <p:sp>
        <p:nvSpPr>
          <p:cNvPr id="1145" name="Google Shape;1145;p58"/>
          <p:cNvSpPr/>
          <p:nvPr/>
        </p:nvSpPr>
        <p:spPr>
          <a:xfrm>
            <a:off x="945575" y="790600"/>
            <a:ext cx="7178100" cy="6156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5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i="1" lang="en" sz="1500">
                <a:solidFill>
                  <a:schemeClr val="dk1"/>
                </a:solidFill>
                <a:latin typeface="Times New Roman"/>
                <a:ea typeface="Times New Roman"/>
                <a:cs typeface="Times New Roman"/>
                <a:sym typeface="Times New Roman"/>
              </a:rPr>
              <a:t>NVM address is </a:t>
            </a:r>
            <a:r>
              <a:rPr b="1" i="1" lang="en" sz="1500">
                <a:solidFill>
                  <a:schemeClr val="dk1"/>
                </a:solidFill>
                <a:latin typeface="Times New Roman"/>
                <a:ea typeface="Times New Roman"/>
                <a:cs typeface="Times New Roman"/>
                <a:sym typeface="Times New Roman"/>
              </a:rPr>
              <a:t>tagged at the time of creation</a:t>
            </a:r>
            <a:r>
              <a:rPr i="1" lang="en" sz="1500">
                <a:solidFill>
                  <a:schemeClr val="dk1"/>
                </a:solidFill>
                <a:latin typeface="Times New Roman"/>
                <a:ea typeface="Times New Roman"/>
                <a:cs typeface="Times New Roman"/>
                <a:sym typeface="Times New Roman"/>
              </a:rPr>
              <a:t>; the tag is stored in the allocated NVM object and a copy of the </a:t>
            </a:r>
            <a:r>
              <a:rPr b="1" i="1" lang="en" sz="1500">
                <a:solidFill>
                  <a:schemeClr val="dk1"/>
                </a:solidFill>
                <a:latin typeface="Times New Roman"/>
                <a:ea typeface="Times New Roman"/>
                <a:cs typeface="Times New Roman"/>
                <a:sym typeface="Times New Roman"/>
              </a:rPr>
              <a:t>tag is encoded in the upper 16 bits of the NVM pointer </a:t>
            </a:r>
            <a:endParaRPr b="1" i="1"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i="1" sz="1500">
              <a:solidFill>
                <a:schemeClr val="dk1"/>
              </a:solidFill>
              <a:latin typeface="Times New Roman"/>
              <a:ea typeface="Times New Roman"/>
              <a:cs typeface="Times New Roman"/>
              <a:sym typeface="Times New Roman"/>
            </a:endParaRPr>
          </a:p>
        </p:txBody>
      </p:sp>
      <p:sp>
        <p:nvSpPr>
          <p:cNvPr id="1146" name="Google Shape;1146;p58"/>
          <p:cNvSpPr/>
          <p:nvPr/>
        </p:nvSpPr>
        <p:spPr>
          <a:xfrm>
            <a:off x="5898250" y="1709800"/>
            <a:ext cx="2777100" cy="5097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i="1" lang="en">
                <a:solidFill>
                  <a:schemeClr val="dk1"/>
                </a:solidFill>
                <a:latin typeface="Times New Roman"/>
                <a:ea typeface="Times New Roman"/>
                <a:cs typeface="Times New Roman"/>
                <a:sym typeface="Times New Roman"/>
              </a:rPr>
              <a:t>tag is stored in the NVM object at the time of creation</a:t>
            </a:r>
            <a:r>
              <a:rPr b="1" i="1" lang="en">
                <a:solidFill>
                  <a:srgbClr val="38761D"/>
                </a:solidFill>
                <a:latin typeface="Times New Roman"/>
                <a:ea typeface="Times New Roman"/>
                <a:cs typeface="Times New Roman"/>
                <a:sym typeface="Times New Roman"/>
              </a:rPr>
              <a:t> </a:t>
            </a:r>
            <a:endParaRPr i="1" sz="1700">
              <a:solidFill>
                <a:schemeClr val="dk1"/>
              </a:solidFill>
              <a:latin typeface="Times New Roman"/>
              <a:ea typeface="Times New Roman"/>
              <a:cs typeface="Times New Roman"/>
              <a:sym typeface="Times New Roman"/>
            </a:endParaRPr>
          </a:p>
          <a:p>
            <a:pPr indent="0" lvl="0" marL="0" rtl="0" algn="l">
              <a:spcBef>
                <a:spcPts val="0"/>
              </a:spcBef>
              <a:spcAft>
                <a:spcPts val="0"/>
              </a:spcAft>
              <a:buClr>
                <a:srgbClr val="000000"/>
              </a:buClr>
              <a:buSzPts val="1100"/>
              <a:buFont typeface="Arial"/>
              <a:buNone/>
            </a:pPr>
            <a:r>
              <a:t/>
            </a:r>
            <a:endParaRPr i="1" sz="1500">
              <a:solidFill>
                <a:schemeClr val="dk1"/>
              </a:solidFill>
              <a:latin typeface="Times New Roman"/>
              <a:ea typeface="Times New Roman"/>
              <a:cs typeface="Times New Roman"/>
              <a:sym typeface="Times New Roman"/>
            </a:endParaRPr>
          </a:p>
        </p:txBody>
      </p:sp>
      <p:sp>
        <p:nvSpPr>
          <p:cNvPr id="1144" name="Google Shape;1144;p58"/>
          <p:cNvSpPr/>
          <p:nvPr/>
        </p:nvSpPr>
        <p:spPr>
          <a:xfrm>
            <a:off x="5063850" y="3883775"/>
            <a:ext cx="2777100" cy="5097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i="1" lang="en">
                <a:solidFill>
                  <a:schemeClr val="dk1"/>
                </a:solidFill>
                <a:latin typeface="Times New Roman"/>
                <a:ea typeface="Times New Roman"/>
                <a:cs typeface="Times New Roman"/>
                <a:sym typeface="Times New Roman"/>
              </a:rPr>
              <a:t>A copy of the tag is encoded to the upper 16 bits of Node B’s address</a:t>
            </a:r>
            <a:endParaRPr i="1" sz="1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i="1" sz="15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8"/>
                                        </p:tgtEl>
                                        <p:attrNameLst>
                                          <p:attrName>style.visibility</p:attrName>
                                        </p:attrNameLst>
                                      </p:cBhvr>
                                      <p:to>
                                        <p:strVal val="visible"/>
                                      </p:to>
                                    </p:set>
                                    <p:animEffect filter="fade" transition="in">
                                      <p:cBhvr>
                                        <p:cTn dur="1000"/>
                                        <p:tgtEl>
                                          <p:spTgt spid="1128"/>
                                        </p:tgtEl>
                                      </p:cBhvr>
                                    </p:animEffect>
                                  </p:childTnLst>
                                </p:cTn>
                              </p:par>
                              <p:par>
                                <p:cTn fill="hold" nodeType="with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1000"/>
                                        <p:tgtEl>
                                          <p:spTgt spid="113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30"/>
                                        </p:tgtEl>
                                        <p:attrNameLst>
                                          <p:attrName>style.visibility</p:attrName>
                                        </p:attrNameLst>
                                      </p:cBhvr>
                                      <p:to>
                                        <p:strVal val="visible"/>
                                      </p:to>
                                    </p:set>
                                    <p:animEffect filter="fade" transition="in">
                                      <p:cBhvr>
                                        <p:cTn dur="1000"/>
                                        <p:tgtEl>
                                          <p:spTgt spid="1130"/>
                                        </p:tgtEl>
                                      </p:cBhvr>
                                    </p:animEffect>
                                  </p:childTnLst>
                                </p:cTn>
                              </p:par>
                              <p:par>
                                <p:cTn fill="hold" nodeType="withEffect" presetClass="entr" presetID="10" presetSubtype="0">
                                  <p:stCondLst>
                                    <p:cond delay="0"/>
                                  </p:stCondLst>
                                  <p:childTnLst>
                                    <p:set>
                                      <p:cBhvr>
                                        <p:cTn dur="1" fill="hold">
                                          <p:stCondLst>
                                            <p:cond delay="0"/>
                                          </p:stCondLst>
                                        </p:cTn>
                                        <p:tgtEl>
                                          <p:spTgt spid="1129"/>
                                        </p:tgtEl>
                                        <p:attrNameLst>
                                          <p:attrName>style.visibility</p:attrName>
                                        </p:attrNameLst>
                                      </p:cBhvr>
                                      <p:to>
                                        <p:strVal val="visible"/>
                                      </p:to>
                                    </p:set>
                                    <p:animEffect filter="fade" transition="in">
                                      <p:cBhvr>
                                        <p:cTn dur="1000"/>
                                        <p:tgtEl>
                                          <p:spTgt spid="1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0" st="0"/>
                                            </p:txEl>
                                          </p:spTgt>
                                        </p:tgtEl>
                                        <p:attrNameLst>
                                          <p:attrName>style.visibility</p:attrName>
                                        </p:attrNameLst>
                                      </p:cBhvr>
                                      <p:to>
                                        <p:strVal val="visible"/>
                                      </p:to>
                                    </p:set>
                                    <p:animEffect filter="fade" transition="in">
                                      <p:cBhvr>
                                        <p:cTn dur="1000"/>
                                        <p:tgtEl>
                                          <p:spTgt spid="11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xEl>
                                              <p:pRg end="1" st="1"/>
                                            </p:txEl>
                                          </p:spTgt>
                                        </p:tgtEl>
                                        <p:attrNameLst>
                                          <p:attrName>style.visibility</p:attrName>
                                        </p:attrNameLst>
                                      </p:cBhvr>
                                      <p:to>
                                        <p:strVal val="visible"/>
                                      </p:to>
                                    </p:set>
                                    <p:animEffect filter="fade" transition="in">
                                      <p:cBhvr>
                                        <p:cTn dur="1000"/>
                                        <p:tgtEl>
                                          <p:spTgt spid="1134">
                                            <p:txEl>
                                              <p:pRg end="1" st="1"/>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36"/>
                                        </p:tgtEl>
                                        <p:attrNameLst>
                                          <p:attrName>style.visibility</p:attrName>
                                        </p:attrNameLst>
                                      </p:cBhvr>
                                      <p:to>
                                        <p:strVal val="visible"/>
                                      </p:to>
                                    </p:set>
                                    <p:animEffect filter="fade" transition="in">
                                      <p:cBhvr>
                                        <p:cTn dur="1000"/>
                                        <p:tgtEl>
                                          <p:spTgt spid="1136"/>
                                        </p:tgtEl>
                                      </p:cBhvr>
                                    </p:animEffect>
                                  </p:childTnLst>
                                </p:cTn>
                              </p:par>
                              <p:par>
                                <p:cTn fill="hold" nodeType="withEffect" presetClass="entr" presetID="10" presetSubtype="0">
                                  <p:stCondLst>
                                    <p:cond delay="0"/>
                                  </p:stCondLst>
                                  <p:childTnLst>
                                    <p:set>
                                      <p:cBhvr>
                                        <p:cTn dur="1" fill="hold">
                                          <p:stCondLst>
                                            <p:cond delay="0"/>
                                          </p:stCondLst>
                                        </p:cTn>
                                        <p:tgtEl>
                                          <p:spTgt spid="1137"/>
                                        </p:tgtEl>
                                        <p:attrNameLst>
                                          <p:attrName>style.visibility</p:attrName>
                                        </p:attrNameLst>
                                      </p:cBhvr>
                                      <p:to>
                                        <p:strVal val="visible"/>
                                      </p:to>
                                    </p:set>
                                    <p:animEffect filter="fade" transition="in">
                                      <p:cBhvr>
                                        <p:cTn dur="1000"/>
                                        <p:tgtEl>
                                          <p:spTgt spid="1137"/>
                                        </p:tgtEl>
                                      </p:cBhvr>
                                    </p:animEffect>
                                  </p:childTnLst>
                                </p:cTn>
                              </p:par>
                              <p:par>
                                <p:cTn fill="hold" nodeType="withEffect" presetClass="entr" presetID="10" presetSubtype="0">
                                  <p:stCondLst>
                                    <p:cond delay="0"/>
                                  </p:stCondLst>
                                  <p:childTnLst>
                                    <p:set>
                                      <p:cBhvr>
                                        <p:cTn dur="1" fill="hold">
                                          <p:stCondLst>
                                            <p:cond delay="0"/>
                                          </p:stCondLst>
                                        </p:cTn>
                                        <p:tgtEl>
                                          <p:spTgt spid="1135"/>
                                        </p:tgtEl>
                                        <p:attrNameLst>
                                          <p:attrName>style.visibility</p:attrName>
                                        </p:attrNameLst>
                                      </p:cBhvr>
                                      <p:to>
                                        <p:strVal val="visible"/>
                                      </p:to>
                                    </p:set>
                                    <p:animEffect filter="fade" transition="in">
                                      <p:cBhvr>
                                        <p:cTn dur="1000"/>
                                        <p:tgtEl>
                                          <p:spTgt spid="1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9"/>
                                        </p:tgtEl>
                                        <p:attrNameLst>
                                          <p:attrName>style.visibility</p:attrName>
                                        </p:attrNameLst>
                                      </p:cBhvr>
                                      <p:to>
                                        <p:strVal val="visible"/>
                                      </p:to>
                                    </p:set>
                                    <p:animEffect filter="fade" transition="in">
                                      <p:cBhvr>
                                        <p:cTn dur="1000"/>
                                        <p:tgtEl>
                                          <p:spTgt spid="113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41"/>
                                        </p:tgtEl>
                                        <p:attrNameLst>
                                          <p:attrName>style.visibility</p:attrName>
                                        </p:attrNameLst>
                                      </p:cBhvr>
                                      <p:to>
                                        <p:strVal val="visible"/>
                                      </p:to>
                                    </p:set>
                                    <p:animEffect filter="fade" transition="in">
                                      <p:cBhvr>
                                        <p:cTn dur="1000"/>
                                        <p:tgtEl>
                                          <p:spTgt spid="1141"/>
                                        </p:tgtEl>
                                      </p:cBhvr>
                                    </p:animEffect>
                                  </p:childTnLst>
                                </p:cTn>
                              </p:par>
                              <p:par>
                                <p:cTn fill="hold" nodeType="withEffect" presetClass="entr" presetID="10" presetSubtype="0">
                                  <p:stCondLst>
                                    <p:cond delay="0"/>
                                  </p:stCondLst>
                                  <p:childTnLst>
                                    <p:set>
                                      <p:cBhvr>
                                        <p:cTn dur="1" fill="hold">
                                          <p:stCondLst>
                                            <p:cond delay="0"/>
                                          </p:stCondLst>
                                        </p:cTn>
                                        <p:tgtEl>
                                          <p:spTgt spid="1140"/>
                                        </p:tgtEl>
                                        <p:attrNameLst>
                                          <p:attrName>style.visibility</p:attrName>
                                        </p:attrNameLst>
                                      </p:cBhvr>
                                      <p:to>
                                        <p:strVal val="visible"/>
                                      </p:to>
                                    </p:set>
                                    <p:animEffect filter="fade" transition="in">
                                      <p:cBhvr>
                                        <p:cTn dur="1000"/>
                                        <p:tgtEl>
                                          <p:spTgt spid="114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42"/>
                                        </p:tgtEl>
                                        <p:attrNameLst>
                                          <p:attrName>style.visibility</p:attrName>
                                        </p:attrNameLst>
                                      </p:cBhvr>
                                      <p:to>
                                        <p:strVal val="visible"/>
                                      </p:to>
                                    </p:set>
                                    <p:animEffect filter="fade" transition="in">
                                      <p:cBhvr>
                                        <p:cTn dur="1000"/>
                                        <p:tgtEl>
                                          <p:spTgt spid="1142"/>
                                        </p:tgtEl>
                                      </p:cBhvr>
                                    </p:animEffect>
                                  </p:childTnLst>
                                </p:cTn>
                              </p:par>
                              <p:par>
                                <p:cTn fill="hold" nodeType="with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1000"/>
                                        <p:tgtEl>
                                          <p:spTgt spid="1143"/>
                                        </p:tgtEl>
                                      </p:cBhvr>
                                    </p:animEffect>
                                  </p:childTnLst>
                                </p:cTn>
                              </p:par>
                              <p:par>
                                <p:cTn fill="hold" nodeType="withEffect" presetClass="entr" presetID="10" presetSubtype="0">
                                  <p:stCondLst>
                                    <p:cond delay="0"/>
                                  </p:stCondLst>
                                  <p:childTnLst>
                                    <p:set>
                                      <p:cBhvr>
                                        <p:cTn dur="1" fill="hold">
                                          <p:stCondLst>
                                            <p:cond delay="0"/>
                                          </p:stCondLst>
                                        </p:cTn>
                                        <p:tgtEl>
                                          <p:spTgt spid="1144"/>
                                        </p:tgtEl>
                                        <p:attrNameLst>
                                          <p:attrName>style.visibility</p:attrName>
                                        </p:attrNameLst>
                                      </p:cBhvr>
                                      <p:to>
                                        <p:strVal val="visible"/>
                                      </p:to>
                                    </p:set>
                                    <p:animEffect filter="fade" transition="in">
                                      <p:cBhvr>
                                        <p:cTn dur="1000"/>
                                        <p:tgtEl>
                                          <p:spTgt spid="1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gtEl>
                                        <p:attrNameLst>
                                          <p:attrName>style.visibility</p:attrName>
                                        </p:attrNameLst>
                                      </p:cBhvr>
                                      <p:to>
                                        <p:strVal val="visible"/>
                                      </p:to>
                                    </p:set>
                                    <p:animEffect filter="fade" transition="in">
                                      <p:cBhvr>
                                        <p:cTn dur="1000"/>
                                        <p:tgtEl>
                                          <p:spTgt spid="1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1000"/>
                                        <p:tgtEl>
                                          <p:spTgt spid="1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2"/>
                                        </p:tgtEl>
                                        <p:attrNameLst>
                                          <p:attrName>style.visibility</p:attrName>
                                        </p:attrNameLst>
                                      </p:cBhvr>
                                      <p:to>
                                        <p:strVal val="visible"/>
                                      </p:to>
                                    </p:set>
                                    <p:animEffect filter="fade" transition="in">
                                      <p:cBhvr>
                                        <p:cTn dur="1000"/>
                                        <p:tgtEl>
                                          <p:spTgt spid="1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59"/>
          <p:cNvSpPr txBox="1"/>
          <p:nvPr>
            <p:ph type="title"/>
          </p:nvPr>
        </p:nvSpPr>
        <p:spPr>
          <a:xfrm>
            <a:off x="274320" y="137160"/>
            <a:ext cx="8686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Enforcing temporal safety for NVM objects </a:t>
            </a:r>
            <a:r>
              <a:rPr b="1" lang="en">
                <a:solidFill>
                  <a:srgbClr val="1155CC"/>
                </a:solidFill>
                <a:latin typeface="Times New Roman"/>
                <a:ea typeface="Times New Roman"/>
                <a:cs typeface="Times New Roman"/>
                <a:sym typeface="Times New Roman"/>
              </a:rPr>
              <a:t>using pointer tags</a:t>
            </a:r>
            <a:endParaRPr b="1">
              <a:solidFill>
                <a:srgbClr val="1155CC"/>
              </a:solidFill>
              <a:latin typeface="Times New Roman"/>
              <a:ea typeface="Times New Roman"/>
              <a:cs typeface="Times New Roman"/>
              <a:sym typeface="Times New Roman"/>
            </a:endParaRPr>
          </a:p>
        </p:txBody>
      </p:sp>
      <p:sp>
        <p:nvSpPr>
          <p:cNvPr id="1152" name="Google Shape;1152;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53" name="Google Shape;1153;p59"/>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1154" name="Google Shape;1154;p59"/>
          <p:cNvSpPr/>
          <p:nvPr/>
        </p:nvSpPr>
        <p:spPr>
          <a:xfrm>
            <a:off x="4328150" y="2413238"/>
            <a:ext cx="1340100" cy="509700"/>
          </a:xfrm>
          <a:prstGeom prst="rect">
            <a:avLst/>
          </a:prstGeom>
          <a:solidFill>
            <a:srgbClr val="E69138"/>
          </a:solidFill>
          <a:ln>
            <a:noFill/>
          </a:ln>
        </p:spPr>
        <p:txBody>
          <a:bodyPr anchorCtr="0" anchor="ctr" bIns="91425" lIns="91425" spcFirstLastPara="1" rIns="91425" wrap="square" tIns="0">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600">
                <a:solidFill>
                  <a:schemeClr val="dk1"/>
                </a:solidFill>
                <a:latin typeface="Times New Roman"/>
                <a:ea typeface="Times New Roman"/>
                <a:cs typeface="Times New Roman"/>
                <a:sym typeface="Times New Roman"/>
              </a:rPr>
              <a:t>Node B</a:t>
            </a:r>
            <a:endParaRPr sz="16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1200">
                <a:solidFill>
                  <a:srgbClr val="274E13"/>
                </a:solidFill>
                <a:latin typeface="Times New Roman"/>
                <a:ea typeface="Times New Roman"/>
                <a:cs typeface="Times New Roman"/>
                <a:sym typeface="Times New Roman"/>
              </a:rPr>
              <a:t>tag = 0xCAFE</a:t>
            </a:r>
            <a:endParaRPr b="1" sz="1200">
              <a:solidFill>
                <a:srgbClr val="274E13"/>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155" name="Google Shape;1155;p59"/>
          <p:cNvSpPr/>
          <p:nvPr/>
        </p:nvSpPr>
        <p:spPr>
          <a:xfrm>
            <a:off x="2290725" y="2408000"/>
            <a:ext cx="1340100" cy="509700"/>
          </a:xfrm>
          <a:prstGeom prst="rect">
            <a:avLst/>
          </a:prstGeom>
          <a:solidFill>
            <a:srgbClr val="E69138"/>
          </a:solidFill>
          <a:ln>
            <a:noFill/>
          </a:ln>
        </p:spPr>
        <p:txBody>
          <a:bodyPr anchorCtr="0" anchor="ctr" bIns="91425" lIns="91425" spcFirstLastPara="1" rIns="91425" wrap="square" tIns="0">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600">
                <a:solidFill>
                  <a:schemeClr val="dk1"/>
                </a:solidFill>
                <a:latin typeface="Times New Roman"/>
                <a:ea typeface="Times New Roman"/>
                <a:cs typeface="Times New Roman"/>
                <a:sym typeface="Times New Roman"/>
              </a:rPr>
              <a:t>Node A</a:t>
            </a:r>
            <a:endParaRPr sz="16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1200">
                <a:solidFill>
                  <a:srgbClr val="1155CC"/>
                </a:solidFill>
                <a:latin typeface="Times New Roman"/>
                <a:ea typeface="Times New Roman"/>
                <a:cs typeface="Times New Roman"/>
                <a:sym typeface="Times New Roman"/>
              </a:rPr>
              <a:t>tag = 0xFACE</a:t>
            </a:r>
            <a:endParaRPr b="1" sz="1200">
              <a:solidFill>
                <a:srgbClr val="1155CC"/>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cxnSp>
        <p:nvCxnSpPr>
          <p:cNvPr id="1156" name="Google Shape;1156;p59"/>
          <p:cNvCxnSpPr>
            <a:stCxn id="1155" idx="3"/>
            <a:endCxn id="1154" idx="1"/>
          </p:cNvCxnSpPr>
          <p:nvPr/>
        </p:nvCxnSpPr>
        <p:spPr>
          <a:xfrm>
            <a:off x="3630825" y="2662850"/>
            <a:ext cx="697200" cy="5100"/>
          </a:xfrm>
          <a:prstGeom prst="straightConnector1">
            <a:avLst/>
          </a:prstGeom>
          <a:noFill/>
          <a:ln cap="flat" cmpd="sng" w="19050">
            <a:solidFill>
              <a:srgbClr val="38761D"/>
            </a:solidFill>
            <a:prstDash val="solid"/>
            <a:round/>
            <a:headEnd len="med" w="med" type="none"/>
            <a:tailEnd len="med" w="med" type="triangle"/>
          </a:ln>
        </p:spPr>
      </p:cxnSp>
      <p:sp>
        <p:nvSpPr>
          <p:cNvPr id="1157" name="Google Shape;1157;p59"/>
          <p:cNvSpPr txBox="1"/>
          <p:nvPr/>
        </p:nvSpPr>
        <p:spPr>
          <a:xfrm>
            <a:off x="3559850" y="2363650"/>
            <a:ext cx="768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Encoded pointer</a:t>
            </a:r>
            <a:endParaRPr sz="1200">
              <a:latin typeface="Times New Roman"/>
              <a:ea typeface="Times New Roman"/>
              <a:cs typeface="Times New Roman"/>
              <a:sym typeface="Times New Roman"/>
            </a:endParaRPr>
          </a:p>
        </p:txBody>
      </p:sp>
      <p:sp>
        <p:nvSpPr>
          <p:cNvPr id="1158" name="Google Shape;1158;p59"/>
          <p:cNvSpPr txBox="1"/>
          <p:nvPr/>
        </p:nvSpPr>
        <p:spPr>
          <a:xfrm>
            <a:off x="2553800" y="3041500"/>
            <a:ext cx="336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38761D"/>
                </a:solidFill>
                <a:latin typeface="Times New Roman"/>
                <a:ea typeface="Times New Roman"/>
                <a:cs typeface="Times New Roman"/>
                <a:sym typeface="Times New Roman"/>
              </a:rPr>
              <a:t>   Encoded </a:t>
            </a:r>
            <a:r>
              <a:rPr b="1" i="1" lang="en" sz="1200">
                <a:solidFill>
                  <a:srgbClr val="38761D"/>
                </a:solidFill>
                <a:latin typeface="Times New Roman"/>
                <a:ea typeface="Times New Roman"/>
                <a:cs typeface="Times New Roman"/>
                <a:sym typeface="Times New Roman"/>
              </a:rPr>
              <a:t>Node B pointer [NodeA→next]</a:t>
            </a:r>
            <a:endParaRPr b="1" i="1" sz="1200">
              <a:solidFill>
                <a:srgbClr val="38761D"/>
              </a:solidFill>
              <a:latin typeface="Times New Roman"/>
              <a:ea typeface="Times New Roman"/>
              <a:cs typeface="Times New Roman"/>
              <a:sym typeface="Times New Roman"/>
            </a:endParaRPr>
          </a:p>
        </p:txBody>
      </p:sp>
      <p:sp>
        <p:nvSpPr>
          <p:cNvPr id="1159" name="Google Shape;1159;p59"/>
          <p:cNvSpPr/>
          <p:nvPr/>
        </p:nvSpPr>
        <p:spPr>
          <a:xfrm>
            <a:off x="3365738" y="3425913"/>
            <a:ext cx="1716900" cy="393600"/>
          </a:xfrm>
          <a:prstGeom prst="rect">
            <a:avLst/>
          </a:prstGeom>
          <a:solidFill>
            <a:srgbClr val="E6913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Address</a:t>
            </a:r>
            <a:endParaRPr b="1" sz="900">
              <a:solidFill>
                <a:srgbClr val="38761D"/>
              </a:solidFill>
              <a:latin typeface="Times New Roman"/>
              <a:ea typeface="Times New Roman"/>
              <a:cs typeface="Times New Roman"/>
              <a:sym typeface="Times New Roman"/>
            </a:endParaRPr>
          </a:p>
        </p:txBody>
      </p:sp>
      <p:sp>
        <p:nvSpPr>
          <p:cNvPr id="1160" name="Google Shape;1160;p59"/>
          <p:cNvSpPr/>
          <p:nvPr/>
        </p:nvSpPr>
        <p:spPr>
          <a:xfrm>
            <a:off x="2749550" y="3425900"/>
            <a:ext cx="616200" cy="393600"/>
          </a:xfrm>
          <a:prstGeom prst="rect">
            <a:avLst/>
          </a:prstGeom>
          <a:solidFill>
            <a:srgbClr val="E6913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Times New Roman"/>
                <a:ea typeface="Times New Roman"/>
                <a:cs typeface="Times New Roman"/>
                <a:sym typeface="Times New Roman"/>
              </a:rPr>
              <a:t>tag</a:t>
            </a:r>
            <a:r>
              <a:rPr b="1" lang="en" sz="1200">
                <a:solidFill>
                  <a:srgbClr val="274E13"/>
                </a:solidFill>
                <a:latin typeface="Times New Roman"/>
                <a:ea typeface="Times New Roman"/>
                <a:cs typeface="Times New Roman"/>
                <a:sym typeface="Times New Roman"/>
              </a:rPr>
              <a:t>  </a:t>
            </a:r>
            <a:r>
              <a:rPr b="1" lang="en" sz="900">
                <a:solidFill>
                  <a:srgbClr val="274E13"/>
                </a:solidFill>
                <a:latin typeface="Times New Roman"/>
                <a:ea typeface="Times New Roman"/>
                <a:cs typeface="Times New Roman"/>
                <a:sym typeface="Times New Roman"/>
              </a:rPr>
              <a:t>0xCAFE</a:t>
            </a:r>
            <a:r>
              <a:rPr b="1" lang="en" sz="900">
                <a:latin typeface="Times New Roman"/>
                <a:ea typeface="Times New Roman"/>
                <a:cs typeface="Times New Roman"/>
                <a:sym typeface="Times New Roman"/>
              </a:rPr>
              <a:t> </a:t>
            </a:r>
            <a:endParaRPr b="1" sz="900">
              <a:latin typeface="Times New Roman"/>
              <a:ea typeface="Times New Roman"/>
              <a:cs typeface="Times New Roman"/>
              <a:sym typeface="Times New Roman"/>
            </a:endParaRPr>
          </a:p>
        </p:txBody>
      </p:sp>
      <p:sp>
        <p:nvSpPr>
          <p:cNvPr id="1161" name="Google Shape;1161;p59"/>
          <p:cNvSpPr/>
          <p:nvPr/>
        </p:nvSpPr>
        <p:spPr>
          <a:xfrm>
            <a:off x="4685200" y="1980125"/>
            <a:ext cx="139500" cy="452100"/>
          </a:xfrm>
          <a:prstGeom prst="downArrow">
            <a:avLst>
              <a:gd fmla="val 50000" name="adj1"/>
              <a:gd fmla="val 50000" name="adj2"/>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9"/>
          <p:cNvSpPr txBox="1"/>
          <p:nvPr/>
        </p:nvSpPr>
        <p:spPr>
          <a:xfrm>
            <a:off x="4824700" y="1726800"/>
            <a:ext cx="1929600" cy="523200"/>
          </a:xfrm>
          <a:prstGeom prst="rect">
            <a:avLst/>
          </a:prstGeom>
          <a:solidFill>
            <a:srgbClr val="A89E9E">
              <a:alpha val="1131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ourier New"/>
                <a:ea typeface="Courier New"/>
                <a:cs typeface="Courier New"/>
                <a:sym typeface="Courier New"/>
              </a:rPr>
              <a:t>Application code:</a:t>
            </a:r>
            <a:endParaRPr sz="1100">
              <a:latin typeface="Courier New"/>
              <a:ea typeface="Courier New"/>
              <a:cs typeface="Courier New"/>
              <a:sym typeface="Courier New"/>
            </a:endParaRPr>
          </a:p>
          <a:p>
            <a:pPr indent="0" lvl="0" marL="0" rtl="0" algn="l">
              <a:spcBef>
                <a:spcPts val="0"/>
              </a:spcBef>
              <a:spcAft>
                <a:spcPts val="0"/>
              </a:spcAft>
              <a:buNone/>
            </a:pPr>
            <a:r>
              <a:rPr b="1" lang="en" sz="1100">
                <a:latin typeface="Courier New"/>
                <a:ea typeface="Courier New"/>
                <a:cs typeface="Courier New"/>
                <a:sym typeface="Courier New"/>
              </a:rPr>
              <a:t>deref(NodeA--&gt;next)</a:t>
            </a:r>
            <a:endParaRPr b="1" sz="1100">
              <a:latin typeface="Courier New"/>
              <a:ea typeface="Courier New"/>
              <a:cs typeface="Courier New"/>
              <a:sym typeface="Courier New"/>
            </a:endParaRPr>
          </a:p>
        </p:txBody>
      </p:sp>
      <p:sp>
        <p:nvSpPr>
          <p:cNvPr id="1163" name="Google Shape;1163;p59"/>
          <p:cNvSpPr/>
          <p:nvPr/>
        </p:nvSpPr>
        <p:spPr>
          <a:xfrm>
            <a:off x="5415050" y="3969800"/>
            <a:ext cx="1340100" cy="393600"/>
          </a:xfrm>
          <a:prstGeom prst="roundRect">
            <a:avLst>
              <a:gd fmla="val 16667" name="adj"/>
            </a:avLst>
          </a:prstGeom>
          <a:solidFill>
            <a:srgbClr val="6D9EEB"/>
          </a:solidFill>
          <a:ln>
            <a:noFill/>
          </a:ln>
        </p:spPr>
        <p:txBody>
          <a:bodyPr anchorCtr="0" anchor="ctr" bIns="91425" lIns="91425" spcFirstLastPara="1" rIns="91425" wrap="square" tIns="146300">
            <a:noAutofit/>
          </a:bodyPr>
          <a:lstStyle/>
          <a:p>
            <a:pPr indent="0" lvl="0" marL="0" rtl="0" algn="ctr">
              <a:lnSpc>
                <a:spcPct val="75000"/>
              </a:lnSpc>
              <a:spcBef>
                <a:spcPts val="0"/>
              </a:spcBef>
              <a:spcAft>
                <a:spcPts val="0"/>
              </a:spcAft>
              <a:buNone/>
            </a:pPr>
            <a:r>
              <a:rPr b="1" i="1" lang="en">
                <a:latin typeface="Times New Roman"/>
                <a:ea typeface="Times New Roman"/>
                <a:cs typeface="Times New Roman"/>
                <a:sym typeface="Times New Roman"/>
              </a:rPr>
              <a:t>Compare tags </a:t>
            </a:r>
            <a:r>
              <a:rPr b="1" i="1" lang="en" sz="1600">
                <a:latin typeface="Times New Roman"/>
                <a:ea typeface="Times New Roman"/>
                <a:cs typeface="Times New Roman"/>
                <a:sym typeface="Times New Roman"/>
              </a:rPr>
              <a:t>==</a:t>
            </a:r>
            <a:endParaRPr b="1" i="1" sz="1600">
              <a:latin typeface="Times New Roman"/>
              <a:ea typeface="Times New Roman"/>
              <a:cs typeface="Times New Roman"/>
              <a:sym typeface="Times New Roman"/>
            </a:endParaRPr>
          </a:p>
        </p:txBody>
      </p:sp>
      <p:cxnSp>
        <p:nvCxnSpPr>
          <p:cNvPr id="1164" name="Google Shape;1164;p59"/>
          <p:cNvCxnSpPr>
            <a:stCxn id="1165" idx="4"/>
          </p:cNvCxnSpPr>
          <p:nvPr/>
        </p:nvCxnSpPr>
        <p:spPr>
          <a:xfrm flipH="1" rot="-5400000">
            <a:off x="4078100" y="2879300"/>
            <a:ext cx="316500" cy="2357400"/>
          </a:xfrm>
          <a:prstGeom prst="curvedConnector2">
            <a:avLst/>
          </a:prstGeom>
          <a:noFill/>
          <a:ln cap="flat" cmpd="sng" w="19050">
            <a:solidFill>
              <a:srgbClr val="1155CC"/>
            </a:solidFill>
            <a:prstDash val="dot"/>
            <a:round/>
            <a:headEnd len="med" w="med" type="none"/>
            <a:tailEnd len="med" w="med" type="triangle"/>
          </a:ln>
        </p:spPr>
      </p:cxnSp>
      <p:cxnSp>
        <p:nvCxnSpPr>
          <p:cNvPr id="1166" name="Google Shape;1166;p59"/>
          <p:cNvCxnSpPr/>
          <p:nvPr/>
        </p:nvCxnSpPr>
        <p:spPr>
          <a:xfrm flipH="1" rot="-5400000">
            <a:off x="5086350" y="2968088"/>
            <a:ext cx="1093500" cy="1003200"/>
          </a:xfrm>
          <a:prstGeom prst="curvedConnector3">
            <a:avLst>
              <a:gd fmla="val 32077" name="adj1"/>
            </a:avLst>
          </a:prstGeom>
          <a:noFill/>
          <a:ln cap="flat" cmpd="sng" w="19050">
            <a:solidFill>
              <a:srgbClr val="1155CC"/>
            </a:solidFill>
            <a:prstDash val="dot"/>
            <a:round/>
            <a:headEnd len="med" w="med" type="none"/>
            <a:tailEnd len="med" w="med" type="triangle"/>
          </a:ln>
        </p:spPr>
      </p:cxnSp>
      <p:pic>
        <p:nvPicPr>
          <p:cNvPr id="1167" name="Google Shape;1167;p59"/>
          <p:cNvPicPr preferRelativeResize="0"/>
          <p:nvPr/>
        </p:nvPicPr>
        <p:blipFill>
          <a:blip r:embed="rId4">
            <a:alphaModFix/>
          </a:blip>
          <a:stretch>
            <a:fillRect/>
          </a:stretch>
        </p:blipFill>
        <p:spPr>
          <a:xfrm>
            <a:off x="5232100" y="3576200"/>
            <a:ext cx="393600" cy="393600"/>
          </a:xfrm>
          <a:prstGeom prst="rect">
            <a:avLst/>
          </a:prstGeom>
          <a:noFill/>
          <a:ln>
            <a:noFill/>
          </a:ln>
        </p:spPr>
      </p:pic>
      <p:sp>
        <p:nvSpPr>
          <p:cNvPr id="1165" name="Google Shape;1165;p59"/>
          <p:cNvSpPr/>
          <p:nvPr/>
        </p:nvSpPr>
        <p:spPr>
          <a:xfrm>
            <a:off x="2749550" y="3345650"/>
            <a:ext cx="616200" cy="554100"/>
          </a:xfrm>
          <a:prstGeom prst="ellipse">
            <a:avLst/>
          </a:prstGeom>
          <a:noFill/>
          <a:ln cap="flat" cmpd="sng" w="19050">
            <a:solidFill>
              <a:srgbClr val="38761D"/>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9"/>
          <p:cNvSpPr/>
          <p:nvPr/>
        </p:nvSpPr>
        <p:spPr>
          <a:xfrm>
            <a:off x="4427300" y="2615200"/>
            <a:ext cx="1141800" cy="369300"/>
          </a:xfrm>
          <a:prstGeom prst="ellipse">
            <a:avLst/>
          </a:prstGeom>
          <a:noFill/>
          <a:ln cap="flat" cmpd="sng" w="19050">
            <a:solidFill>
              <a:srgbClr val="38761D"/>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9"/>
          <p:cNvSpPr/>
          <p:nvPr/>
        </p:nvSpPr>
        <p:spPr>
          <a:xfrm>
            <a:off x="1028675" y="810350"/>
            <a:ext cx="7178100" cy="6156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5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i="1" lang="en" sz="1500">
                <a:solidFill>
                  <a:schemeClr val="dk1"/>
                </a:solidFill>
                <a:latin typeface="Times New Roman"/>
                <a:ea typeface="Times New Roman"/>
                <a:cs typeface="Times New Roman"/>
                <a:sym typeface="Times New Roman"/>
              </a:rPr>
              <a:t>Application accesses the NVM objects using the encoded pointer</a:t>
            </a:r>
            <a:r>
              <a:rPr i="1" lang="en" sz="1500">
                <a:solidFill>
                  <a:schemeClr val="dk1"/>
                </a:solidFill>
                <a:latin typeface="Times New Roman"/>
                <a:ea typeface="Times New Roman"/>
                <a:cs typeface="Times New Roman"/>
                <a:sym typeface="Times New Roman"/>
              </a:rPr>
              <a:t> --  the encoded tag in the pointer is compared with the tag stored in the corresponding NVM object </a:t>
            </a:r>
            <a:endParaRPr i="1"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i="1" sz="1500">
              <a:solidFill>
                <a:schemeClr val="dk1"/>
              </a:solidFill>
              <a:latin typeface="Times New Roman"/>
              <a:ea typeface="Times New Roman"/>
              <a:cs typeface="Times New Roman"/>
              <a:sym typeface="Times New Roman"/>
            </a:endParaRPr>
          </a:p>
        </p:txBody>
      </p:sp>
      <p:sp>
        <p:nvSpPr>
          <p:cNvPr id="1170" name="Google Shape;1170;p59"/>
          <p:cNvSpPr/>
          <p:nvPr/>
        </p:nvSpPr>
        <p:spPr>
          <a:xfrm>
            <a:off x="2505800" y="4296475"/>
            <a:ext cx="2777100" cy="5097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i="1" lang="en" sz="1600">
                <a:solidFill>
                  <a:schemeClr val="dk1"/>
                </a:solidFill>
                <a:latin typeface="Times New Roman"/>
                <a:ea typeface="Times New Roman"/>
                <a:cs typeface="Times New Roman"/>
                <a:sym typeface="Times New Roman"/>
              </a:rPr>
              <a:t>Valid NVM pointer dereference </a:t>
            </a:r>
            <a:endParaRPr i="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i="1" sz="1500">
              <a:solidFill>
                <a:schemeClr val="dk1"/>
              </a:solidFill>
              <a:latin typeface="Times New Roman"/>
              <a:ea typeface="Times New Roman"/>
              <a:cs typeface="Times New Roman"/>
              <a:sym typeface="Times New Roman"/>
            </a:endParaRPr>
          </a:p>
        </p:txBody>
      </p:sp>
      <p:sp>
        <p:nvSpPr>
          <p:cNvPr id="1171" name="Google Shape;1171;p59"/>
          <p:cNvSpPr/>
          <p:nvPr/>
        </p:nvSpPr>
        <p:spPr>
          <a:xfrm>
            <a:off x="5978400" y="2503625"/>
            <a:ext cx="2777100" cy="5097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i="1" lang="en">
                <a:solidFill>
                  <a:schemeClr val="dk1"/>
                </a:solidFill>
                <a:latin typeface="Times New Roman"/>
                <a:ea typeface="Times New Roman"/>
                <a:cs typeface="Times New Roman"/>
                <a:sym typeface="Times New Roman"/>
              </a:rPr>
              <a:t>Application dereferences the encoded pointer</a:t>
            </a:r>
            <a:endParaRPr i="1"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i="1" sz="15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1"/>
                                        </p:tgtEl>
                                        <p:attrNameLst>
                                          <p:attrName>style.visibility</p:attrName>
                                        </p:attrNameLst>
                                      </p:cBhvr>
                                      <p:to>
                                        <p:strVal val="visible"/>
                                      </p:to>
                                    </p:set>
                                    <p:animEffect filter="fade" transition="in">
                                      <p:cBhvr>
                                        <p:cTn dur="1000"/>
                                        <p:tgtEl>
                                          <p:spTgt spid="116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62"/>
                                        </p:tgtEl>
                                        <p:attrNameLst>
                                          <p:attrName>style.visibility</p:attrName>
                                        </p:attrNameLst>
                                      </p:cBhvr>
                                      <p:to>
                                        <p:strVal val="visible"/>
                                      </p:to>
                                    </p:set>
                                    <p:animEffect filter="fade" transition="in">
                                      <p:cBhvr>
                                        <p:cTn dur="1000"/>
                                        <p:tgtEl>
                                          <p:spTgt spid="1162"/>
                                        </p:tgtEl>
                                      </p:cBhvr>
                                    </p:animEffec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1171"/>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59"/>
                                        </p:tgtEl>
                                        <p:attrNameLst>
                                          <p:attrName>style.visibility</p:attrName>
                                        </p:attrNameLst>
                                      </p:cBhvr>
                                      <p:to>
                                        <p:strVal val="visible"/>
                                      </p:to>
                                    </p:set>
                                    <p:animEffect filter="fade" transition="in">
                                      <p:cBhvr>
                                        <p:cTn dur="1000"/>
                                        <p:tgtEl>
                                          <p:spTgt spid="1159"/>
                                        </p:tgtEl>
                                      </p:cBhvr>
                                    </p:animEffect>
                                  </p:childTnLst>
                                </p:cTn>
                              </p:par>
                              <p:par>
                                <p:cTn fill="hold" nodeType="withEffect" presetClass="entr" presetID="10" presetSubtype="0">
                                  <p:stCondLst>
                                    <p:cond delay="0"/>
                                  </p:stCondLst>
                                  <p:childTnLst>
                                    <p:set>
                                      <p:cBhvr>
                                        <p:cTn dur="1" fill="hold">
                                          <p:stCondLst>
                                            <p:cond delay="0"/>
                                          </p:stCondLst>
                                        </p:cTn>
                                        <p:tgtEl>
                                          <p:spTgt spid="1160"/>
                                        </p:tgtEl>
                                        <p:attrNameLst>
                                          <p:attrName>style.visibility</p:attrName>
                                        </p:attrNameLst>
                                      </p:cBhvr>
                                      <p:to>
                                        <p:strVal val="visible"/>
                                      </p:to>
                                    </p:set>
                                    <p:animEffect filter="fade" transition="in">
                                      <p:cBhvr>
                                        <p:cTn dur="1000"/>
                                        <p:tgtEl>
                                          <p:spTgt spid="1160"/>
                                        </p:tgtEl>
                                      </p:cBhvr>
                                    </p:animEffect>
                                  </p:childTnLst>
                                </p:cTn>
                              </p:par>
                              <p:par>
                                <p:cTn fill="hold" nodeType="withEffect" presetClass="entr" presetID="10" presetSubtype="0">
                                  <p:stCondLst>
                                    <p:cond delay="0"/>
                                  </p:stCondLst>
                                  <p:childTnLst>
                                    <p:set>
                                      <p:cBhvr>
                                        <p:cTn dur="1" fill="hold">
                                          <p:stCondLst>
                                            <p:cond delay="0"/>
                                          </p:stCondLst>
                                        </p:cTn>
                                        <p:tgtEl>
                                          <p:spTgt spid="1158"/>
                                        </p:tgtEl>
                                        <p:attrNameLst>
                                          <p:attrName>style.visibility</p:attrName>
                                        </p:attrNameLst>
                                      </p:cBhvr>
                                      <p:to>
                                        <p:strVal val="visible"/>
                                      </p:to>
                                    </p:set>
                                    <p:animEffect filter="fade" transition="in">
                                      <p:cBhvr>
                                        <p:cTn dur="1000"/>
                                        <p:tgtEl>
                                          <p:spTgt spid="1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3"/>
                                        </p:tgtEl>
                                        <p:attrNameLst>
                                          <p:attrName>style.visibility</p:attrName>
                                        </p:attrNameLst>
                                      </p:cBhvr>
                                      <p:to>
                                        <p:strVal val="visible"/>
                                      </p:to>
                                    </p:set>
                                    <p:animEffect filter="fade" transition="in">
                                      <p:cBhvr>
                                        <p:cTn dur="1000"/>
                                        <p:tgtEl>
                                          <p:spTgt spid="116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66"/>
                                        </p:tgtEl>
                                        <p:attrNameLst>
                                          <p:attrName>style.visibility</p:attrName>
                                        </p:attrNameLst>
                                      </p:cBhvr>
                                      <p:to>
                                        <p:strVal val="visible"/>
                                      </p:to>
                                    </p:set>
                                    <p:animEffect filter="fade" transition="in">
                                      <p:cBhvr>
                                        <p:cTn dur="1000"/>
                                        <p:tgtEl>
                                          <p:spTgt spid="1166"/>
                                        </p:tgtEl>
                                      </p:cBhvr>
                                    </p:animEffect>
                                  </p:childTnLst>
                                </p:cTn>
                              </p:par>
                              <p:par>
                                <p:cTn fill="hold" nodeType="withEffect" presetClass="entr" presetID="10" presetSubtype="0">
                                  <p:stCondLst>
                                    <p:cond delay="0"/>
                                  </p:stCondLst>
                                  <p:childTnLst>
                                    <p:set>
                                      <p:cBhvr>
                                        <p:cTn dur="1" fill="hold">
                                          <p:stCondLst>
                                            <p:cond delay="0"/>
                                          </p:stCondLst>
                                        </p:cTn>
                                        <p:tgtEl>
                                          <p:spTgt spid="1164"/>
                                        </p:tgtEl>
                                        <p:attrNameLst>
                                          <p:attrName>style.visibility</p:attrName>
                                        </p:attrNameLst>
                                      </p:cBhvr>
                                      <p:to>
                                        <p:strVal val="visible"/>
                                      </p:to>
                                    </p:set>
                                    <p:animEffect filter="fade" transition="in">
                                      <p:cBhvr>
                                        <p:cTn dur="1000"/>
                                        <p:tgtEl>
                                          <p:spTgt spid="116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65"/>
                                        </p:tgtEl>
                                        <p:attrNameLst>
                                          <p:attrName>style.visibility</p:attrName>
                                        </p:attrNameLst>
                                      </p:cBhvr>
                                      <p:to>
                                        <p:strVal val="visible"/>
                                      </p:to>
                                    </p:set>
                                    <p:animEffect filter="fade" transition="in">
                                      <p:cBhvr>
                                        <p:cTn dur="1000"/>
                                        <p:tgtEl>
                                          <p:spTgt spid="116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168"/>
                                        </p:tgtEl>
                                        <p:attrNameLst>
                                          <p:attrName>style.visibility</p:attrName>
                                        </p:attrNameLst>
                                      </p:cBhvr>
                                      <p:to>
                                        <p:strVal val="visible"/>
                                      </p:to>
                                    </p:set>
                                    <p:animEffect filter="fade" transition="in">
                                      <p:cBhvr>
                                        <p:cTn dur="1000"/>
                                        <p:tgtEl>
                                          <p:spTgt spid="1168"/>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167"/>
                                        </p:tgtEl>
                                        <p:attrNameLst>
                                          <p:attrName>style.visibility</p:attrName>
                                        </p:attrNameLst>
                                      </p:cBhvr>
                                      <p:to>
                                        <p:strVal val="visible"/>
                                      </p:to>
                                    </p:set>
                                    <p:animEffect filter="fade" transition="in">
                                      <p:cBhvr>
                                        <p:cTn dur="1000"/>
                                        <p:tgtEl>
                                          <p:spTgt spid="1167"/>
                                        </p:tgtEl>
                                      </p:cBhvr>
                                    </p:animEffect>
                                  </p:childTnLst>
                                </p:cTn>
                              </p:par>
                              <p:par>
                                <p:cTn fill="hold" nodeType="withEffect" presetClass="entr" presetID="1" presetSubtype="0">
                                  <p:stCondLst>
                                    <p:cond delay="0"/>
                                  </p:stCondLst>
                                  <p:childTnLst>
                                    <p:set>
                                      <p:cBhvr>
                                        <p:cTn dur="1" fill="hold">
                                          <p:stCondLst>
                                            <p:cond delay="0"/>
                                          </p:stCondLst>
                                        </p:cTn>
                                        <p:tgtEl>
                                          <p:spTgt spid="1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60"/>
          <p:cNvSpPr txBox="1"/>
          <p:nvPr>
            <p:ph type="title"/>
          </p:nvPr>
        </p:nvSpPr>
        <p:spPr>
          <a:xfrm>
            <a:off x="274320" y="137160"/>
            <a:ext cx="8686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Enforcing temporal safety for NVM objects </a:t>
            </a:r>
            <a:r>
              <a:rPr b="1" lang="en">
                <a:solidFill>
                  <a:srgbClr val="1155CC"/>
                </a:solidFill>
                <a:latin typeface="Times New Roman"/>
                <a:ea typeface="Times New Roman"/>
                <a:cs typeface="Times New Roman"/>
                <a:sym typeface="Times New Roman"/>
              </a:rPr>
              <a:t>using pointer tags</a:t>
            </a:r>
            <a:endParaRPr b="1">
              <a:solidFill>
                <a:srgbClr val="1155CC"/>
              </a:solidFill>
              <a:latin typeface="Times New Roman"/>
              <a:ea typeface="Times New Roman"/>
              <a:cs typeface="Times New Roman"/>
              <a:sym typeface="Times New Roman"/>
            </a:endParaRPr>
          </a:p>
        </p:txBody>
      </p:sp>
      <p:sp>
        <p:nvSpPr>
          <p:cNvPr id="1177" name="Google Shape;1177;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78" name="Google Shape;1178;p60"/>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1179" name="Google Shape;1179;p60"/>
          <p:cNvSpPr/>
          <p:nvPr/>
        </p:nvSpPr>
        <p:spPr>
          <a:xfrm>
            <a:off x="4627700" y="2354850"/>
            <a:ext cx="1340100" cy="509700"/>
          </a:xfrm>
          <a:prstGeom prst="rect">
            <a:avLst/>
          </a:prstGeom>
          <a:solidFill>
            <a:srgbClr val="E06666">
              <a:alpha val="72550"/>
            </a:srgbClr>
          </a:solidFill>
          <a:ln>
            <a:noFill/>
          </a:ln>
        </p:spPr>
        <p:txBody>
          <a:bodyPr anchorCtr="0" anchor="ctr" bIns="91425" lIns="91425" spcFirstLastPara="1" rIns="91425" wrap="square" tIns="0">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600" strike="sngStrike">
                <a:solidFill>
                  <a:schemeClr val="dk1"/>
                </a:solidFill>
                <a:latin typeface="Times New Roman"/>
                <a:ea typeface="Times New Roman"/>
                <a:cs typeface="Times New Roman"/>
                <a:sym typeface="Times New Roman"/>
              </a:rPr>
              <a:t>Node B</a:t>
            </a:r>
            <a:endParaRPr sz="1600" strike="sngStrike">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1200" strike="sngStrike">
                <a:solidFill>
                  <a:srgbClr val="274E13"/>
                </a:solidFill>
                <a:latin typeface="Times New Roman"/>
                <a:ea typeface="Times New Roman"/>
                <a:cs typeface="Times New Roman"/>
                <a:sym typeface="Times New Roman"/>
              </a:rPr>
              <a:t>tag = NULL</a:t>
            </a:r>
            <a:endParaRPr b="1" sz="1200" strike="sngStrike">
              <a:solidFill>
                <a:srgbClr val="274E13"/>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180" name="Google Shape;1180;p60"/>
          <p:cNvSpPr txBox="1"/>
          <p:nvPr/>
        </p:nvSpPr>
        <p:spPr>
          <a:xfrm>
            <a:off x="6043700" y="2397713"/>
            <a:ext cx="163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CC0000"/>
                </a:solidFill>
                <a:latin typeface="Times New Roman"/>
                <a:ea typeface="Times New Roman"/>
                <a:cs typeface="Times New Roman"/>
                <a:sym typeface="Times New Roman"/>
              </a:rPr>
              <a:t>Node B is freed </a:t>
            </a:r>
            <a:endParaRPr i="1">
              <a:solidFill>
                <a:schemeClr val="dk1"/>
              </a:solidFill>
              <a:latin typeface="Times New Roman"/>
              <a:ea typeface="Times New Roman"/>
              <a:cs typeface="Times New Roman"/>
              <a:sym typeface="Times New Roman"/>
            </a:endParaRPr>
          </a:p>
        </p:txBody>
      </p:sp>
      <p:sp>
        <p:nvSpPr>
          <p:cNvPr id="1181" name="Google Shape;1181;p60"/>
          <p:cNvSpPr/>
          <p:nvPr/>
        </p:nvSpPr>
        <p:spPr>
          <a:xfrm>
            <a:off x="2367500" y="2350913"/>
            <a:ext cx="1340100" cy="509700"/>
          </a:xfrm>
          <a:prstGeom prst="rect">
            <a:avLst/>
          </a:prstGeom>
          <a:solidFill>
            <a:srgbClr val="E69138"/>
          </a:solidFill>
          <a:ln>
            <a:noFill/>
          </a:ln>
        </p:spPr>
        <p:txBody>
          <a:bodyPr anchorCtr="0" anchor="ctr" bIns="91425" lIns="91425" spcFirstLastPara="1" rIns="91425" wrap="square" tIns="0">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600">
                <a:solidFill>
                  <a:schemeClr val="dk1"/>
                </a:solidFill>
                <a:latin typeface="Times New Roman"/>
                <a:ea typeface="Times New Roman"/>
                <a:cs typeface="Times New Roman"/>
                <a:sym typeface="Times New Roman"/>
              </a:rPr>
              <a:t>Node A</a:t>
            </a:r>
            <a:endParaRPr sz="16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1200">
                <a:solidFill>
                  <a:srgbClr val="1155CC"/>
                </a:solidFill>
                <a:latin typeface="Times New Roman"/>
                <a:ea typeface="Times New Roman"/>
                <a:cs typeface="Times New Roman"/>
                <a:sym typeface="Times New Roman"/>
              </a:rPr>
              <a:t>tag = 0xFACE</a:t>
            </a:r>
            <a:endParaRPr b="1" sz="1200">
              <a:solidFill>
                <a:srgbClr val="1155CC"/>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cxnSp>
        <p:nvCxnSpPr>
          <p:cNvPr id="1182" name="Google Shape;1182;p60"/>
          <p:cNvCxnSpPr>
            <a:stCxn id="1181" idx="3"/>
            <a:endCxn id="1179" idx="1"/>
          </p:cNvCxnSpPr>
          <p:nvPr/>
        </p:nvCxnSpPr>
        <p:spPr>
          <a:xfrm>
            <a:off x="3707600" y="2605763"/>
            <a:ext cx="920100" cy="3900"/>
          </a:xfrm>
          <a:prstGeom prst="straightConnector1">
            <a:avLst/>
          </a:prstGeom>
          <a:noFill/>
          <a:ln cap="flat" cmpd="sng" w="19050">
            <a:solidFill>
              <a:srgbClr val="CC0000"/>
            </a:solidFill>
            <a:prstDash val="solid"/>
            <a:round/>
            <a:headEnd len="med" w="med" type="none"/>
            <a:tailEnd len="med" w="med" type="triangle"/>
          </a:ln>
        </p:spPr>
      </p:cxnSp>
      <p:sp>
        <p:nvSpPr>
          <p:cNvPr id="1183" name="Google Shape;1183;p60"/>
          <p:cNvSpPr txBox="1"/>
          <p:nvPr/>
        </p:nvSpPr>
        <p:spPr>
          <a:xfrm>
            <a:off x="3783500" y="2309100"/>
            <a:ext cx="768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Encoded pointer</a:t>
            </a:r>
            <a:endParaRPr sz="1200">
              <a:latin typeface="Times New Roman"/>
              <a:ea typeface="Times New Roman"/>
              <a:cs typeface="Times New Roman"/>
              <a:sym typeface="Times New Roman"/>
            </a:endParaRPr>
          </a:p>
        </p:txBody>
      </p:sp>
      <p:sp>
        <p:nvSpPr>
          <p:cNvPr id="1184" name="Google Shape;1184;p60"/>
          <p:cNvSpPr txBox="1"/>
          <p:nvPr/>
        </p:nvSpPr>
        <p:spPr>
          <a:xfrm>
            <a:off x="3503275" y="3001175"/>
            <a:ext cx="153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274E13"/>
                </a:solidFill>
                <a:latin typeface="Times New Roman"/>
                <a:ea typeface="Times New Roman"/>
                <a:cs typeface="Times New Roman"/>
                <a:sym typeface="Times New Roman"/>
              </a:rPr>
              <a:t>Node B’s address</a:t>
            </a:r>
            <a:r>
              <a:rPr b="1" i="1" lang="en" sz="1200">
                <a:solidFill>
                  <a:srgbClr val="274E13"/>
                </a:solidFill>
                <a:latin typeface="Times New Roman"/>
                <a:ea typeface="Times New Roman"/>
                <a:cs typeface="Times New Roman"/>
                <a:sym typeface="Times New Roman"/>
              </a:rPr>
              <a:t> </a:t>
            </a:r>
            <a:endParaRPr b="1" i="1" sz="1200">
              <a:solidFill>
                <a:srgbClr val="274E13"/>
              </a:solidFill>
              <a:latin typeface="Times New Roman"/>
              <a:ea typeface="Times New Roman"/>
              <a:cs typeface="Times New Roman"/>
              <a:sym typeface="Times New Roman"/>
            </a:endParaRPr>
          </a:p>
        </p:txBody>
      </p:sp>
      <p:sp>
        <p:nvSpPr>
          <p:cNvPr id="1185" name="Google Shape;1185;p60"/>
          <p:cNvSpPr/>
          <p:nvPr/>
        </p:nvSpPr>
        <p:spPr>
          <a:xfrm>
            <a:off x="3608750" y="3357113"/>
            <a:ext cx="1716900" cy="393600"/>
          </a:xfrm>
          <a:prstGeom prst="rect">
            <a:avLst/>
          </a:prstGeom>
          <a:solidFill>
            <a:srgbClr val="E6913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Address</a:t>
            </a:r>
            <a:endParaRPr b="1" sz="1600">
              <a:latin typeface="Times New Roman"/>
              <a:ea typeface="Times New Roman"/>
              <a:cs typeface="Times New Roman"/>
              <a:sym typeface="Times New Roman"/>
            </a:endParaRPr>
          </a:p>
        </p:txBody>
      </p:sp>
      <p:sp>
        <p:nvSpPr>
          <p:cNvPr id="1186" name="Google Shape;1186;p60"/>
          <p:cNvSpPr/>
          <p:nvPr/>
        </p:nvSpPr>
        <p:spPr>
          <a:xfrm>
            <a:off x="2992550" y="3355150"/>
            <a:ext cx="616200" cy="393600"/>
          </a:xfrm>
          <a:prstGeom prst="rect">
            <a:avLst/>
          </a:prstGeom>
          <a:solidFill>
            <a:srgbClr val="E6913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Times New Roman"/>
                <a:ea typeface="Times New Roman"/>
                <a:cs typeface="Times New Roman"/>
                <a:sym typeface="Times New Roman"/>
              </a:rPr>
              <a:t>tag</a:t>
            </a:r>
            <a:r>
              <a:rPr b="1" lang="en" sz="1200">
                <a:solidFill>
                  <a:srgbClr val="274E13"/>
                </a:solidFill>
                <a:latin typeface="Times New Roman"/>
                <a:ea typeface="Times New Roman"/>
                <a:cs typeface="Times New Roman"/>
                <a:sym typeface="Times New Roman"/>
              </a:rPr>
              <a:t>  </a:t>
            </a:r>
            <a:r>
              <a:rPr b="1" lang="en" sz="900">
                <a:solidFill>
                  <a:srgbClr val="274E13"/>
                </a:solidFill>
                <a:latin typeface="Times New Roman"/>
                <a:ea typeface="Times New Roman"/>
                <a:cs typeface="Times New Roman"/>
                <a:sym typeface="Times New Roman"/>
              </a:rPr>
              <a:t>0xCAFE</a:t>
            </a:r>
            <a:r>
              <a:rPr b="1" lang="en" sz="900">
                <a:latin typeface="Times New Roman"/>
                <a:ea typeface="Times New Roman"/>
                <a:cs typeface="Times New Roman"/>
                <a:sym typeface="Times New Roman"/>
              </a:rPr>
              <a:t> </a:t>
            </a:r>
            <a:endParaRPr b="1" sz="900">
              <a:latin typeface="Times New Roman"/>
              <a:ea typeface="Times New Roman"/>
              <a:cs typeface="Times New Roman"/>
              <a:sym typeface="Times New Roman"/>
            </a:endParaRPr>
          </a:p>
        </p:txBody>
      </p:sp>
      <p:sp>
        <p:nvSpPr>
          <p:cNvPr id="1187" name="Google Shape;1187;p60"/>
          <p:cNvSpPr/>
          <p:nvPr/>
        </p:nvSpPr>
        <p:spPr>
          <a:xfrm>
            <a:off x="5068575" y="1780625"/>
            <a:ext cx="139500" cy="554100"/>
          </a:xfrm>
          <a:prstGeom prst="downArrow">
            <a:avLst>
              <a:gd fmla="val 50000" name="adj1"/>
              <a:gd fmla="val 50000" name="adj2"/>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0"/>
          <p:cNvSpPr txBox="1"/>
          <p:nvPr/>
        </p:nvSpPr>
        <p:spPr>
          <a:xfrm>
            <a:off x="5208075" y="1715038"/>
            <a:ext cx="1929600" cy="523200"/>
          </a:xfrm>
          <a:prstGeom prst="rect">
            <a:avLst/>
          </a:prstGeom>
          <a:solidFill>
            <a:srgbClr val="EEEEEE"/>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ourier New"/>
                <a:ea typeface="Courier New"/>
                <a:cs typeface="Courier New"/>
                <a:sym typeface="Courier New"/>
              </a:rPr>
              <a:t>Application code: </a:t>
            </a:r>
            <a:endParaRPr sz="1100">
              <a:latin typeface="Courier New"/>
              <a:ea typeface="Courier New"/>
              <a:cs typeface="Courier New"/>
              <a:sym typeface="Courier New"/>
            </a:endParaRPr>
          </a:p>
          <a:p>
            <a:pPr indent="0" lvl="0" marL="0" rtl="0" algn="l">
              <a:spcBef>
                <a:spcPts val="0"/>
              </a:spcBef>
              <a:spcAft>
                <a:spcPts val="0"/>
              </a:spcAft>
              <a:buNone/>
            </a:pPr>
            <a:r>
              <a:rPr b="1" lang="en" sz="1100">
                <a:solidFill>
                  <a:srgbClr val="CC0000"/>
                </a:solidFill>
                <a:latin typeface="Courier New"/>
                <a:ea typeface="Courier New"/>
                <a:cs typeface="Courier New"/>
                <a:sym typeface="Courier New"/>
              </a:rPr>
              <a:t>deref(NodeB)</a:t>
            </a:r>
            <a:endParaRPr b="1" sz="1100">
              <a:solidFill>
                <a:srgbClr val="CC0000"/>
              </a:solidFill>
              <a:latin typeface="Courier New"/>
              <a:ea typeface="Courier New"/>
              <a:cs typeface="Courier New"/>
              <a:sym typeface="Courier New"/>
            </a:endParaRPr>
          </a:p>
        </p:txBody>
      </p:sp>
      <p:sp>
        <p:nvSpPr>
          <p:cNvPr id="1189" name="Google Shape;1189;p60"/>
          <p:cNvSpPr/>
          <p:nvPr/>
        </p:nvSpPr>
        <p:spPr>
          <a:xfrm>
            <a:off x="5800425" y="3897100"/>
            <a:ext cx="1340100" cy="393600"/>
          </a:xfrm>
          <a:prstGeom prst="roundRect">
            <a:avLst>
              <a:gd fmla="val 16667" name="adj"/>
            </a:avLst>
          </a:prstGeom>
          <a:solidFill>
            <a:srgbClr val="6D9EEB"/>
          </a:solidFill>
          <a:ln>
            <a:noFill/>
          </a:ln>
        </p:spPr>
        <p:txBody>
          <a:bodyPr anchorCtr="0" anchor="ctr" bIns="91425" lIns="91425" spcFirstLastPara="1" rIns="91425" wrap="square" tIns="146300">
            <a:noAutofit/>
          </a:bodyPr>
          <a:lstStyle/>
          <a:p>
            <a:pPr indent="0" lvl="0" marL="0" rtl="0" algn="ctr">
              <a:lnSpc>
                <a:spcPct val="75000"/>
              </a:lnSpc>
              <a:spcBef>
                <a:spcPts val="0"/>
              </a:spcBef>
              <a:spcAft>
                <a:spcPts val="0"/>
              </a:spcAft>
              <a:buNone/>
            </a:pPr>
            <a:r>
              <a:rPr b="1" i="1" lang="en">
                <a:latin typeface="Times New Roman"/>
                <a:ea typeface="Times New Roman"/>
                <a:cs typeface="Times New Roman"/>
                <a:sym typeface="Times New Roman"/>
              </a:rPr>
              <a:t>Compare tags </a:t>
            </a:r>
            <a:r>
              <a:rPr b="1" i="1" lang="en" sz="1600">
                <a:latin typeface="Times New Roman"/>
                <a:ea typeface="Times New Roman"/>
                <a:cs typeface="Times New Roman"/>
                <a:sym typeface="Times New Roman"/>
              </a:rPr>
              <a:t>==</a:t>
            </a:r>
            <a:endParaRPr b="1" i="1" sz="1600">
              <a:latin typeface="Times New Roman"/>
              <a:ea typeface="Times New Roman"/>
              <a:cs typeface="Times New Roman"/>
              <a:sym typeface="Times New Roman"/>
            </a:endParaRPr>
          </a:p>
        </p:txBody>
      </p:sp>
      <p:cxnSp>
        <p:nvCxnSpPr>
          <p:cNvPr id="1190" name="Google Shape;1190;p60"/>
          <p:cNvCxnSpPr>
            <a:stCxn id="1186" idx="2"/>
            <a:endCxn id="1189" idx="1"/>
          </p:cNvCxnSpPr>
          <p:nvPr/>
        </p:nvCxnSpPr>
        <p:spPr>
          <a:xfrm flipH="1" rot="-5400000">
            <a:off x="4377950" y="2671450"/>
            <a:ext cx="345300" cy="2499900"/>
          </a:xfrm>
          <a:prstGeom prst="curvedConnector2">
            <a:avLst/>
          </a:prstGeom>
          <a:noFill/>
          <a:ln cap="flat" cmpd="sng" w="19050">
            <a:solidFill>
              <a:srgbClr val="1155CC"/>
            </a:solidFill>
            <a:prstDash val="dot"/>
            <a:round/>
            <a:headEnd len="med" w="med" type="none"/>
            <a:tailEnd len="med" w="med" type="triangle"/>
          </a:ln>
        </p:spPr>
      </p:cxnSp>
      <p:cxnSp>
        <p:nvCxnSpPr>
          <p:cNvPr id="1191" name="Google Shape;1191;p60"/>
          <p:cNvCxnSpPr>
            <a:stCxn id="1179" idx="2"/>
            <a:endCxn id="1189" idx="0"/>
          </p:cNvCxnSpPr>
          <p:nvPr/>
        </p:nvCxnSpPr>
        <p:spPr>
          <a:xfrm flipH="1" rot="-5400000">
            <a:off x="5367800" y="2794500"/>
            <a:ext cx="1032600" cy="1172700"/>
          </a:xfrm>
          <a:prstGeom prst="curvedConnector3">
            <a:avLst>
              <a:gd fmla="val 49998" name="adj1"/>
            </a:avLst>
          </a:prstGeom>
          <a:noFill/>
          <a:ln cap="flat" cmpd="sng" w="19050">
            <a:solidFill>
              <a:srgbClr val="1155CC"/>
            </a:solidFill>
            <a:prstDash val="dot"/>
            <a:round/>
            <a:headEnd len="med" w="med" type="none"/>
            <a:tailEnd len="med" w="med" type="triangle"/>
          </a:ln>
        </p:spPr>
      </p:cxnSp>
      <p:pic>
        <p:nvPicPr>
          <p:cNvPr id="1192" name="Google Shape;1192;p60"/>
          <p:cNvPicPr preferRelativeResize="0"/>
          <p:nvPr/>
        </p:nvPicPr>
        <p:blipFill rotWithShape="1">
          <a:blip r:embed="rId4">
            <a:alphaModFix/>
          </a:blip>
          <a:srcRect b="-13263" l="0" r="0" t="0"/>
          <a:stretch/>
        </p:blipFill>
        <p:spPr>
          <a:xfrm>
            <a:off x="6855502" y="1656162"/>
            <a:ext cx="326047" cy="369300"/>
          </a:xfrm>
          <a:prstGeom prst="rect">
            <a:avLst/>
          </a:prstGeom>
          <a:noFill/>
          <a:ln>
            <a:noFill/>
          </a:ln>
        </p:spPr>
      </p:pic>
      <p:pic>
        <p:nvPicPr>
          <p:cNvPr id="1193" name="Google Shape;1193;p60"/>
          <p:cNvPicPr preferRelativeResize="0"/>
          <p:nvPr/>
        </p:nvPicPr>
        <p:blipFill>
          <a:blip r:embed="rId5">
            <a:alphaModFix/>
          </a:blip>
          <a:stretch>
            <a:fillRect/>
          </a:stretch>
        </p:blipFill>
        <p:spPr>
          <a:xfrm>
            <a:off x="5520125" y="3433300"/>
            <a:ext cx="411900" cy="411900"/>
          </a:xfrm>
          <a:prstGeom prst="rect">
            <a:avLst/>
          </a:prstGeom>
          <a:noFill/>
          <a:ln>
            <a:noFill/>
          </a:ln>
        </p:spPr>
      </p:pic>
      <p:sp>
        <p:nvSpPr>
          <p:cNvPr id="1194" name="Google Shape;1194;p60"/>
          <p:cNvSpPr/>
          <p:nvPr/>
        </p:nvSpPr>
        <p:spPr>
          <a:xfrm>
            <a:off x="4721900" y="2528638"/>
            <a:ext cx="1151700" cy="369300"/>
          </a:xfrm>
          <a:prstGeom prst="ellipse">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0"/>
          <p:cNvSpPr/>
          <p:nvPr/>
        </p:nvSpPr>
        <p:spPr>
          <a:xfrm>
            <a:off x="2942150" y="3370475"/>
            <a:ext cx="666600" cy="411900"/>
          </a:xfrm>
          <a:prstGeom prst="ellipse">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0"/>
          <p:cNvSpPr/>
          <p:nvPr/>
        </p:nvSpPr>
        <p:spPr>
          <a:xfrm>
            <a:off x="878150" y="789775"/>
            <a:ext cx="7178100" cy="6156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5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i="1" lang="en" sz="1600">
                <a:solidFill>
                  <a:schemeClr val="dk1"/>
                </a:solidFill>
                <a:latin typeface="Times New Roman"/>
                <a:ea typeface="Times New Roman"/>
                <a:cs typeface="Times New Roman"/>
                <a:sym typeface="Times New Roman"/>
              </a:rPr>
              <a:t>Dangling pointer is detected </a:t>
            </a:r>
            <a:r>
              <a:rPr i="1" lang="en" sz="1600">
                <a:solidFill>
                  <a:schemeClr val="dk1"/>
                </a:solidFill>
                <a:latin typeface="Times New Roman"/>
                <a:ea typeface="Times New Roman"/>
                <a:cs typeface="Times New Roman"/>
                <a:sym typeface="Times New Roman"/>
              </a:rPr>
              <a:t>by comparing the tag stored in the NVM object with the tag encoded in the pointer to the NVM object</a:t>
            </a:r>
            <a:endParaRPr i="1"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i="1" sz="1500">
              <a:solidFill>
                <a:schemeClr val="dk1"/>
              </a:solidFill>
              <a:latin typeface="Times New Roman"/>
              <a:ea typeface="Times New Roman"/>
              <a:cs typeface="Times New Roman"/>
              <a:sym typeface="Times New Roman"/>
            </a:endParaRPr>
          </a:p>
        </p:txBody>
      </p:sp>
      <p:grpSp>
        <p:nvGrpSpPr>
          <p:cNvPr id="1197" name="Google Shape;1197;p60"/>
          <p:cNvGrpSpPr/>
          <p:nvPr/>
        </p:nvGrpSpPr>
        <p:grpSpPr>
          <a:xfrm>
            <a:off x="1614625" y="3845205"/>
            <a:ext cx="3519171" cy="818020"/>
            <a:chOff x="1614625" y="3845205"/>
            <a:chExt cx="3519171" cy="818020"/>
          </a:xfrm>
        </p:grpSpPr>
        <p:pic>
          <p:nvPicPr>
            <p:cNvPr id="1198" name="Google Shape;1198;p60"/>
            <p:cNvPicPr preferRelativeResize="0"/>
            <p:nvPr/>
          </p:nvPicPr>
          <p:blipFill>
            <a:blip r:embed="rId6">
              <a:alphaModFix/>
            </a:blip>
            <a:stretch>
              <a:fillRect/>
            </a:stretch>
          </p:blipFill>
          <p:spPr>
            <a:xfrm>
              <a:off x="4721895" y="3845205"/>
              <a:ext cx="411900" cy="411900"/>
            </a:xfrm>
            <a:prstGeom prst="rect">
              <a:avLst/>
            </a:prstGeom>
            <a:noFill/>
            <a:ln>
              <a:noFill/>
            </a:ln>
          </p:spPr>
        </p:pic>
        <p:sp>
          <p:nvSpPr>
            <p:cNvPr id="1199" name="Google Shape;1199;p60"/>
            <p:cNvSpPr/>
            <p:nvPr/>
          </p:nvSpPr>
          <p:spPr>
            <a:xfrm>
              <a:off x="1614625" y="4153525"/>
              <a:ext cx="3153300" cy="509700"/>
            </a:xfrm>
            <a:prstGeom prst="roundRect">
              <a:avLst>
                <a:gd fmla="val 16667" name="adj"/>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600">
                  <a:solidFill>
                    <a:schemeClr val="dk1"/>
                  </a:solidFill>
                  <a:latin typeface="Times New Roman"/>
                  <a:ea typeface="Times New Roman"/>
                  <a:cs typeface="Times New Roman"/>
                  <a:sym typeface="Times New Roman"/>
                </a:rPr>
                <a:t>Dangling pointer dereference</a:t>
              </a:r>
              <a:endParaRPr i="1" sz="16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i="1" lang="en" sz="1600">
                  <a:solidFill>
                    <a:schemeClr val="dk1"/>
                  </a:solidFill>
                  <a:latin typeface="Times New Roman"/>
                  <a:ea typeface="Times New Roman"/>
                  <a:cs typeface="Times New Roman"/>
                  <a:sym typeface="Times New Roman"/>
                </a:rPr>
                <a:t>use-after-free bug </a:t>
              </a:r>
              <a:endParaRPr i="1" sz="1600">
                <a:solidFill>
                  <a:schemeClr val="dk1"/>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7"/>
                                        </p:tgtEl>
                                        <p:attrNameLst>
                                          <p:attrName>style.visibility</p:attrName>
                                        </p:attrNameLst>
                                      </p:cBhvr>
                                      <p:to>
                                        <p:strVal val="visible"/>
                                      </p:to>
                                    </p:set>
                                    <p:animEffect filter="fade" transition="in">
                                      <p:cBhvr>
                                        <p:cTn dur="1000"/>
                                        <p:tgtEl>
                                          <p:spTgt spid="118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88"/>
                                        </p:tgtEl>
                                        <p:attrNameLst>
                                          <p:attrName>style.visibility</p:attrName>
                                        </p:attrNameLst>
                                      </p:cBhvr>
                                      <p:to>
                                        <p:strVal val="visible"/>
                                      </p:to>
                                    </p:set>
                                    <p:animEffect filter="fade" transition="in">
                                      <p:cBhvr>
                                        <p:cTn dur="1000"/>
                                        <p:tgtEl>
                                          <p:spTgt spid="1188"/>
                                        </p:tgtEl>
                                      </p:cBhvr>
                                    </p:animEffect>
                                  </p:childTnLst>
                                </p:cTn>
                              </p:par>
                              <p:par>
                                <p:cTn fill="hold" nodeType="withEffect" presetClass="entr" presetID="10" presetSubtype="0">
                                  <p:stCondLst>
                                    <p:cond delay="0"/>
                                  </p:stCondLst>
                                  <p:childTnLst>
                                    <p:set>
                                      <p:cBhvr>
                                        <p:cTn dur="1" fill="hold">
                                          <p:stCondLst>
                                            <p:cond delay="0"/>
                                          </p:stCondLst>
                                        </p:cTn>
                                        <p:tgtEl>
                                          <p:spTgt spid="1192"/>
                                        </p:tgtEl>
                                        <p:attrNameLst>
                                          <p:attrName>style.visibility</p:attrName>
                                        </p:attrNameLst>
                                      </p:cBhvr>
                                      <p:to>
                                        <p:strVal val="visible"/>
                                      </p:to>
                                    </p:set>
                                    <p:animEffect filter="fade" transition="in">
                                      <p:cBhvr>
                                        <p:cTn dur="1000"/>
                                        <p:tgtEl>
                                          <p:spTgt spid="1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9"/>
                                        </p:tgtEl>
                                        <p:attrNameLst>
                                          <p:attrName>style.visibility</p:attrName>
                                        </p:attrNameLst>
                                      </p:cBhvr>
                                      <p:to>
                                        <p:strVal val="visible"/>
                                      </p:to>
                                    </p:set>
                                    <p:animEffect filter="fade" transition="in">
                                      <p:cBhvr>
                                        <p:cTn dur="1000"/>
                                        <p:tgtEl>
                                          <p:spTgt spid="118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91"/>
                                        </p:tgtEl>
                                        <p:attrNameLst>
                                          <p:attrName>style.visibility</p:attrName>
                                        </p:attrNameLst>
                                      </p:cBhvr>
                                      <p:to>
                                        <p:strVal val="visible"/>
                                      </p:to>
                                    </p:set>
                                    <p:animEffect filter="fade" transition="in">
                                      <p:cBhvr>
                                        <p:cTn dur="1000"/>
                                        <p:tgtEl>
                                          <p:spTgt spid="1191"/>
                                        </p:tgtEl>
                                      </p:cBhvr>
                                    </p:animEffect>
                                  </p:childTnLst>
                                </p:cTn>
                              </p:par>
                              <p:par>
                                <p:cTn fill="hold" nodeType="withEffect" presetClass="entr" presetID="10" presetSubtype="0">
                                  <p:stCondLst>
                                    <p:cond delay="0"/>
                                  </p:stCondLst>
                                  <p:childTnLst>
                                    <p:set>
                                      <p:cBhvr>
                                        <p:cTn dur="1" fill="hold">
                                          <p:stCondLst>
                                            <p:cond delay="0"/>
                                          </p:stCondLst>
                                        </p:cTn>
                                        <p:tgtEl>
                                          <p:spTgt spid="1190"/>
                                        </p:tgtEl>
                                        <p:attrNameLst>
                                          <p:attrName>style.visibility</p:attrName>
                                        </p:attrNameLst>
                                      </p:cBhvr>
                                      <p:to>
                                        <p:strVal val="visible"/>
                                      </p:to>
                                    </p:set>
                                    <p:animEffect filter="fade" transition="in">
                                      <p:cBhvr>
                                        <p:cTn dur="1000"/>
                                        <p:tgtEl>
                                          <p:spTgt spid="119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94"/>
                                        </p:tgtEl>
                                        <p:attrNameLst>
                                          <p:attrName>style.visibility</p:attrName>
                                        </p:attrNameLst>
                                      </p:cBhvr>
                                      <p:to>
                                        <p:strVal val="visible"/>
                                      </p:to>
                                    </p:set>
                                    <p:animEffect filter="fade" transition="in">
                                      <p:cBhvr>
                                        <p:cTn dur="1000"/>
                                        <p:tgtEl>
                                          <p:spTgt spid="1194"/>
                                        </p:tgtEl>
                                      </p:cBhvr>
                                    </p:animEffect>
                                  </p:childTnLst>
                                </p:cTn>
                              </p:par>
                              <p:par>
                                <p:cTn fill="hold" nodeType="withEffect" presetClass="entr" presetID="10" presetSubtype="0">
                                  <p:stCondLst>
                                    <p:cond delay="0"/>
                                  </p:stCondLst>
                                  <p:childTnLst>
                                    <p:set>
                                      <p:cBhvr>
                                        <p:cTn dur="1" fill="hold">
                                          <p:stCondLst>
                                            <p:cond delay="0"/>
                                          </p:stCondLst>
                                        </p:cTn>
                                        <p:tgtEl>
                                          <p:spTgt spid="1195"/>
                                        </p:tgtEl>
                                        <p:attrNameLst>
                                          <p:attrName>style.visibility</p:attrName>
                                        </p:attrNameLst>
                                      </p:cBhvr>
                                      <p:to>
                                        <p:strVal val="visible"/>
                                      </p:to>
                                    </p:set>
                                    <p:animEffect filter="fade" transition="in">
                                      <p:cBhvr>
                                        <p:cTn dur="1000"/>
                                        <p:tgtEl>
                                          <p:spTgt spid="1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3"/>
                                        </p:tgtEl>
                                        <p:attrNameLst>
                                          <p:attrName>style.visibility</p:attrName>
                                        </p:attrNameLst>
                                      </p:cBhvr>
                                      <p:to>
                                        <p:strVal val="visible"/>
                                      </p:to>
                                    </p:set>
                                    <p:animEffect filter="fade" transition="in">
                                      <p:cBhvr>
                                        <p:cTn dur="1000"/>
                                        <p:tgtEl>
                                          <p:spTgt spid="1193"/>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1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61"/>
          <p:cNvSpPr txBox="1"/>
          <p:nvPr>
            <p:ph type="title"/>
          </p:nvPr>
        </p:nvSpPr>
        <p:spPr>
          <a:xfrm>
            <a:off x="274320" y="137160"/>
            <a:ext cx="8686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Memory</a:t>
            </a:r>
            <a:r>
              <a:rPr b="1" lang="en">
                <a:latin typeface="Times New Roman"/>
                <a:ea typeface="Times New Roman"/>
                <a:cs typeface="Times New Roman"/>
                <a:sym typeface="Times New Roman"/>
              </a:rPr>
              <a:t> safety techniques are </a:t>
            </a:r>
            <a:r>
              <a:rPr b="1" lang="en">
                <a:solidFill>
                  <a:srgbClr val="1155CC"/>
                </a:solidFill>
                <a:latin typeface="Times New Roman"/>
                <a:ea typeface="Times New Roman"/>
                <a:cs typeface="Times New Roman"/>
                <a:sym typeface="Times New Roman"/>
              </a:rPr>
              <a:t>performance efficient</a:t>
            </a:r>
            <a:r>
              <a:rPr b="1" lang="en">
                <a:latin typeface="Times New Roman"/>
                <a:ea typeface="Times New Roman"/>
                <a:cs typeface="Times New Roman"/>
                <a:sym typeface="Times New Roman"/>
              </a:rPr>
              <a:t> </a:t>
            </a:r>
            <a:endParaRPr b="1">
              <a:latin typeface="Times New Roman"/>
              <a:ea typeface="Times New Roman"/>
              <a:cs typeface="Times New Roman"/>
              <a:sym typeface="Times New Roman"/>
            </a:endParaRPr>
          </a:p>
        </p:txBody>
      </p:sp>
      <p:sp>
        <p:nvSpPr>
          <p:cNvPr id="1205" name="Google Shape;1205;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06" name="Google Shape;1206;p61"/>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1207" name="Google Shape;1207;p61"/>
          <p:cNvSpPr/>
          <p:nvPr/>
        </p:nvSpPr>
        <p:spPr>
          <a:xfrm>
            <a:off x="512064" y="781650"/>
            <a:ext cx="7151400" cy="5256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600">
                <a:solidFill>
                  <a:schemeClr val="dk1"/>
                </a:solidFill>
                <a:latin typeface="Times New Roman"/>
                <a:ea typeface="Times New Roman"/>
                <a:cs typeface="Times New Roman"/>
                <a:sym typeface="Times New Roman"/>
              </a:rPr>
              <a:t>MPK and pointer tags </a:t>
            </a:r>
            <a:r>
              <a:rPr b="1" i="1" lang="en" sz="1600">
                <a:solidFill>
                  <a:schemeClr val="dk1"/>
                </a:solidFill>
                <a:latin typeface="Times New Roman"/>
                <a:ea typeface="Times New Roman"/>
                <a:cs typeface="Times New Roman"/>
                <a:sym typeface="Times New Roman"/>
              </a:rPr>
              <a:t>do not incur </a:t>
            </a:r>
            <a:r>
              <a:rPr i="1" lang="en" sz="1600">
                <a:solidFill>
                  <a:schemeClr val="dk1"/>
                </a:solidFill>
                <a:latin typeface="Times New Roman"/>
                <a:ea typeface="Times New Roman"/>
                <a:cs typeface="Times New Roman"/>
                <a:sym typeface="Times New Roman"/>
              </a:rPr>
              <a:t>any additional crash consistency overhead</a:t>
            </a:r>
            <a:endParaRPr/>
          </a:p>
        </p:txBody>
      </p:sp>
      <p:cxnSp>
        <p:nvCxnSpPr>
          <p:cNvPr id="1208" name="Google Shape;1208;p61"/>
          <p:cNvCxnSpPr/>
          <p:nvPr/>
        </p:nvCxnSpPr>
        <p:spPr>
          <a:xfrm>
            <a:off x="863320" y="1321425"/>
            <a:ext cx="0" cy="1151700"/>
          </a:xfrm>
          <a:prstGeom prst="straightConnector1">
            <a:avLst/>
          </a:prstGeom>
          <a:noFill/>
          <a:ln cap="flat" cmpd="sng" w="28575">
            <a:solidFill>
              <a:schemeClr val="dk1"/>
            </a:solidFill>
            <a:prstDash val="solid"/>
            <a:round/>
            <a:headEnd len="med" w="med" type="none"/>
            <a:tailEnd len="med" w="med" type="none"/>
          </a:ln>
        </p:spPr>
      </p:cxnSp>
      <p:grpSp>
        <p:nvGrpSpPr>
          <p:cNvPr id="1209" name="Google Shape;1209;p61"/>
          <p:cNvGrpSpPr/>
          <p:nvPr/>
        </p:nvGrpSpPr>
        <p:grpSpPr>
          <a:xfrm>
            <a:off x="865389" y="1527175"/>
            <a:ext cx="6225600" cy="436500"/>
            <a:chOff x="1385025" y="1527175"/>
            <a:chExt cx="6225600" cy="436500"/>
          </a:xfrm>
        </p:grpSpPr>
        <p:cxnSp>
          <p:nvCxnSpPr>
            <p:cNvPr id="1210" name="Google Shape;1210;p61"/>
            <p:cNvCxnSpPr/>
            <p:nvPr/>
          </p:nvCxnSpPr>
          <p:spPr>
            <a:xfrm>
              <a:off x="1385025" y="1745425"/>
              <a:ext cx="501600" cy="0"/>
            </a:xfrm>
            <a:prstGeom prst="straightConnector1">
              <a:avLst/>
            </a:prstGeom>
            <a:noFill/>
            <a:ln cap="flat" cmpd="sng" w="28575">
              <a:solidFill>
                <a:schemeClr val="dk1"/>
              </a:solidFill>
              <a:prstDash val="solid"/>
              <a:round/>
              <a:headEnd len="med" w="med" type="none"/>
              <a:tailEnd len="med" w="med" type="oval"/>
            </a:ln>
          </p:spPr>
        </p:cxnSp>
        <p:sp>
          <p:nvSpPr>
            <p:cNvPr id="1211" name="Google Shape;1211;p61"/>
            <p:cNvSpPr/>
            <p:nvPr/>
          </p:nvSpPr>
          <p:spPr>
            <a:xfrm>
              <a:off x="1886625" y="1527175"/>
              <a:ext cx="5724000" cy="436500"/>
            </a:xfrm>
            <a:prstGeom prst="roundRect">
              <a:avLst>
                <a:gd fmla="val 16667" name="adj"/>
              </a:avLst>
            </a:prstGeom>
            <a:no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MPK</a:t>
              </a:r>
              <a:r>
                <a:rPr i="1" lang="en">
                  <a:latin typeface="Times New Roman"/>
                  <a:ea typeface="Times New Roman"/>
                  <a:cs typeface="Times New Roman"/>
                  <a:sym typeface="Times New Roman"/>
                </a:rPr>
                <a:t> is a userspace </a:t>
              </a:r>
              <a:r>
                <a:rPr b="1" i="1" lang="en">
                  <a:latin typeface="Times New Roman"/>
                  <a:ea typeface="Times New Roman"/>
                  <a:cs typeface="Times New Roman"/>
                  <a:sym typeface="Times New Roman"/>
                </a:rPr>
                <a:t>hardware primitive</a:t>
              </a:r>
              <a:r>
                <a:rPr i="1" lang="en">
                  <a:latin typeface="Times New Roman"/>
                  <a:ea typeface="Times New Roman"/>
                  <a:cs typeface="Times New Roman"/>
                  <a:sym typeface="Times New Roman"/>
                </a:rPr>
                <a:t> -- </a:t>
              </a:r>
              <a:r>
                <a:rPr b="1" i="1" lang="en">
                  <a:latin typeface="Times New Roman"/>
                  <a:ea typeface="Times New Roman"/>
                  <a:cs typeface="Times New Roman"/>
                  <a:sym typeface="Times New Roman"/>
                </a:rPr>
                <a:t>&lt; 20 cycles</a:t>
              </a:r>
              <a:r>
                <a:rPr i="1" lang="en">
                  <a:latin typeface="Times New Roman"/>
                  <a:ea typeface="Times New Roman"/>
                  <a:cs typeface="Times New Roman"/>
                  <a:sym typeface="Times New Roman"/>
                </a:rPr>
                <a:t> to </a:t>
              </a:r>
              <a:r>
                <a:rPr i="1" lang="en">
                  <a:latin typeface="Times New Roman"/>
                  <a:ea typeface="Times New Roman"/>
                  <a:cs typeface="Times New Roman"/>
                  <a:sym typeface="Times New Roman"/>
                </a:rPr>
                <a:t>switch</a:t>
              </a:r>
              <a:r>
                <a:rPr i="1" lang="en">
                  <a:latin typeface="Times New Roman"/>
                  <a:ea typeface="Times New Roman"/>
                  <a:cs typeface="Times New Roman"/>
                  <a:sym typeface="Times New Roman"/>
                </a:rPr>
                <a:t> permissions </a:t>
              </a:r>
              <a:endParaRPr i="1">
                <a:latin typeface="Times New Roman"/>
                <a:ea typeface="Times New Roman"/>
                <a:cs typeface="Times New Roman"/>
                <a:sym typeface="Times New Roman"/>
              </a:endParaRPr>
            </a:p>
          </p:txBody>
        </p:sp>
      </p:grpSp>
      <p:grpSp>
        <p:nvGrpSpPr>
          <p:cNvPr id="1212" name="Google Shape;1212;p61"/>
          <p:cNvGrpSpPr/>
          <p:nvPr/>
        </p:nvGrpSpPr>
        <p:grpSpPr>
          <a:xfrm>
            <a:off x="865389" y="2183600"/>
            <a:ext cx="6225600" cy="436500"/>
            <a:chOff x="1385025" y="1462475"/>
            <a:chExt cx="6225600" cy="436500"/>
          </a:xfrm>
        </p:grpSpPr>
        <p:cxnSp>
          <p:nvCxnSpPr>
            <p:cNvPr id="1213" name="Google Shape;1213;p61"/>
            <p:cNvCxnSpPr/>
            <p:nvPr/>
          </p:nvCxnSpPr>
          <p:spPr>
            <a:xfrm>
              <a:off x="1385025" y="1745425"/>
              <a:ext cx="501600" cy="0"/>
            </a:xfrm>
            <a:prstGeom prst="straightConnector1">
              <a:avLst/>
            </a:prstGeom>
            <a:noFill/>
            <a:ln cap="flat" cmpd="sng" w="28575">
              <a:solidFill>
                <a:schemeClr val="dk1"/>
              </a:solidFill>
              <a:prstDash val="solid"/>
              <a:round/>
              <a:headEnd len="med" w="med" type="none"/>
              <a:tailEnd len="med" w="med" type="oval"/>
            </a:ln>
          </p:spPr>
        </p:cxnSp>
        <p:sp>
          <p:nvSpPr>
            <p:cNvPr id="1214" name="Google Shape;1214;p61"/>
            <p:cNvSpPr/>
            <p:nvPr/>
          </p:nvSpPr>
          <p:spPr>
            <a:xfrm>
              <a:off x="1886625" y="1462475"/>
              <a:ext cx="5724000" cy="436500"/>
            </a:xfrm>
            <a:prstGeom prst="roundRect">
              <a:avLst>
                <a:gd fmla="val 16667" name="adj"/>
              </a:avLst>
            </a:prstGeom>
            <a:no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Pointer tags</a:t>
              </a:r>
              <a:r>
                <a:rPr i="1" lang="en">
                  <a:latin typeface="Times New Roman"/>
                  <a:ea typeface="Times New Roman"/>
                  <a:cs typeface="Times New Roman"/>
                  <a:sym typeface="Times New Roman"/>
                </a:rPr>
                <a:t> are embedded </a:t>
              </a:r>
              <a:r>
                <a:rPr b="1" i="1" lang="en">
                  <a:latin typeface="Times New Roman"/>
                  <a:ea typeface="Times New Roman"/>
                  <a:cs typeface="Times New Roman"/>
                  <a:sym typeface="Times New Roman"/>
                </a:rPr>
                <a:t>in the address</a:t>
              </a:r>
              <a:r>
                <a:rPr i="1" lang="en">
                  <a:latin typeface="Times New Roman"/>
                  <a:ea typeface="Times New Roman"/>
                  <a:cs typeface="Times New Roman"/>
                  <a:sym typeface="Times New Roman"/>
                </a:rPr>
                <a:t> -- no </a:t>
              </a:r>
              <a:r>
                <a:rPr b="1" i="1" lang="en">
                  <a:latin typeface="Times New Roman"/>
                  <a:ea typeface="Times New Roman"/>
                  <a:cs typeface="Times New Roman"/>
                  <a:sym typeface="Times New Roman"/>
                </a:rPr>
                <a:t>centralized</a:t>
              </a:r>
              <a:r>
                <a:rPr i="1" lang="en">
                  <a:latin typeface="Times New Roman"/>
                  <a:ea typeface="Times New Roman"/>
                  <a:cs typeface="Times New Roman"/>
                  <a:sym typeface="Times New Roman"/>
                </a:rPr>
                <a:t> </a:t>
              </a:r>
              <a:r>
                <a:rPr b="1" i="1" lang="en">
                  <a:latin typeface="Times New Roman"/>
                  <a:ea typeface="Times New Roman"/>
                  <a:cs typeface="Times New Roman"/>
                  <a:sym typeface="Times New Roman"/>
                </a:rPr>
                <a:t>metadata</a:t>
              </a:r>
              <a:r>
                <a:rPr i="1" lang="en">
                  <a:latin typeface="Times New Roman"/>
                  <a:ea typeface="Times New Roman"/>
                  <a:cs typeface="Times New Roman"/>
                  <a:sym typeface="Times New Roman"/>
                </a:rPr>
                <a:t> management</a:t>
              </a:r>
              <a:endParaRPr i="1">
                <a:latin typeface="Times New Roman"/>
                <a:ea typeface="Times New Roman"/>
                <a:cs typeface="Times New Roman"/>
                <a:sym typeface="Times New Roman"/>
              </a:endParaRPr>
            </a:p>
          </p:txBody>
        </p:sp>
      </p:grpSp>
      <p:sp>
        <p:nvSpPr>
          <p:cNvPr id="1215" name="Google Shape;1215;p61"/>
          <p:cNvSpPr txBox="1"/>
          <p:nvPr/>
        </p:nvSpPr>
        <p:spPr>
          <a:xfrm>
            <a:off x="7138370" y="1545325"/>
            <a:ext cx="153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8761D"/>
                </a:solidFill>
                <a:latin typeface="Times New Roman"/>
                <a:ea typeface="Times New Roman"/>
                <a:cs typeface="Times New Roman"/>
                <a:sym typeface="Times New Roman"/>
              </a:rPr>
              <a:t>++</a:t>
            </a:r>
            <a:r>
              <a:rPr b="1" lang="en">
                <a:latin typeface="Times New Roman"/>
                <a:ea typeface="Times New Roman"/>
                <a:cs typeface="Times New Roman"/>
                <a:sym typeface="Times New Roman"/>
              </a:rPr>
              <a:t> </a:t>
            </a:r>
            <a:r>
              <a:rPr b="1" lang="en" sz="1300">
                <a:latin typeface="Times New Roman"/>
                <a:ea typeface="Times New Roman"/>
                <a:cs typeface="Times New Roman"/>
                <a:sym typeface="Times New Roman"/>
              </a:rPr>
              <a:t>Performance</a:t>
            </a:r>
            <a:endParaRPr>
              <a:latin typeface="Times New Roman"/>
              <a:ea typeface="Times New Roman"/>
              <a:cs typeface="Times New Roman"/>
              <a:sym typeface="Times New Roman"/>
            </a:endParaRPr>
          </a:p>
        </p:txBody>
      </p:sp>
      <p:sp>
        <p:nvSpPr>
          <p:cNvPr id="1216" name="Google Shape;1216;p61"/>
          <p:cNvSpPr txBox="1"/>
          <p:nvPr/>
        </p:nvSpPr>
        <p:spPr>
          <a:xfrm>
            <a:off x="7170645" y="2171550"/>
            <a:ext cx="153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8761D"/>
                </a:solidFill>
                <a:latin typeface="Times New Roman"/>
                <a:ea typeface="Times New Roman"/>
                <a:cs typeface="Times New Roman"/>
                <a:sym typeface="Times New Roman"/>
              </a:rPr>
              <a:t>++</a:t>
            </a:r>
            <a:r>
              <a:rPr b="1" lang="en">
                <a:latin typeface="Times New Roman"/>
                <a:ea typeface="Times New Roman"/>
                <a:cs typeface="Times New Roman"/>
                <a:sym typeface="Times New Roman"/>
              </a:rPr>
              <a:t> </a:t>
            </a:r>
            <a:r>
              <a:rPr b="1" lang="en" sz="1300">
                <a:latin typeface="Times New Roman"/>
                <a:ea typeface="Times New Roman"/>
                <a:cs typeface="Times New Roman"/>
                <a:sym typeface="Times New Roman"/>
              </a:rPr>
              <a:t>Scalability</a:t>
            </a:r>
            <a:r>
              <a:rPr b="1" lang="en">
                <a:latin typeface="Times New Roman"/>
                <a:ea typeface="Times New Roman"/>
                <a:cs typeface="Times New Roman"/>
                <a:sym typeface="Times New Roman"/>
              </a:rPr>
              <a:t> </a:t>
            </a:r>
            <a:endParaRPr b="1" sz="1300">
              <a:latin typeface="Times New Roman"/>
              <a:ea typeface="Times New Roman"/>
              <a:cs typeface="Times New Roman"/>
              <a:sym typeface="Times New Roman"/>
            </a:endParaRPr>
          </a:p>
        </p:txBody>
      </p:sp>
      <p:sp>
        <p:nvSpPr>
          <p:cNvPr id="1217" name="Google Shape;1217;p61"/>
          <p:cNvSpPr/>
          <p:nvPr/>
        </p:nvSpPr>
        <p:spPr>
          <a:xfrm>
            <a:off x="512064" y="2926080"/>
            <a:ext cx="7151400" cy="5256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600">
                <a:solidFill>
                  <a:schemeClr val="dk1"/>
                </a:solidFill>
                <a:latin typeface="Times New Roman"/>
                <a:ea typeface="Times New Roman"/>
                <a:cs typeface="Times New Roman"/>
                <a:sym typeface="Times New Roman"/>
              </a:rPr>
              <a:t>Every NVM load and store </a:t>
            </a:r>
            <a:r>
              <a:rPr b="1" i="1" lang="en" sz="1600">
                <a:solidFill>
                  <a:schemeClr val="dk1"/>
                </a:solidFill>
                <a:latin typeface="Times New Roman"/>
                <a:ea typeface="Times New Roman"/>
                <a:cs typeface="Times New Roman"/>
                <a:sym typeface="Times New Roman"/>
              </a:rPr>
              <a:t>do not need to be checked </a:t>
            </a:r>
            <a:r>
              <a:rPr i="1" lang="en" sz="1600">
                <a:solidFill>
                  <a:schemeClr val="dk1"/>
                </a:solidFill>
                <a:latin typeface="Times New Roman"/>
                <a:ea typeface="Times New Roman"/>
                <a:cs typeface="Times New Roman"/>
                <a:sym typeface="Times New Roman"/>
              </a:rPr>
              <a:t>for memory safety violations</a:t>
            </a:r>
            <a:endParaRPr/>
          </a:p>
        </p:txBody>
      </p:sp>
      <p:cxnSp>
        <p:nvCxnSpPr>
          <p:cNvPr id="1218" name="Google Shape;1218;p61"/>
          <p:cNvCxnSpPr/>
          <p:nvPr/>
        </p:nvCxnSpPr>
        <p:spPr>
          <a:xfrm>
            <a:off x="881608" y="3465855"/>
            <a:ext cx="0" cy="1151700"/>
          </a:xfrm>
          <a:prstGeom prst="straightConnector1">
            <a:avLst/>
          </a:prstGeom>
          <a:noFill/>
          <a:ln cap="flat" cmpd="sng" w="28575">
            <a:solidFill>
              <a:schemeClr val="dk1"/>
            </a:solidFill>
            <a:prstDash val="solid"/>
            <a:round/>
            <a:headEnd len="med" w="med" type="none"/>
            <a:tailEnd len="med" w="med" type="none"/>
          </a:ln>
        </p:spPr>
      </p:cxnSp>
      <p:grpSp>
        <p:nvGrpSpPr>
          <p:cNvPr id="1219" name="Google Shape;1219;p61"/>
          <p:cNvGrpSpPr/>
          <p:nvPr/>
        </p:nvGrpSpPr>
        <p:grpSpPr>
          <a:xfrm>
            <a:off x="865389" y="3639312"/>
            <a:ext cx="6225600" cy="530400"/>
            <a:chOff x="1385025" y="1494882"/>
            <a:chExt cx="6225600" cy="530400"/>
          </a:xfrm>
        </p:grpSpPr>
        <p:cxnSp>
          <p:nvCxnSpPr>
            <p:cNvPr id="1220" name="Google Shape;1220;p61"/>
            <p:cNvCxnSpPr/>
            <p:nvPr/>
          </p:nvCxnSpPr>
          <p:spPr>
            <a:xfrm>
              <a:off x="1385025" y="1745425"/>
              <a:ext cx="501600" cy="0"/>
            </a:xfrm>
            <a:prstGeom prst="straightConnector1">
              <a:avLst/>
            </a:prstGeom>
            <a:noFill/>
            <a:ln cap="flat" cmpd="sng" w="28575">
              <a:solidFill>
                <a:srgbClr val="073763"/>
              </a:solidFill>
              <a:prstDash val="solid"/>
              <a:round/>
              <a:headEnd len="med" w="med" type="none"/>
              <a:tailEnd len="med" w="med" type="oval"/>
            </a:ln>
          </p:spPr>
        </p:cxnSp>
        <p:sp>
          <p:nvSpPr>
            <p:cNvPr id="1221" name="Google Shape;1221;p61"/>
            <p:cNvSpPr/>
            <p:nvPr/>
          </p:nvSpPr>
          <p:spPr>
            <a:xfrm>
              <a:off x="1886625" y="1494882"/>
              <a:ext cx="5724000" cy="530400"/>
            </a:xfrm>
            <a:prstGeom prst="roundRect">
              <a:avLst>
                <a:gd fmla="val 16667" name="adj"/>
              </a:avLst>
            </a:prstGeom>
            <a:no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Spatial safety </a:t>
              </a:r>
              <a:r>
                <a:rPr i="1" lang="en">
                  <a:latin typeface="Times New Roman"/>
                  <a:ea typeface="Times New Roman"/>
                  <a:cs typeface="Times New Roman"/>
                  <a:sym typeface="Times New Roman"/>
                </a:rPr>
                <a:t>checks of DRAM objects only at the</a:t>
              </a:r>
              <a:r>
                <a:rPr b="1" i="1" lang="en">
                  <a:latin typeface="Times New Roman"/>
                  <a:ea typeface="Times New Roman"/>
                  <a:cs typeface="Times New Roman"/>
                  <a:sym typeface="Times New Roman"/>
                </a:rPr>
                <a:t> commit time -- </a:t>
              </a:r>
              <a:r>
                <a:rPr i="1" lang="en">
                  <a:latin typeface="Times New Roman"/>
                  <a:ea typeface="Times New Roman"/>
                  <a:cs typeface="Times New Roman"/>
                  <a:sym typeface="Times New Roman"/>
                </a:rPr>
                <a:t>new objects are</a:t>
              </a:r>
              <a:r>
                <a:rPr b="1" i="1" lang="en">
                  <a:latin typeface="Times New Roman"/>
                  <a:ea typeface="Times New Roman"/>
                  <a:cs typeface="Times New Roman"/>
                  <a:sym typeface="Times New Roman"/>
                </a:rPr>
                <a:t> not visible </a:t>
              </a:r>
              <a:r>
                <a:rPr i="1" lang="en">
                  <a:latin typeface="Times New Roman"/>
                  <a:ea typeface="Times New Roman"/>
                  <a:cs typeface="Times New Roman"/>
                  <a:sym typeface="Times New Roman"/>
                </a:rPr>
                <a:t>before transaction commits </a:t>
              </a:r>
              <a:endParaRPr i="1">
                <a:latin typeface="Times New Roman"/>
                <a:ea typeface="Times New Roman"/>
                <a:cs typeface="Times New Roman"/>
                <a:sym typeface="Times New Roman"/>
              </a:endParaRPr>
            </a:p>
          </p:txBody>
        </p:sp>
      </p:grpSp>
      <p:grpSp>
        <p:nvGrpSpPr>
          <p:cNvPr id="1222" name="Google Shape;1222;p61"/>
          <p:cNvGrpSpPr/>
          <p:nvPr/>
        </p:nvGrpSpPr>
        <p:grpSpPr>
          <a:xfrm>
            <a:off x="865389" y="4328030"/>
            <a:ext cx="6225600" cy="530400"/>
            <a:chOff x="1385025" y="1462475"/>
            <a:chExt cx="6225600" cy="530400"/>
          </a:xfrm>
        </p:grpSpPr>
        <p:cxnSp>
          <p:nvCxnSpPr>
            <p:cNvPr id="1223" name="Google Shape;1223;p61"/>
            <p:cNvCxnSpPr/>
            <p:nvPr/>
          </p:nvCxnSpPr>
          <p:spPr>
            <a:xfrm>
              <a:off x="1385025" y="1745425"/>
              <a:ext cx="501600" cy="0"/>
            </a:xfrm>
            <a:prstGeom prst="straightConnector1">
              <a:avLst/>
            </a:prstGeom>
            <a:noFill/>
            <a:ln cap="flat" cmpd="sng" w="28575">
              <a:solidFill>
                <a:srgbClr val="073763"/>
              </a:solidFill>
              <a:prstDash val="solid"/>
              <a:round/>
              <a:headEnd len="med" w="med" type="none"/>
              <a:tailEnd len="med" w="med" type="oval"/>
            </a:ln>
          </p:spPr>
        </p:cxnSp>
        <p:sp>
          <p:nvSpPr>
            <p:cNvPr id="1224" name="Google Shape;1224;p61"/>
            <p:cNvSpPr/>
            <p:nvPr/>
          </p:nvSpPr>
          <p:spPr>
            <a:xfrm>
              <a:off x="1886625" y="1462475"/>
              <a:ext cx="5724000" cy="530400"/>
            </a:xfrm>
            <a:prstGeom prst="roundRect">
              <a:avLst>
                <a:gd fmla="val 16667" name="adj"/>
              </a:avLst>
            </a:prstGeom>
            <a:no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Temporal safety </a:t>
              </a:r>
              <a:r>
                <a:rPr i="1" lang="en">
                  <a:latin typeface="Times New Roman"/>
                  <a:ea typeface="Times New Roman"/>
                  <a:cs typeface="Times New Roman"/>
                  <a:sym typeface="Times New Roman"/>
                </a:rPr>
                <a:t>checks of NVM objects only at </a:t>
              </a:r>
              <a:r>
                <a:rPr b="1" i="1" lang="en">
                  <a:latin typeface="Times New Roman"/>
                  <a:ea typeface="Times New Roman"/>
                  <a:cs typeface="Times New Roman"/>
                  <a:sym typeface="Times New Roman"/>
                </a:rPr>
                <a:t>first dereference -- </a:t>
              </a:r>
              <a:r>
                <a:rPr i="1" lang="en">
                  <a:latin typeface="Times New Roman"/>
                  <a:ea typeface="Times New Roman"/>
                  <a:cs typeface="Times New Roman"/>
                  <a:sym typeface="Times New Roman"/>
                </a:rPr>
                <a:t>a </a:t>
              </a:r>
              <a:r>
                <a:rPr i="1" lang="en">
                  <a:latin typeface="Times New Roman"/>
                  <a:ea typeface="Times New Roman"/>
                  <a:cs typeface="Times New Roman"/>
                  <a:sym typeface="Times New Roman"/>
                </a:rPr>
                <a:t>derefrenced object</a:t>
              </a:r>
              <a:r>
                <a:rPr b="1" i="1" lang="en">
                  <a:latin typeface="Times New Roman"/>
                  <a:ea typeface="Times New Roman"/>
                  <a:cs typeface="Times New Roman"/>
                  <a:sym typeface="Times New Roman"/>
                </a:rPr>
                <a:t> cannot be freed </a:t>
              </a:r>
              <a:r>
                <a:rPr i="1" lang="en">
                  <a:latin typeface="Times New Roman"/>
                  <a:ea typeface="Times New Roman"/>
                  <a:cs typeface="Times New Roman"/>
                  <a:sym typeface="Times New Roman"/>
                </a:rPr>
                <a:t>by a concurrent write transaction </a:t>
              </a:r>
              <a:endParaRPr i="1">
                <a:latin typeface="Times New Roman"/>
                <a:ea typeface="Times New Roman"/>
                <a:cs typeface="Times New Roman"/>
                <a:sym typeface="Times New Roman"/>
              </a:endParaRPr>
            </a:p>
          </p:txBody>
        </p:sp>
      </p:grpSp>
      <p:sp>
        <p:nvSpPr>
          <p:cNvPr id="1225" name="Google Shape;1225;p61"/>
          <p:cNvSpPr txBox="1"/>
          <p:nvPr/>
        </p:nvSpPr>
        <p:spPr>
          <a:xfrm>
            <a:off x="7156658" y="3689755"/>
            <a:ext cx="153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8761D"/>
                </a:solidFill>
                <a:latin typeface="Times New Roman"/>
                <a:ea typeface="Times New Roman"/>
                <a:cs typeface="Times New Roman"/>
                <a:sym typeface="Times New Roman"/>
              </a:rPr>
              <a:t>++</a:t>
            </a:r>
            <a:r>
              <a:rPr b="1" lang="en">
                <a:latin typeface="Times New Roman"/>
                <a:ea typeface="Times New Roman"/>
                <a:cs typeface="Times New Roman"/>
                <a:sym typeface="Times New Roman"/>
              </a:rPr>
              <a:t> </a:t>
            </a:r>
            <a:r>
              <a:rPr b="1" lang="en" sz="1300">
                <a:latin typeface="Times New Roman"/>
                <a:ea typeface="Times New Roman"/>
                <a:cs typeface="Times New Roman"/>
                <a:sym typeface="Times New Roman"/>
              </a:rPr>
              <a:t>Performance</a:t>
            </a:r>
            <a:endParaRPr>
              <a:latin typeface="Times New Roman"/>
              <a:ea typeface="Times New Roman"/>
              <a:cs typeface="Times New Roman"/>
              <a:sym typeface="Times New Roman"/>
            </a:endParaRPr>
          </a:p>
        </p:txBody>
      </p:sp>
      <p:sp>
        <p:nvSpPr>
          <p:cNvPr id="1226" name="Google Shape;1226;p61"/>
          <p:cNvSpPr txBox="1"/>
          <p:nvPr/>
        </p:nvSpPr>
        <p:spPr>
          <a:xfrm>
            <a:off x="7188933" y="4315980"/>
            <a:ext cx="153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8761D"/>
                </a:solidFill>
                <a:latin typeface="Times New Roman"/>
                <a:ea typeface="Times New Roman"/>
                <a:cs typeface="Times New Roman"/>
                <a:sym typeface="Times New Roman"/>
              </a:rPr>
              <a:t>++</a:t>
            </a:r>
            <a:r>
              <a:rPr b="1" lang="en">
                <a:latin typeface="Times New Roman"/>
                <a:ea typeface="Times New Roman"/>
                <a:cs typeface="Times New Roman"/>
                <a:sym typeface="Times New Roman"/>
              </a:rPr>
              <a:t> </a:t>
            </a:r>
            <a:r>
              <a:rPr b="1" lang="en" sz="1300">
                <a:latin typeface="Times New Roman"/>
                <a:ea typeface="Times New Roman"/>
                <a:cs typeface="Times New Roman"/>
                <a:sym typeface="Times New Roman"/>
              </a:rPr>
              <a:t>performance </a:t>
            </a:r>
            <a:r>
              <a:rPr b="1" lang="en">
                <a:latin typeface="Times New Roman"/>
                <a:ea typeface="Times New Roman"/>
                <a:cs typeface="Times New Roman"/>
                <a:sym typeface="Times New Roman"/>
              </a:rPr>
              <a:t> </a:t>
            </a:r>
            <a:endParaRPr b="1" sz="13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9"/>
                                        </p:tgtEl>
                                        <p:attrNameLst>
                                          <p:attrName>style.visibility</p:attrName>
                                        </p:attrNameLst>
                                      </p:cBhvr>
                                      <p:to>
                                        <p:strVal val="visible"/>
                                      </p:to>
                                    </p:set>
                                    <p:animEffect filter="fade" transition="in">
                                      <p:cBhvr>
                                        <p:cTn dur="1000"/>
                                        <p:tgtEl>
                                          <p:spTgt spid="1209"/>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2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2"/>
                                        </p:tgtEl>
                                        <p:attrNameLst>
                                          <p:attrName>style.visibility</p:attrName>
                                        </p:attrNameLst>
                                      </p:cBhvr>
                                      <p:to>
                                        <p:strVal val="visible"/>
                                      </p:to>
                                    </p:set>
                                    <p:animEffect filter="fade" transition="in">
                                      <p:cBhvr>
                                        <p:cTn dur="1000"/>
                                        <p:tgtEl>
                                          <p:spTgt spid="121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16"/>
                                        </p:tgtEl>
                                        <p:attrNameLst>
                                          <p:attrName>style.visibility</p:attrName>
                                        </p:attrNameLst>
                                      </p:cBhvr>
                                      <p:to>
                                        <p:strVal val="visible"/>
                                      </p:to>
                                    </p:set>
                                    <p:animEffect filter="fade" transition="in">
                                      <p:cBhvr>
                                        <p:cTn dur="1"/>
                                        <p:tgtEl>
                                          <p:spTgt spid="1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9"/>
                                        </p:tgtEl>
                                        <p:attrNameLst>
                                          <p:attrName>style.visibility</p:attrName>
                                        </p:attrNameLst>
                                      </p:cBhvr>
                                      <p:to>
                                        <p:strVal val="visible"/>
                                      </p:to>
                                    </p:set>
                                    <p:animEffect filter="fade" transition="in">
                                      <p:cBhvr>
                                        <p:cTn dur="1000"/>
                                        <p:tgtEl>
                                          <p:spTgt spid="121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25"/>
                                        </p:tgtEl>
                                        <p:attrNameLst>
                                          <p:attrName>style.visibility</p:attrName>
                                        </p:attrNameLst>
                                      </p:cBhvr>
                                      <p:to>
                                        <p:strVal val="visible"/>
                                      </p:to>
                                    </p:set>
                                    <p:animEffect filter="fade" transition="in">
                                      <p:cBhvr>
                                        <p:cTn dur="1000"/>
                                        <p:tgtEl>
                                          <p:spTgt spid="1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26"/>
                                        </p:tgtEl>
                                        <p:attrNameLst>
                                          <p:attrName>style.visibility</p:attrName>
                                        </p:attrNameLst>
                                      </p:cBhvr>
                                      <p:to>
                                        <p:strVal val="visible"/>
                                      </p:to>
                                    </p:set>
                                    <p:animEffect filter="fade" transition="in">
                                      <p:cBhvr>
                                        <p:cTn dur="1000"/>
                                        <p:tgtEl>
                                          <p:spTgt spid="1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32" name="Google Shape;1232;p62"/>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1233" name="Google Shape;1233;p62"/>
          <p:cNvSpPr txBox="1"/>
          <p:nvPr/>
        </p:nvSpPr>
        <p:spPr>
          <a:xfrm>
            <a:off x="376925" y="789125"/>
            <a:ext cx="8520600" cy="11697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Font typeface="Times New Roman"/>
              <a:buChar char="●"/>
            </a:pPr>
            <a:r>
              <a:rPr b="1" lang="en" sz="1600">
                <a:latin typeface="Times New Roman"/>
                <a:ea typeface="Times New Roman"/>
                <a:cs typeface="Times New Roman"/>
                <a:sym typeface="Times New Roman"/>
              </a:rPr>
              <a:t>NVM data corruption due to software errors </a:t>
            </a:r>
            <a:endParaRPr b="1" sz="1600">
              <a:latin typeface="Times New Roman"/>
              <a:ea typeface="Times New Roman"/>
              <a:cs typeface="Times New Roman"/>
              <a:sym typeface="Times New Roman"/>
            </a:endParaRPr>
          </a:p>
          <a:p>
            <a:pPr indent="-330200" lvl="1" marL="914400" rtl="0" algn="l">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Spatial memory safety → MPK + canary bits validation </a:t>
            </a:r>
            <a:endParaRPr sz="1600">
              <a:latin typeface="Times New Roman"/>
              <a:ea typeface="Times New Roman"/>
              <a:cs typeface="Times New Roman"/>
              <a:sym typeface="Times New Roman"/>
            </a:endParaRPr>
          </a:p>
          <a:p>
            <a:pPr indent="-330200" lvl="1" marL="914400" rtl="0" algn="l">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Temporal memory safety → Pointer tags validation </a:t>
            </a:r>
            <a:endParaRPr sz="1600">
              <a:latin typeface="Times New Roman"/>
              <a:ea typeface="Times New Roman"/>
              <a:cs typeface="Times New Roman"/>
              <a:sym typeface="Times New Roman"/>
            </a:endParaRPr>
          </a:p>
        </p:txBody>
      </p:sp>
      <p:pic>
        <p:nvPicPr>
          <p:cNvPr id="1234" name="Google Shape;1234;p62"/>
          <p:cNvPicPr preferRelativeResize="0"/>
          <p:nvPr/>
        </p:nvPicPr>
        <p:blipFill>
          <a:blip r:embed="rId4">
            <a:alphaModFix/>
          </a:blip>
          <a:stretch>
            <a:fillRect/>
          </a:stretch>
        </p:blipFill>
        <p:spPr>
          <a:xfrm>
            <a:off x="5925275" y="1072050"/>
            <a:ext cx="471825" cy="471825"/>
          </a:xfrm>
          <a:prstGeom prst="rect">
            <a:avLst/>
          </a:prstGeom>
          <a:noFill/>
          <a:ln>
            <a:noFill/>
          </a:ln>
        </p:spPr>
      </p:pic>
      <p:pic>
        <p:nvPicPr>
          <p:cNvPr id="1235" name="Google Shape;1235;p62"/>
          <p:cNvPicPr preferRelativeResize="0"/>
          <p:nvPr/>
        </p:nvPicPr>
        <p:blipFill>
          <a:blip r:embed="rId4">
            <a:alphaModFix/>
          </a:blip>
          <a:stretch>
            <a:fillRect/>
          </a:stretch>
        </p:blipFill>
        <p:spPr>
          <a:xfrm>
            <a:off x="5925275" y="1487000"/>
            <a:ext cx="471825" cy="471825"/>
          </a:xfrm>
          <a:prstGeom prst="rect">
            <a:avLst/>
          </a:prstGeom>
          <a:noFill/>
          <a:ln>
            <a:noFill/>
          </a:ln>
        </p:spPr>
      </p:pic>
      <p:sp>
        <p:nvSpPr>
          <p:cNvPr id="1236" name="Google Shape;1236;p62"/>
          <p:cNvSpPr txBox="1"/>
          <p:nvPr/>
        </p:nvSpPr>
        <p:spPr>
          <a:xfrm>
            <a:off x="374904" y="2535625"/>
            <a:ext cx="85206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TENET replicates the NVM data to the local SSD to maintain backup copy </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b="1" lang="en">
                <a:latin typeface="Times New Roman"/>
                <a:ea typeface="Times New Roman"/>
                <a:cs typeface="Times New Roman"/>
                <a:sym typeface="Times New Roman"/>
              </a:rPr>
              <a:t>Restore the corrupted NVM page from the SSD replica</a:t>
            </a:r>
            <a:endParaRPr b="1"/>
          </a:p>
        </p:txBody>
      </p:sp>
      <p:sp>
        <p:nvSpPr>
          <p:cNvPr id="1237" name="Google Shape;1237;p62"/>
          <p:cNvSpPr txBox="1"/>
          <p:nvPr/>
        </p:nvSpPr>
        <p:spPr>
          <a:xfrm>
            <a:off x="376929" y="3258913"/>
            <a:ext cx="85206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TENET’s replication provides many desirable properties </a:t>
            </a:r>
            <a:endParaRPr>
              <a:solidFill>
                <a:schemeClr val="dk1"/>
              </a:solidFill>
              <a:latin typeface="Times New Roman"/>
              <a:ea typeface="Times New Roman"/>
              <a:cs typeface="Times New Roman"/>
              <a:sym typeface="Times New Roman"/>
            </a:endParaRPr>
          </a:p>
          <a:p>
            <a:pPr indent="-317500" lvl="1" marL="914400" rtl="0" algn="l">
              <a:lnSpc>
                <a:spcPct val="150000"/>
              </a:lnSpc>
              <a:spcBef>
                <a:spcPts val="0"/>
              </a:spcBef>
              <a:spcAft>
                <a:spcPts val="0"/>
              </a:spcAft>
              <a:buClr>
                <a:schemeClr val="dk1"/>
              </a:buClr>
              <a:buSzPts val="1400"/>
              <a:buFont typeface="Times New Roman"/>
              <a:buChar char="○"/>
            </a:pPr>
            <a:r>
              <a:rPr b="1" lang="en">
                <a:solidFill>
                  <a:schemeClr val="dk1"/>
                </a:solidFill>
                <a:latin typeface="Times New Roman"/>
                <a:ea typeface="Times New Roman"/>
                <a:cs typeface="Times New Roman"/>
                <a:sym typeface="Times New Roman"/>
              </a:rPr>
              <a:t>Cost efficiency</a:t>
            </a:r>
            <a:r>
              <a:rPr lang="en">
                <a:solidFill>
                  <a:schemeClr val="dk1"/>
                </a:solidFill>
                <a:latin typeface="Times New Roman"/>
                <a:ea typeface="Times New Roman"/>
                <a:cs typeface="Times New Roman"/>
                <a:sym typeface="Times New Roman"/>
              </a:rPr>
              <a:t> → replicating to the local SSD</a:t>
            </a:r>
            <a:endParaRPr>
              <a:solidFill>
                <a:schemeClr val="dk1"/>
              </a:solidFill>
              <a:latin typeface="Times New Roman"/>
              <a:ea typeface="Times New Roman"/>
              <a:cs typeface="Times New Roman"/>
              <a:sym typeface="Times New Roman"/>
            </a:endParaRPr>
          </a:p>
          <a:p>
            <a:pPr indent="-317500" lvl="1" marL="914400" rtl="0" algn="l">
              <a:lnSpc>
                <a:spcPct val="150000"/>
              </a:lnSpc>
              <a:spcBef>
                <a:spcPts val="0"/>
              </a:spcBef>
              <a:spcAft>
                <a:spcPts val="0"/>
              </a:spcAft>
              <a:buClr>
                <a:schemeClr val="dk1"/>
              </a:buClr>
              <a:buSzPts val="1400"/>
              <a:buFont typeface="Times New Roman"/>
              <a:buChar char="○"/>
            </a:pPr>
            <a:r>
              <a:rPr b="1" lang="en">
                <a:solidFill>
                  <a:schemeClr val="dk1"/>
                </a:solidFill>
                <a:latin typeface="Times New Roman"/>
                <a:ea typeface="Times New Roman"/>
                <a:cs typeface="Times New Roman"/>
                <a:sym typeface="Times New Roman"/>
              </a:rPr>
              <a:t>Performance efficiency</a:t>
            </a:r>
            <a:r>
              <a:rPr lang="en">
                <a:solidFill>
                  <a:schemeClr val="dk1"/>
                </a:solidFill>
                <a:latin typeface="Times New Roman"/>
                <a:ea typeface="Times New Roman"/>
                <a:cs typeface="Times New Roman"/>
                <a:sym typeface="Times New Roman"/>
              </a:rPr>
              <a:t> → replicating the data out-of-the critical path </a:t>
            </a:r>
            <a:endParaRPr>
              <a:solidFill>
                <a:schemeClr val="dk1"/>
              </a:solidFill>
              <a:latin typeface="Times New Roman"/>
              <a:ea typeface="Times New Roman"/>
              <a:cs typeface="Times New Roman"/>
              <a:sym typeface="Times New Roman"/>
            </a:endParaRPr>
          </a:p>
          <a:p>
            <a:pPr indent="-317500" lvl="1" marL="914400" rtl="0" algn="l">
              <a:lnSpc>
                <a:spcPct val="150000"/>
              </a:lnSpc>
              <a:spcBef>
                <a:spcPts val="0"/>
              </a:spcBef>
              <a:spcAft>
                <a:spcPts val="0"/>
              </a:spcAft>
              <a:buClr>
                <a:schemeClr val="dk1"/>
              </a:buClr>
              <a:buSzPts val="1400"/>
              <a:buFont typeface="Times New Roman"/>
              <a:buChar char="○"/>
            </a:pPr>
            <a:r>
              <a:rPr b="1" lang="en">
                <a:solidFill>
                  <a:schemeClr val="dk1"/>
                </a:solidFill>
                <a:latin typeface="Times New Roman"/>
                <a:ea typeface="Times New Roman"/>
                <a:cs typeface="Times New Roman"/>
                <a:sym typeface="Times New Roman"/>
              </a:rPr>
              <a:t>Consistent loss-less recovery</a:t>
            </a:r>
            <a:r>
              <a:rPr lang="en">
                <a:solidFill>
                  <a:schemeClr val="dk1"/>
                </a:solidFill>
                <a:latin typeface="Times New Roman"/>
                <a:ea typeface="Times New Roman"/>
                <a:cs typeface="Times New Roman"/>
                <a:sym typeface="Times New Roman"/>
              </a:rPr>
              <a:t>  </a:t>
            </a:r>
            <a:endParaRPr/>
          </a:p>
        </p:txBody>
      </p:sp>
      <p:sp>
        <p:nvSpPr>
          <p:cNvPr id="1238" name="Google Shape;1238;p62"/>
          <p:cNvSpPr txBox="1"/>
          <p:nvPr>
            <p:ph type="title"/>
          </p:nvPr>
        </p:nvSpPr>
        <p:spPr>
          <a:xfrm>
            <a:off x="274320" y="137160"/>
            <a:ext cx="8686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 </a:t>
            </a:r>
            <a:r>
              <a:rPr b="1" lang="en">
                <a:solidFill>
                  <a:srgbClr val="1155CC"/>
                </a:solidFill>
                <a:latin typeface="Times New Roman"/>
                <a:ea typeface="Times New Roman"/>
                <a:cs typeface="Times New Roman"/>
                <a:sym typeface="Times New Roman"/>
              </a:rPr>
              <a:t>Replicating NVM data</a:t>
            </a:r>
            <a:r>
              <a:rPr b="1" lang="en">
                <a:latin typeface="Times New Roman"/>
                <a:ea typeface="Times New Roman"/>
                <a:cs typeface="Times New Roman"/>
                <a:sym typeface="Times New Roman"/>
              </a:rPr>
              <a:t> for fault tolerance against UME</a:t>
            </a:r>
            <a:endParaRPr b="1">
              <a:latin typeface="Times New Roman"/>
              <a:ea typeface="Times New Roman"/>
              <a:cs typeface="Times New Roman"/>
              <a:sym typeface="Times New Roman"/>
            </a:endParaRPr>
          </a:p>
        </p:txBody>
      </p:sp>
      <p:sp>
        <p:nvSpPr>
          <p:cNvPr id="1239" name="Google Shape;1239;p62"/>
          <p:cNvSpPr/>
          <p:nvPr/>
        </p:nvSpPr>
        <p:spPr>
          <a:xfrm>
            <a:off x="1105629" y="1992375"/>
            <a:ext cx="7024200" cy="5097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dk1"/>
                </a:solidFill>
                <a:latin typeface="Times New Roman"/>
                <a:ea typeface="Times New Roman"/>
                <a:cs typeface="Times New Roman"/>
                <a:sym typeface="Times New Roman"/>
              </a:rPr>
              <a:t>How does TENET make the NVM data fault tolerance against the UME?</a:t>
            </a:r>
            <a:endParaRPr i="1" sz="16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4"/>
                                        </p:tgtEl>
                                        <p:attrNameLst>
                                          <p:attrName>style.visibility</p:attrName>
                                        </p:attrNameLst>
                                      </p:cBhvr>
                                      <p:to>
                                        <p:strVal val="visible"/>
                                      </p:to>
                                    </p:set>
                                    <p:animEffect filter="fade" transition="in">
                                      <p:cBhvr>
                                        <p:cTn dur="1000"/>
                                        <p:tgtEl>
                                          <p:spTgt spid="1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5"/>
                                        </p:tgtEl>
                                        <p:attrNameLst>
                                          <p:attrName>style.visibility</p:attrName>
                                        </p:attrNameLst>
                                      </p:cBhvr>
                                      <p:to>
                                        <p:strVal val="visible"/>
                                      </p:to>
                                    </p:set>
                                    <p:animEffect filter="fade" transition="in">
                                      <p:cBhvr>
                                        <p:cTn dur="1000"/>
                                        <p:tgtEl>
                                          <p:spTgt spid="1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6"/>
                                        </p:tgtEl>
                                        <p:attrNameLst>
                                          <p:attrName>style.visibility</p:attrName>
                                        </p:attrNameLst>
                                      </p:cBhvr>
                                      <p:to>
                                        <p:strVal val="visible"/>
                                      </p:to>
                                    </p:set>
                                    <p:animEffect filter="fade" transition="in">
                                      <p:cBhvr>
                                        <p:cTn dur="1000"/>
                                        <p:tgtEl>
                                          <p:spTgt spid="1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7"/>
                                        </p:tgtEl>
                                        <p:attrNameLst>
                                          <p:attrName>style.visibility</p:attrName>
                                        </p:attrNameLst>
                                      </p:cBhvr>
                                      <p:to>
                                        <p:strVal val="visible"/>
                                      </p:to>
                                    </p:set>
                                    <p:animEffect filter="fade" transition="in">
                                      <p:cBhvr>
                                        <p:cTn dur="1000"/>
                                        <p:tgtEl>
                                          <p:spTgt spid="1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63"/>
          <p:cNvSpPr txBox="1"/>
          <p:nvPr>
            <p:ph type="title"/>
          </p:nvPr>
        </p:nvSpPr>
        <p:spPr>
          <a:xfrm>
            <a:off x="274320" y="13716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Evaluation of TENET</a:t>
            </a:r>
            <a:endParaRPr b="1">
              <a:latin typeface="Times New Roman"/>
              <a:ea typeface="Times New Roman"/>
              <a:cs typeface="Times New Roman"/>
              <a:sym typeface="Times New Roman"/>
            </a:endParaRPr>
          </a:p>
        </p:txBody>
      </p:sp>
      <p:sp>
        <p:nvSpPr>
          <p:cNvPr id="1245" name="Google Shape;1245;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46" name="Google Shape;1246;p63"/>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1247" name="Google Shape;1247;p63"/>
          <p:cNvSpPr txBox="1"/>
          <p:nvPr/>
        </p:nvSpPr>
        <p:spPr>
          <a:xfrm>
            <a:off x="397900" y="2300608"/>
            <a:ext cx="8585700" cy="22641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We use a 2 socket server with 64 core Intel Xeon Gold CPU</a:t>
            </a:r>
            <a:endParaRPr>
              <a:latin typeface="Times New Roman"/>
              <a:ea typeface="Times New Roman"/>
              <a:cs typeface="Times New Roman"/>
              <a:sym typeface="Times New Roman"/>
            </a:endParaRPr>
          </a:p>
          <a:p>
            <a:pPr indent="-317500" lvl="1" marL="9144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64GB DRAM, 512GB NVM, 1TB SSD</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We evaluate two different versions of TENET</a:t>
            </a:r>
            <a:endParaRPr>
              <a:latin typeface="Times New Roman"/>
              <a:ea typeface="Times New Roman"/>
              <a:cs typeface="Times New Roman"/>
              <a:sym typeface="Times New Roman"/>
            </a:endParaRPr>
          </a:p>
          <a:p>
            <a:pPr indent="-317500" lvl="1" marL="914400" rtl="0" algn="l">
              <a:lnSpc>
                <a:spcPct val="150000"/>
              </a:lnSpc>
              <a:spcBef>
                <a:spcPts val="0"/>
              </a:spcBef>
              <a:spcAft>
                <a:spcPts val="0"/>
              </a:spcAft>
              <a:buSzPts val="1400"/>
              <a:buFont typeface="Times New Roman"/>
              <a:buChar char="○"/>
            </a:pPr>
            <a:r>
              <a:rPr b="1" lang="en">
                <a:latin typeface="Times New Roman"/>
                <a:ea typeface="Times New Roman"/>
                <a:cs typeface="Times New Roman"/>
                <a:sym typeface="Times New Roman"/>
              </a:rPr>
              <a:t>TENET-MS → supports only memory safety </a:t>
            </a:r>
            <a:endParaRPr b="1">
              <a:latin typeface="Times New Roman"/>
              <a:ea typeface="Times New Roman"/>
              <a:cs typeface="Times New Roman"/>
              <a:sym typeface="Times New Roman"/>
            </a:endParaRPr>
          </a:p>
          <a:p>
            <a:pPr indent="-317500" lvl="1" marL="914400" rtl="0" algn="l">
              <a:lnSpc>
                <a:spcPct val="150000"/>
              </a:lnSpc>
              <a:spcBef>
                <a:spcPts val="0"/>
              </a:spcBef>
              <a:spcAft>
                <a:spcPts val="0"/>
              </a:spcAft>
              <a:buSzPts val="1400"/>
              <a:buFont typeface="Times New Roman"/>
              <a:buChar char="○"/>
            </a:pPr>
            <a:r>
              <a:rPr b="1" lang="en">
                <a:latin typeface="Times New Roman"/>
                <a:ea typeface="Times New Roman"/>
                <a:cs typeface="Times New Roman"/>
                <a:sym typeface="Times New Roman"/>
              </a:rPr>
              <a:t>TENET → supports memory safety and fault tolerance</a:t>
            </a:r>
            <a:endParaRPr b="1">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We evaluate TENET with different data structures for different read/write ratios</a:t>
            </a:r>
            <a:endParaRPr>
              <a:latin typeface="Times New Roman"/>
              <a:ea typeface="Times New Roman"/>
              <a:cs typeface="Times New Roman"/>
              <a:sym typeface="Times New Roman"/>
            </a:endParaRPr>
          </a:p>
          <a:p>
            <a:pPr indent="-317500" lvl="1" marL="9144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YCSB workloads  and </a:t>
            </a:r>
            <a:r>
              <a:rPr lang="en">
                <a:latin typeface="Times New Roman"/>
                <a:ea typeface="Times New Roman"/>
                <a:cs typeface="Times New Roman"/>
                <a:sym typeface="Times New Roman"/>
              </a:rPr>
              <a:t>microbenchmarks</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1248" name="Google Shape;1248;p63"/>
          <p:cNvSpPr txBox="1"/>
          <p:nvPr/>
        </p:nvSpPr>
        <p:spPr>
          <a:xfrm>
            <a:off x="488600" y="1892808"/>
            <a:ext cx="27501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000">
                <a:solidFill>
                  <a:schemeClr val="dk1"/>
                </a:solidFill>
                <a:latin typeface="Times New Roman"/>
                <a:ea typeface="Times New Roman"/>
                <a:cs typeface="Times New Roman"/>
                <a:sym typeface="Times New Roman"/>
              </a:rPr>
              <a:t>Evaluation Settings </a:t>
            </a:r>
            <a:r>
              <a:rPr b="1" lang="en" sz="1800">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p:txBody>
      </p:sp>
      <p:sp>
        <p:nvSpPr>
          <p:cNvPr id="1249" name="Google Shape;1249;p63"/>
          <p:cNvSpPr/>
          <p:nvPr/>
        </p:nvSpPr>
        <p:spPr>
          <a:xfrm>
            <a:off x="1063500" y="1102375"/>
            <a:ext cx="7017000" cy="607800"/>
          </a:xfrm>
          <a:prstGeom prst="roundRect">
            <a:avLst>
              <a:gd fmla="val 16667" name="adj"/>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i="1" lang="en" sz="1600">
                <a:solidFill>
                  <a:schemeClr val="dk1"/>
                </a:solidFill>
                <a:latin typeface="Times New Roman"/>
                <a:ea typeface="Times New Roman"/>
                <a:cs typeface="Times New Roman"/>
                <a:sym typeface="Times New Roman"/>
              </a:rPr>
              <a:t>How does TENET compare against the prior PTM works in terms of features and performance overhead?</a:t>
            </a:r>
            <a:endParaRPr i="1" sz="16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9"/>
                                        </p:tgtEl>
                                        <p:attrNameLst>
                                          <p:attrName>style.visibility</p:attrName>
                                        </p:attrNameLst>
                                      </p:cBhvr>
                                      <p:to>
                                        <p:strVal val="visible"/>
                                      </p:to>
                                    </p:set>
                                    <p:animEffect filter="fade" transition="in">
                                      <p:cBhvr>
                                        <p:cTn dur="1000"/>
                                        <p:tgtEl>
                                          <p:spTgt spid="1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7"/>
                                        </p:tgtEl>
                                        <p:attrNameLst>
                                          <p:attrName>style.visibility</p:attrName>
                                        </p:attrNameLst>
                                      </p:cBhvr>
                                      <p:to>
                                        <p:strVal val="visible"/>
                                      </p:to>
                                    </p:set>
                                    <p:animEffect filter="fade" transition="in">
                                      <p:cBhvr>
                                        <p:cTn dur="1000"/>
                                        <p:tgtEl>
                                          <p:spTgt spid="1247"/>
                                        </p:tgtEl>
                                      </p:cBhvr>
                                    </p:animEffect>
                                  </p:childTnLst>
                                </p:cTn>
                              </p:par>
                              <p:par>
                                <p:cTn fill="hold" nodeType="withEffect" presetClass="entr" presetID="10" presetSubtype="0">
                                  <p:stCondLst>
                                    <p:cond delay="0"/>
                                  </p:stCondLst>
                                  <p:childTnLst>
                                    <p:set>
                                      <p:cBhvr>
                                        <p:cTn dur="1" fill="hold">
                                          <p:stCondLst>
                                            <p:cond delay="0"/>
                                          </p:stCondLst>
                                        </p:cTn>
                                        <p:tgtEl>
                                          <p:spTgt spid="1248"/>
                                        </p:tgtEl>
                                        <p:attrNameLst>
                                          <p:attrName>style.visibility</p:attrName>
                                        </p:attrNameLst>
                                      </p:cBhvr>
                                      <p:to>
                                        <p:strVal val="visible"/>
                                      </p:to>
                                    </p:set>
                                    <p:animEffect filter="fade" transition="in">
                                      <p:cBhvr>
                                        <p:cTn dur="1000"/>
                                        <p:tgtEl>
                                          <p:spTgt spid="1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274320" y="137160"/>
            <a:ext cx="86868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rgbClr val="020202"/>
                </a:solidFill>
                <a:latin typeface="Times New Roman"/>
                <a:ea typeface="Times New Roman"/>
                <a:cs typeface="Times New Roman"/>
                <a:sym typeface="Times New Roman"/>
              </a:rPr>
              <a:t>Background on m</a:t>
            </a:r>
            <a:r>
              <a:rPr b="1" lang="en" sz="2500">
                <a:solidFill>
                  <a:srgbClr val="020202"/>
                </a:solidFill>
                <a:latin typeface="Times New Roman"/>
                <a:ea typeface="Times New Roman"/>
                <a:cs typeface="Times New Roman"/>
                <a:sym typeface="Times New Roman"/>
              </a:rPr>
              <a:t>emory-centric storage technologies  </a:t>
            </a:r>
            <a:endParaRPr b="1" sz="2500">
              <a:solidFill>
                <a:srgbClr val="020202"/>
              </a:solidFill>
              <a:latin typeface="Times New Roman"/>
              <a:ea typeface="Times New Roman"/>
              <a:cs typeface="Times New Roman"/>
              <a:sym typeface="Times New Roman"/>
            </a:endParaRPr>
          </a:p>
        </p:txBody>
      </p:sp>
      <p:pic>
        <p:nvPicPr>
          <p:cNvPr id="107" name="Google Shape;107;p19"/>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108" name="Google Shape;10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9" name="Google Shape;109;p19"/>
          <p:cNvSpPr txBox="1"/>
          <p:nvPr/>
        </p:nvSpPr>
        <p:spPr>
          <a:xfrm>
            <a:off x="321275" y="795150"/>
            <a:ext cx="7971000" cy="22473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SzPts val="2000"/>
              <a:buFont typeface="Times New Roman"/>
              <a:buChar char="●"/>
            </a:pPr>
            <a:r>
              <a:rPr b="1" lang="en" sz="2000">
                <a:latin typeface="Times New Roman"/>
                <a:ea typeface="Times New Roman"/>
                <a:cs typeface="Times New Roman"/>
                <a:sym typeface="Times New Roman"/>
              </a:rPr>
              <a:t>Byte-</a:t>
            </a:r>
            <a:r>
              <a:rPr b="1" lang="en" sz="2000">
                <a:latin typeface="Times New Roman"/>
                <a:ea typeface="Times New Roman"/>
                <a:cs typeface="Times New Roman"/>
                <a:sym typeface="Times New Roman"/>
              </a:rPr>
              <a:t>addressable</a:t>
            </a:r>
            <a:r>
              <a:rPr lang="en" sz="2000">
                <a:latin typeface="Times New Roman"/>
                <a:ea typeface="Times New Roman"/>
                <a:cs typeface="Times New Roman"/>
                <a:sym typeface="Times New Roman"/>
              </a:rPr>
              <a:t> like the DRAM  </a:t>
            </a:r>
            <a:endParaRPr sz="2000">
              <a:latin typeface="Times New Roman"/>
              <a:ea typeface="Times New Roman"/>
              <a:cs typeface="Times New Roman"/>
              <a:sym typeface="Times New Roman"/>
            </a:endParaRPr>
          </a:p>
          <a:p>
            <a:pPr indent="-355600" lvl="0" marL="457200" rtl="0" algn="l">
              <a:lnSpc>
                <a:spcPct val="150000"/>
              </a:lnSpc>
              <a:spcBef>
                <a:spcPts val="0"/>
              </a:spcBef>
              <a:spcAft>
                <a:spcPts val="0"/>
              </a:spcAft>
              <a:buSzPts val="2000"/>
              <a:buFont typeface="Times New Roman"/>
              <a:buChar char="●"/>
            </a:pPr>
            <a:r>
              <a:rPr b="1" lang="en" sz="2000">
                <a:latin typeface="Times New Roman"/>
                <a:ea typeface="Times New Roman"/>
                <a:cs typeface="Times New Roman"/>
                <a:sym typeface="Times New Roman"/>
              </a:rPr>
              <a:t>Persistent</a:t>
            </a:r>
            <a:r>
              <a:rPr lang="en" sz="2000">
                <a:latin typeface="Times New Roman"/>
                <a:ea typeface="Times New Roman"/>
                <a:cs typeface="Times New Roman"/>
                <a:sym typeface="Times New Roman"/>
              </a:rPr>
              <a:t> like the NAND flash </a:t>
            </a:r>
            <a:endParaRPr sz="2000">
              <a:latin typeface="Times New Roman"/>
              <a:ea typeface="Times New Roman"/>
              <a:cs typeface="Times New Roman"/>
              <a:sym typeface="Times New Roman"/>
            </a:endParaRPr>
          </a:p>
          <a:p>
            <a:pPr indent="-355600" lvl="0" marL="457200" rtl="0" algn="l">
              <a:lnSpc>
                <a:spcPct val="150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Operates at </a:t>
            </a:r>
            <a:r>
              <a:rPr b="1" lang="en" sz="2000">
                <a:latin typeface="Times New Roman"/>
                <a:ea typeface="Times New Roman"/>
                <a:cs typeface="Times New Roman"/>
                <a:sym typeface="Times New Roman"/>
              </a:rPr>
              <a:t>nanosecond latency</a:t>
            </a:r>
            <a:r>
              <a:rPr lang="en" sz="2000">
                <a:latin typeface="Times New Roman"/>
                <a:ea typeface="Times New Roman"/>
                <a:cs typeface="Times New Roman"/>
                <a:sym typeface="Times New Roman"/>
              </a:rPr>
              <a:t>, ~100X faster than NAND </a:t>
            </a:r>
            <a:r>
              <a:rPr lang="en" sz="2000">
                <a:latin typeface="Times New Roman"/>
                <a:ea typeface="Times New Roman"/>
                <a:cs typeface="Times New Roman"/>
                <a:sym typeface="Times New Roman"/>
              </a:rPr>
              <a:t>flash</a:t>
            </a:r>
            <a:r>
              <a:rPr lang="en"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a:p>
            <a:pPr indent="-355600" lvl="0" marL="457200" rtl="0" algn="l">
              <a:lnSpc>
                <a:spcPct val="150000"/>
              </a:lnSpc>
              <a:spcBef>
                <a:spcPts val="0"/>
              </a:spcBef>
              <a:spcAft>
                <a:spcPts val="0"/>
              </a:spcAft>
              <a:buClr>
                <a:schemeClr val="dk1"/>
              </a:buClr>
              <a:buSzPts val="2000"/>
              <a:buFont typeface="Times New Roman"/>
              <a:buChar char="●"/>
            </a:pPr>
            <a:r>
              <a:rPr b="1" lang="en" sz="2000">
                <a:solidFill>
                  <a:schemeClr val="dk1"/>
                </a:solidFill>
                <a:latin typeface="Times New Roman"/>
                <a:ea typeface="Times New Roman"/>
                <a:cs typeface="Times New Roman"/>
                <a:sym typeface="Times New Roman"/>
              </a:rPr>
              <a:t>Lower $/GB</a:t>
            </a:r>
            <a:r>
              <a:rPr lang="en" sz="2000">
                <a:solidFill>
                  <a:schemeClr val="dk1"/>
                </a:solidFill>
                <a:latin typeface="Times New Roman"/>
                <a:ea typeface="Times New Roman"/>
                <a:cs typeface="Times New Roman"/>
                <a:sym typeface="Times New Roman"/>
              </a:rPr>
              <a:t> than DRAM, ~2x cheaper</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descr="A picture containing text, electronics&#10;&#10;Description automatically generated" id="110" name="Google Shape;110;p19"/>
          <p:cNvPicPr preferRelativeResize="0"/>
          <p:nvPr/>
        </p:nvPicPr>
        <p:blipFill rotWithShape="1">
          <a:blip r:embed="rId4">
            <a:alphaModFix/>
          </a:blip>
          <a:srcRect b="0" l="0" r="0" t="0"/>
          <a:stretch/>
        </p:blipFill>
        <p:spPr>
          <a:xfrm>
            <a:off x="743850" y="2989760"/>
            <a:ext cx="2344175" cy="1221875"/>
          </a:xfrm>
          <a:prstGeom prst="rect">
            <a:avLst/>
          </a:prstGeom>
          <a:noFill/>
          <a:ln>
            <a:noFill/>
          </a:ln>
        </p:spPr>
      </p:pic>
      <p:sp>
        <p:nvSpPr>
          <p:cNvPr id="111" name="Google Shape;111;p19"/>
          <p:cNvSpPr/>
          <p:nvPr/>
        </p:nvSpPr>
        <p:spPr>
          <a:xfrm>
            <a:off x="3408325" y="3282688"/>
            <a:ext cx="5130000" cy="636000"/>
          </a:xfrm>
          <a:prstGeom prst="roundRect">
            <a:avLst>
              <a:gd fmla="val 16667" name="adj"/>
            </a:avLst>
          </a:prstGeom>
          <a:no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solidFill>
                  <a:schemeClr val="dk1"/>
                </a:solidFill>
                <a:latin typeface="Times New Roman"/>
                <a:ea typeface="Times New Roman"/>
                <a:cs typeface="Times New Roman"/>
                <a:sym typeface="Times New Roman"/>
              </a:rPr>
              <a:t>We consider Intel’s</a:t>
            </a:r>
            <a:r>
              <a:rPr b="1" i="1" lang="en" sz="1800">
                <a:solidFill>
                  <a:schemeClr val="dk1"/>
                </a:solidFill>
                <a:latin typeface="Times New Roman"/>
                <a:ea typeface="Times New Roman"/>
                <a:cs typeface="Times New Roman"/>
                <a:sym typeface="Times New Roman"/>
              </a:rPr>
              <a:t> byte-addressable NVM </a:t>
            </a:r>
            <a:r>
              <a:rPr i="1" lang="en" sz="1800">
                <a:solidFill>
                  <a:schemeClr val="dk1"/>
                </a:solidFill>
                <a:latin typeface="Times New Roman"/>
                <a:ea typeface="Times New Roman"/>
                <a:cs typeface="Times New Roman"/>
                <a:sym typeface="Times New Roman"/>
              </a:rPr>
              <a:t>as a </a:t>
            </a:r>
            <a:r>
              <a:rPr i="1" lang="en" sz="1800">
                <a:solidFill>
                  <a:schemeClr val="dk1"/>
                </a:solidFill>
                <a:latin typeface="Times New Roman"/>
                <a:ea typeface="Times New Roman"/>
                <a:cs typeface="Times New Roman"/>
                <a:sym typeface="Times New Roman"/>
              </a:rPr>
              <a:t>representative</a:t>
            </a:r>
            <a:r>
              <a:rPr i="1" lang="en" sz="1800">
                <a:solidFill>
                  <a:schemeClr val="dk1"/>
                </a:solidFill>
                <a:latin typeface="Times New Roman"/>
                <a:ea typeface="Times New Roman"/>
                <a:cs typeface="Times New Roman"/>
                <a:sym typeface="Times New Roman"/>
              </a:rPr>
              <a:t> memory-centric storage technology</a:t>
            </a:r>
            <a:endParaRPr sz="18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64"/>
          <p:cNvSpPr txBox="1"/>
          <p:nvPr>
            <p:ph type="title"/>
          </p:nvPr>
        </p:nvSpPr>
        <p:spPr>
          <a:xfrm>
            <a:off x="274320" y="124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Comparison of TENET with the other PTMs</a:t>
            </a:r>
            <a:endParaRPr b="1">
              <a:latin typeface="Times New Roman"/>
              <a:ea typeface="Times New Roman"/>
              <a:cs typeface="Times New Roman"/>
              <a:sym typeface="Times New Roman"/>
            </a:endParaRPr>
          </a:p>
        </p:txBody>
      </p:sp>
      <p:sp>
        <p:nvSpPr>
          <p:cNvPr id="1255" name="Google Shape;1255;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56" name="Google Shape;1256;p64"/>
          <p:cNvPicPr preferRelativeResize="0"/>
          <p:nvPr/>
        </p:nvPicPr>
        <p:blipFill rotWithShape="1">
          <a:blip r:embed="rId3">
            <a:alphaModFix/>
          </a:blip>
          <a:srcRect b="0" l="0" r="0" t="0"/>
          <a:stretch/>
        </p:blipFill>
        <p:spPr>
          <a:xfrm>
            <a:off x="8538324" y="0"/>
            <a:ext cx="616201" cy="324300"/>
          </a:xfrm>
          <a:prstGeom prst="rect">
            <a:avLst/>
          </a:prstGeom>
          <a:noFill/>
          <a:ln>
            <a:noFill/>
          </a:ln>
        </p:spPr>
      </p:pic>
      <p:graphicFrame>
        <p:nvGraphicFramePr>
          <p:cNvPr id="1257" name="Google Shape;1257;p64"/>
          <p:cNvGraphicFramePr/>
          <p:nvPr/>
        </p:nvGraphicFramePr>
        <p:xfrm>
          <a:off x="1617103" y="922825"/>
          <a:ext cx="3000000" cy="3000000"/>
        </p:xfrm>
        <a:graphic>
          <a:graphicData uri="http://schemas.openxmlformats.org/drawingml/2006/table">
            <a:tbl>
              <a:tblPr>
                <a:noFill/>
                <a:tableStyleId>{E51454FE-6790-469C-BE0C-A057144FF0C2}</a:tableStyleId>
              </a:tblPr>
              <a:tblGrid>
                <a:gridCol w="1167975"/>
                <a:gridCol w="923725"/>
                <a:gridCol w="860850"/>
                <a:gridCol w="1055800"/>
                <a:gridCol w="965950"/>
              </a:tblGrid>
              <a:tr h="511125">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PTM</a:t>
                      </a:r>
                      <a:endParaRPr sz="11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Baseline</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 sz="1100">
                          <a:latin typeface="Times New Roman"/>
                          <a:ea typeface="Times New Roman"/>
                          <a:cs typeface="Times New Roman"/>
                          <a:sym typeface="Times New Roman"/>
                        </a:rPr>
                        <a:t>PTM*</a:t>
                      </a:r>
                      <a:endParaRPr sz="11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Spatial </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 sz="1100">
                          <a:latin typeface="Times New Roman"/>
                          <a:ea typeface="Times New Roman"/>
                          <a:cs typeface="Times New Roman"/>
                          <a:sym typeface="Times New Roman"/>
                        </a:rPr>
                        <a:t>safety </a:t>
                      </a:r>
                      <a:endParaRPr sz="11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Temporal Safety </a:t>
                      </a:r>
                      <a:endParaRPr sz="11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Fault tolerance </a:t>
                      </a:r>
                      <a:endParaRPr sz="11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48600">
                <a:tc>
                  <a:txBody>
                    <a:bodyPr/>
                    <a:lstStyle/>
                    <a:p>
                      <a:pPr indent="0" lvl="0" marL="0" rtl="0" algn="l">
                        <a:spcBef>
                          <a:spcPts val="0"/>
                        </a:spcBef>
                        <a:spcAft>
                          <a:spcPts val="0"/>
                        </a:spcAft>
                        <a:buNone/>
                      </a:pPr>
                      <a:r>
                        <a:rPr b="1" lang="en" sz="1100">
                          <a:solidFill>
                            <a:srgbClr val="CC0000"/>
                          </a:solidFill>
                          <a:latin typeface="Times New Roman"/>
                          <a:ea typeface="Times New Roman"/>
                          <a:cs typeface="Times New Roman"/>
                          <a:sym typeface="Times New Roman"/>
                        </a:rPr>
                        <a:t>Libpmemobj-R</a:t>
                      </a:r>
                      <a:endParaRPr b="1" sz="1100">
                        <a:solidFill>
                          <a:srgbClr val="CC0000"/>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libpmemobj</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48600">
                <a:tc>
                  <a:txBody>
                    <a:bodyPr/>
                    <a:lstStyle/>
                    <a:p>
                      <a:pPr indent="0" lvl="0" marL="0" rtl="0" algn="l">
                        <a:spcBef>
                          <a:spcPts val="0"/>
                        </a:spcBef>
                        <a:spcAft>
                          <a:spcPts val="0"/>
                        </a:spcAft>
                        <a:buNone/>
                      </a:pPr>
                      <a:r>
                        <a:rPr b="1" lang="en" sz="1200">
                          <a:solidFill>
                            <a:srgbClr val="E69138"/>
                          </a:solidFill>
                          <a:latin typeface="Times New Roman"/>
                          <a:ea typeface="Times New Roman"/>
                          <a:cs typeface="Times New Roman"/>
                          <a:sym typeface="Times New Roman"/>
                        </a:rPr>
                        <a:t>SafePM </a:t>
                      </a:r>
                      <a:r>
                        <a:rPr b="1" lang="en" sz="1000">
                          <a:solidFill>
                            <a:srgbClr val="E69138"/>
                          </a:solidFill>
                          <a:latin typeface="Times New Roman"/>
                          <a:ea typeface="Times New Roman"/>
                          <a:cs typeface="Times New Roman"/>
                          <a:sym typeface="Times New Roman"/>
                        </a:rPr>
                        <a:t>[Eurosys-22]</a:t>
                      </a:r>
                      <a:endParaRPr b="1" sz="1000">
                        <a:solidFill>
                          <a:srgbClr val="E69138"/>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libpmemobj</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A9999"/>
                    </a:solidFill>
                  </a:tcPr>
                </a:tc>
              </a:tr>
              <a:tr h="548600">
                <a:tc>
                  <a:txBody>
                    <a:bodyPr/>
                    <a:lstStyle/>
                    <a:p>
                      <a:pPr indent="0" lvl="0" marL="0" rtl="0" algn="l">
                        <a:spcBef>
                          <a:spcPts val="0"/>
                        </a:spcBef>
                        <a:spcAft>
                          <a:spcPts val="0"/>
                        </a:spcAft>
                        <a:buNone/>
                      </a:pPr>
                      <a:r>
                        <a:rPr b="1" lang="en" sz="1200">
                          <a:solidFill>
                            <a:srgbClr val="674EA7"/>
                          </a:solidFill>
                          <a:latin typeface="Times New Roman"/>
                          <a:ea typeface="Times New Roman"/>
                          <a:cs typeface="Times New Roman"/>
                          <a:sym typeface="Times New Roman"/>
                        </a:rPr>
                        <a:t>Pangolin </a:t>
                      </a:r>
                      <a:r>
                        <a:rPr b="1" lang="en" sz="1000">
                          <a:solidFill>
                            <a:srgbClr val="674EA7"/>
                          </a:solidFill>
                          <a:latin typeface="Times New Roman"/>
                          <a:ea typeface="Times New Roman"/>
                          <a:cs typeface="Times New Roman"/>
                          <a:sym typeface="Times New Roman"/>
                        </a:rPr>
                        <a:t>[ATC-19]</a:t>
                      </a:r>
                      <a:endParaRPr b="1" sz="1000">
                        <a:solidFill>
                          <a:srgbClr val="674EA7"/>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libpmemobj</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TENET</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Timestone </a:t>
                      </a:r>
                      <a:endParaRPr sz="12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t/>
                      </a:r>
                      <a:endParaRPr sz="10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EAD3"/>
                    </a:solidFill>
                  </a:tcPr>
                </a:tc>
              </a:tr>
            </a:tbl>
          </a:graphicData>
        </a:graphic>
      </p:graphicFrame>
      <p:pic>
        <p:nvPicPr>
          <p:cNvPr id="1258" name="Google Shape;1258;p64"/>
          <p:cNvPicPr preferRelativeResize="0"/>
          <p:nvPr/>
        </p:nvPicPr>
        <p:blipFill>
          <a:blip r:embed="rId4">
            <a:alphaModFix/>
          </a:blip>
          <a:stretch>
            <a:fillRect/>
          </a:stretch>
        </p:blipFill>
        <p:spPr>
          <a:xfrm>
            <a:off x="4023360" y="2551150"/>
            <a:ext cx="393600" cy="393600"/>
          </a:xfrm>
          <a:prstGeom prst="rect">
            <a:avLst/>
          </a:prstGeom>
          <a:noFill/>
          <a:ln>
            <a:noFill/>
          </a:ln>
        </p:spPr>
      </p:pic>
      <p:pic>
        <p:nvPicPr>
          <p:cNvPr id="1259" name="Google Shape;1259;p64"/>
          <p:cNvPicPr preferRelativeResize="0"/>
          <p:nvPr/>
        </p:nvPicPr>
        <p:blipFill>
          <a:blip r:embed="rId5">
            <a:alphaModFix/>
          </a:blip>
          <a:stretch>
            <a:fillRect/>
          </a:stretch>
        </p:blipFill>
        <p:spPr>
          <a:xfrm>
            <a:off x="4937760" y="2632438"/>
            <a:ext cx="273500" cy="273524"/>
          </a:xfrm>
          <a:prstGeom prst="rect">
            <a:avLst/>
          </a:prstGeom>
          <a:noFill/>
          <a:ln>
            <a:noFill/>
          </a:ln>
        </p:spPr>
      </p:pic>
      <p:pic>
        <p:nvPicPr>
          <p:cNvPr id="1260" name="Google Shape;1260;p64"/>
          <p:cNvPicPr preferRelativeResize="0"/>
          <p:nvPr/>
        </p:nvPicPr>
        <p:blipFill>
          <a:blip r:embed="rId4">
            <a:alphaModFix/>
          </a:blip>
          <a:stretch>
            <a:fillRect/>
          </a:stretch>
        </p:blipFill>
        <p:spPr>
          <a:xfrm>
            <a:off x="4023360" y="2036950"/>
            <a:ext cx="393600" cy="393600"/>
          </a:xfrm>
          <a:prstGeom prst="rect">
            <a:avLst/>
          </a:prstGeom>
          <a:noFill/>
          <a:ln>
            <a:noFill/>
          </a:ln>
        </p:spPr>
      </p:pic>
      <p:pic>
        <p:nvPicPr>
          <p:cNvPr id="1261" name="Google Shape;1261;p64"/>
          <p:cNvPicPr preferRelativeResize="0"/>
          <p:nvPr/>
        </p:nvPicPr>
        <p:blipFill>
          <a:blip r:embed="rId4">
            <a:alphaModFix/>
          </a:blip>
          <a:stretch>
            <a:fillRect/>
          </a:stretch>
        </p:blipFill>
        <p:spPr>
          <a:xfrm>
            <a:off x="4937760" y="2032975"/>
            <a:ext cx="393600" cy="393600"/>
          </a:xfrm>
          <a:prstGeom prst="rect">
            <a:avLst/>
          </a:prstGeom>
          <a:noFill/>
          <a:ln>
            <a:noFill/>
          </a:ln>
        </p:spPr>
      </p:pic>
      <p:pic>
        <p:nvPicPr>
          <p:cNvPr id="1262" name="Google Shape;1262;p64"/>
          <p:cNvPicPr preferRelativeResize="0"/>
          <p:nvPr/>
        </p:nvPicPr>
        <p:blipFill>
          <a:blip r:embed="rId5">
            <a:alphaModFix/>
          </a:blip>
          <a:stretch>
            <a:fillRect/>
          </a:stretch>
        </p:blipFill>
        <p:spPr>
          <a:xfrm>
            <a:off x="5943600" y="2093263"/>
            <a:ext cx="273500" cy="273524"/>
          </a:xfrm>
          <a:prstGeom prst="rect">
            <a:avLst/>
          </a:prstGeom>
          <a:noFill/>
          <a:ln>
            <a:noFill/>
          </a:ln>
        </p:spPr>
      </p:pic>
      <p:pic>
        <p:nvPicPr>
          <p:cNvPr id="1263" name="Google Shape;1263;p64"/>
          <p:cNvPicPr preferRelativeResize="0"/>
          <p:nvPr/>
        </p:nvPicPr>
        <p:blipFill>
          <a:blip r:embed="rId4">
            <a:alphaModFix/>
          </a:blip>
          <a:stretch>
            <a:fillRect/>
          </a:stretch>
        </p:blipFill>
        <p:spPr>
          <a:xfrm>
            <a:off x="5897880" y="2632438"/>
            <a:ext cx="393600" cy="393600"/>
          </a:xfrm>
          <a:prstGeom prst="rect">
            <a:avLst/>
          </a:prstGeom>
          <a:noFill/>
          <a:ln>
            <a:noFill/>
          </a:ln>
        </p:spPr>
      </p:pic>
      <p:pic>
        <p:nvPicPr>
          <p:cNvPr id="1264" name="Google Shape;1264;p64"/>
          <p:cNvPicPr preferRelativeResize="0"/>
          <p:nvPr/>
        </p:nvPicPr>
        <p:blipFill>
          <a:blip r:embed="rId4">
            <a:alphaModFix/>
          </a:blip>
          <a:stretch>
            <a:fillRect/>
          </a:stretch>
        </p:blipFill>
        <p:spPr>
          <a:xfrm>
            <a:off x="4023360" y="3030900"/>
            <a:ext cx="393600" cy="393600"/>
          </a:xfrm>
          <a:prstGeom prst="rect">
            <a:avLst/>
          </a:prstGeom>
          <a:noFill/>
          <a:ln>
            <a:noFill/>
          </a:ln>
        </p:spPr>
      </p:pic>
      <p:pic>
        <p:nvPicPr>
          <p:cNvPr id="1265" name="Google Shape;1265;p64"/>
          <p:cNvPicPr preferRelativeResize="0"/>
          <p:nvPr/>
        </p:nvPicPr>
        <p:blipFill>
          <a:blip r:embed="rId4">
            <a:alphaModFix/>
          </a:blip>
          <a:stretch>
            <a:fillRect/>
          </a:stretch>
        </p:blipFill>
        <p:spPr>
          <a:xfrm>
            <a:off x="4937760" y="3030888"/>
            <a:ext cx="393600" cy="393600"/>
          </a:xfrm>
          <a:prstGeom prst="rect">
            <a:avLst/>
          </a:prstGeom>
          <a:noFill/>
          <a:ln>
            <a:noFill/>
          </a:ln>
        </p:spPr>
      </p:pic>
      <p:pic>
        <p:nvPicPr>
          <p:cNvPr id="1266" name="Google Shape;1266;p64"/>
          <p:cNvPicPr preferRelativeResize="0"/>
          <p:nvPr/>
        </p:nvPicPr>
        <p:blipFill>
          <a:blip r:embed="rId4">
            <a:alphaModFix/>
          </a:blip>
          <a:stretch>
            <a:fillRect/>
          </a:stretch>
        </p:blipFill>
        <p:spPr>
          <a:xfrm>
            <a:off x="5897880" y="3086750"/>
            <a:ext cx="393600" cy="393600"/>
          </a:xfrm>
          <a:prstGeom prst="rect">
            <a:avLst/>
          </a:prstGeom>
          <a:noFill/>
          <a:ln>
            <a:noFill/>
          </a:ln>
        </p:spPr>
      </p:pic>
      <p:pic>
        <p:nvPicPr>
          <p:cNvPr id="1267" name="Google Shape;1267;p64"/>
          <p:cNvPicPr preferRelativeResize="0"/>
          <p:nvPr/>
        </p:nvPicPr>
        <p:blipFill>
          <a:blip r:embed="rId4">
            <a:alphaModFix/>
          </a:blip>
          <a:stretch>
            <a:fillRect/>
          </a:stretch>
        </p:blipFill>
        <p:spPr>
          <a:xfrm>
            <a:off x="5897880" y="1473400"/>
            <a:ext cx="393600" cy="393600"/>
          </a:xfrm>
          <a:prstGeom prst="rect">
            <a:avLst/>
          </a:prstGeom>
          <a:noFill/>
          <a:ln>
            <a:noFill/>
          </a:ln>
        </p:spPr>
      </p:pic>
      <p:pic>
        <p:nvPicPr>
          <p:cNvPr id="1268" name="Google Shape;1268;p64"/>
          <p:cNvPicPr preferRelativeResize="0"/>
          <p:nvPr/>
        </p:nvPicPr>
        <p:blipFill>
          <a:blip r:embed="rId5">
            <a:alphaModFix/>
          </a:blip>
          <a:stretch>
            <a:fillRect/>
          </a:stretch>
        </p:blipFill>
        <p:spPr>
          <a:xfrm>
            <a:off x="4023360" y="1544000"/>
            <a:ext cx="273500" cy="273524"/>
          </a:xfrm>
          <a:prstGeom prst="rect">
            <a:avLst/>
          </a:prstGeom>
          <a:noFill/>
          <a:ln>
            <a:noFill/>
          </a:ln>
        </p:spPr>
      </p:pic>
      <p:pic>
        <p:nvPicPr>
          <p:cNvPr id="1269" name="Google Shape;1269;p64"/>
          <p:cNvPicPr preferRelativeResize="0"/>
          <p:nvPr/>
        </p:nvPicPr>
        <p:blipFill>
          <a:blip r:embed="rId5">
            <a:alphaModFix/>
          </a:blip>
          <a:stretch>
            <a:fillRect/>
          </a:stretch>
        </p:blipFill>
        <p:spPr>
          <a:xfrm>
            <a:off x="4937760" y="1553588"/>
            <a:ext cx="273500" cy="273524"/>
          </a:xfrm>
          <a:prstGeom prst="rect">
            <a:avLst/>
          </a:prstGeom>
          <a:noFill/>
          <a:ln>
            <a:noFill/>
          </a:ln>
        </p:spPr>
      </p:pic>
      <p:sp>
        <p:nvSpPr>
          <p:cNvPr id="1270" name="Google Shape;1270;p64"/>
          <p:cNvSpPr/>
          <p:nvPr/>
        </p:nvSpPr>
        <p:spPr>
          <a:xfrm>
            <a:off x="566928" y="1598450"/>
            <a:ext cx="1019100" cy="195600"/>
          </a:xfrm>
          <a:prstGeom prst="rightArrow">
            <a:avLst>
              <a:gd fmla="val 50000"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4"/>
          <p:cNvSpPr/>
          <p:nvPr/>
        </p:nvSpPr>
        <p:spPr>
          <a:xfrm>
            <a:off x="566928" y="2135950"/>
            <a:ext cx="1019100" cy="195600"/>
          </a:xfrm>
          <a:prstGeom prst="rightArrow">
            <a:avLst>
              <a:gd fmla="val 50000"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4"/>
          <p:cNvSpPr/>
          <p:nvPr/>
        </p:nvSpPr>
        <p:spPr>
          <a:xfrm>
            <a:off x="566928" y="2749150"/>
            <a:ext cx="1019100" cy="195600"/>
          </a:xfrm>
          <a:prstGeom prst="rightArrow">
            <a:avLst>
              <a:gd fmla="val 50000" name="adj1"/>
              <a:gd fmla="val 50000" name="adj2"/>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4"/>
          <p:cNvSpPr/>
          <p:nvPr/>
        </p:nvSpPr>
        <p:spPr>
          <a:xfrm>
            <a:off x="566928" y="3185750"/>
            <a:ext cx="1019100" cy="195600"/>
          </a:xfrm>
          <a:prstGeom prst="rightArrow">
            <a:avLst>
              <a:gd fmla="val 50000"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4"/>
          <p:cNvSpPr txBox="1"/>
          <p:nvPr/>
        </p:nvSpPr>
        <p:spPr>
          <a:xfrm>
            <a:off x="6507825" y="4625725"/>
            <a:ext cx="257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Times New Roman"/>
                <a:ea typeface="Times New Roman"/>
                <a:cs typeface="Times New Roman"/>
                <a:sym typeface="Times New Roman"/>
              </a:rPr>
              <a:t>*</a:t>
            </a:r>
            <a:r>
              <a:rPr lang="en" sz="800">
                <a:latin typeface="Times New Roman"/>
                <a:ea typeface="Times New Roman"/>
                <a:cs typeface="Times New Roman"/>
                <a:sym typeface="Times New Roman"/>
              </a:rPr>
              <a:t>PTM - persistent transactional memory</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*Libpmemobj is a transactional library in the PMDK</a:t>
            </a:r>
            <a:endParaRPr sz="800">
              <a:latin typeface="Times New Roman"/>
              <a:ea typeface="Times New Roman"/>
              <a:cs typeface="Times New Roman"/>
              <a:sym typeface="Times New Roman"/>
            </a:endParaRPr>
          </a:p>
        </p:txBody>
      </p:sp>
      <p:sp>
        <p:nvSpPr>
          <p:cNvPr id="1275" name="Google Shape;1275;p64"/>
          <p:cNvSpPr txBox="1"/>
          <p:nvPr/>
        </p:nvSpPr>
        <p:spPr>
          <a:xfrm>
            <a:off x="6660825" y="1339325"/>
            <a:ext cx="2270100" cy="5541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Times New Roman"/>
                <a:ea typeface="Times New Roman"/>
                <a:cs typeface="Times New Roman"/>
                <a:sym typeface="Times New Roman"/>
              </a:rPr>
              <a:t>Replicates NVM data to a local NVM pool -- </a:t>
            </a:r>
            <a:r>
              <a:rPr b="1" i="1" lang="en" sz="1200">
                <a:solidFill>
                  <a:srgbClr val="CC0000"/>
                </a:solidFill>
                <a:latin typeface="Times New Roman"/>
                <a:ea typeface="Times New Roman"/>
                <a:cs typeface="Times New Roman"/>
                <a:sym typeface="Times New Roman"/>
              </a:rPr>
              <a:t>High cost overhead</a:t>
            </a:r>
            <a:endParaRPr b="1" i="1" sz="1200">
              <a:solidFill>
                <a:srgbClr val="CC0000"/>
              </a:solidFill>
              <a:latin typeface="Times New Roman"/>
              <a:ea typeface="Times New Roman"/>
              <a:cs typeface="Times New Roman"/>
              <a:sym typeface="Times New Roman"/>
            </a:endParaRPr>
          </a:p>
        </p:txBody>
      </p:sp>
      <p:sp>
        <p:nvSpPr>
          <p:cNvPr id="1276" name="Google Shape;1276;p64"/>
          <p:cNvSpPr txBox="1"/>
          <p:nvPr/>
        </p:nvSpPr>
        <p:spPr>
          <a:xfrm>
            <a:off x="6674925" y="1967075"/>
            <a:ext cx="2241900" cy="554100"/>
          </a:xfrm>
          <a:prstGeom prst="rect">
            <a:avLst/>
          </a:prstGeom>
          <a:noFill/>
          <a:ln cap="flat" cmpd="sng" w="19050">
            <a:solidFill>
              <a:srgbClr val="E6913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Uses</a:t>
            </a:r>
            <a:r>
              <a:rPr lang="en" sz="1200">
                <a:latin typeface="Times New Roman"/>
                <a:ea typeface="Times New Roman"/>
                <a:cs typeface="Times New Roman"/>
                <a:sym typeface="Times New Roman"/>
              </a:rPr>
              <a:t> address sanitizer (Asan) -- </a:t>
            </a:r>
            <a:r>
              <a:rPr b="1" i="1" lang="en" sz="1200">
                <a:solidFill>
                  <a:srgbClr val="CC0000"/>
                </a:solidFill>
                <a:latin typeface="Times New Roman"/>
                <a:ea typeface="Times New Roman"/>
                <a:cs typeface="Times New Roman"/>
                <a:sym typeface="Times New Roman"/>
              </a:rPr>
              <a:t>High performance overhead </a:t>
            </a:r>
            <a:endParaRPr b="1" i="1" sz="1200">
              <a:solidFill>
                <a:srgbClr val="CC0000"/>
              </a:solidFill>
              <a:latin typeface="Times New Roman"/>
              <a:ea typeface="Times New Roman"/>
              <a:cs typeface="Times New Roman"/>
              <a:sym typeface="Times New Roman"/>
            </a:endParaRPr>
          </a:p>
        </p:txBody>
      </p:sp>
      <p:sp>
        <p:nvSpPr>
          <p:cNvPr id="1277" name="Google Shape;1277;p64"/>
          <p:cNvSpPr txBox="1"/>
          <p:nvPr/>
        </p:nvSpPr>
        <p:spPr>
          <a:xfrm>
            <a:off x="6674925" y="2632450"/>
            <a:ext cx="2241900" cy="923400"/>
          </a:xfrm>
          <a:prstGeom prst="rect">
            <a:avLst/>
          </a:prstGeom>
          <a:noFill/>
          <a:ln cap="flat" cmpd="sng" w="19050">
            <a:solidFill>
              <a:srgbClr val="674EA7"/>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Supports parity based replication and object checksums -- </a:t>
            </a:r>
            <a:r>
              <a:rPr b="1" i="1" lang="en" sz="1200">
                <a:solidFill>
                  <a:srgbClr val="CC0000"/>
                </a:solidFill>
                <a:latin typeface="Times New Roman"/>
                <a:ea typeface="Times New Roman"/>
                <a:cs typeface="Times New Roman"/>
                <a:sym typeface="Times New Roman"/>
              </a:rPr>
              <a:t>High performance overhead due to increased write amplification </a:t>
            </a:r>
            <a:r>
              <a:rPr b="1" i="1" lang="en" sz="1200">
                <a:solidFill>
                  <a:srgbClr val="CC0000"/>
                </a:solidFill>
                <a:latin typeface="Times New Roman"/>
                <a:ea typeface="Times New Roman"/>
                <a:cs typeface="Times New Roman"/>
                <a:sym typeface="Times New Roman"/>
              </a:rPr>
              <a:t> </a:t>
            </a:r>
            <a:endParaRPr b="1" i="1" sz="1200">
              <a:solidFill>
                <a:srgbClr val="CC0000"/>
              </a:solidFill>
              <a:latin typeface="Times New Roman"/>
              <a:ea typeface="Times New Roman"/>
              <a:cs typeface="Times New Roman"/>
              <a:sym typeface="Times New Roman"/>
            </a:endParaRPr>
          </a:p>
        </p:txBody>
      </p:sp>
      <p:sp>
        <p:nvSpPr>
          <p:cNvPr id="1278" name="Google Shape;1278;p64"/>
          <p:cNvSpPr/>
          <p:nvPr/>
        </p:nvSpPr>
        <p:spPr>
          <a:xfrm>
            <a:off x="837625" y="3813175"/>
            <a:ext cx="7366500" cy="6741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800">
                <a:solidFill>
                  <a:schemeClr val="dk1"/>
                </a:solidFill>
                <a:latin typeface="Times New Roman"/>
                <a:ea typeface="Times New Roman"/>
                <a:cs typeface="Times New Roman"/>
                <a:sym typeface="Times New Roman"/>
              </a:rPr>
              <a:t>TENET is the only PTM to provide </a:t>
            </a:r>
            <a:r>
              <a:rPr b="1" i="1" lang="en" sz="1800">
                <a:solidFill>
                  <a:schemeClr val="dk1"/>
                </a:solidFill>
                <a:latin typeface="Times New Roman"/>
                <a:ea typeface="Times New Roman"/>
                <a:cs typeface="Times New Roman"/>
                <a:sym typeface="Times New Roman"/>
              </a:rPr>
              <a:t>spatial memory safety, temporal memory safety, and fault tolerance</a:t>
            </a:r>
            <a:r>
              <a:rPr i="1" lang="en" sz="1800">
                <a:solidFill>
                  <a:schemeClr val="dk1"/>
                </a:solidFill>
                <a:latin typeface="Times New Roman"/>
                <a:ea typeface="Times New Roman"/>
                <a:cs typeface="Times New Roman"/>
                <a:sym typeface="Times New Roman"/>
              </a:rPr>
              <a:t> for the NVM data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5"/>
                                        </p:tgtEl>
                                        <p:attrNameLst>
                                          <p:attrName>style.visibility</p:attrName>
                                        </p:attrNameLst>
                                      </p:cBhvr>
                                      <p:to>
                                        <p:strVal val="visible"/>
                                      </p:to>
                                    </p:set>
                                    <p:animEffect filter="fade" transition="in">
                                      <p:cBhvr>
                                        <p:cTn dur="1000"/>
                                        <p:tgtEl>
                                          <p:spTgt spid="1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27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71"/>
                                        </p:tgtEl>
                                        <p:attrNameLst>
                                          <p:attrName>style.visibility</p:attrName>
                                        </p:attrNameLst>
                                      </p:cBhvr>
                                      <p:to>
                                        <p:strVal val="visible"/>
                                      </p:to>
                                    </p:set>
                                    <p:animEffect filter="fade" transition="in">
                                      <p:cBhvr>
                                        <p:cTn dur="1000"/>
                                        <p:tgtEl>
                                          <p:spTgt spid="127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76"/>
                                        </p:tgtEl>
                                        <p:attrNameLst>
                                          <p:attrName>style.visibility</p:attrName>
                                        </p:attrNameLst>
                                      </p:cBhvr>
                                      <p:to>
                                        <p:strVal val="visible"/>
                                      </p:to>
                                    </p:set>
                                    <p:animEffect filter="fade" transition="in">
                                      <p:cBhvr>
                                        <p:cTn dur="1000"/>
                                        <p:tgtEl>
                                          <p:spTgt spid="1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27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72"/>
                                        </p:tgtEl>
                                        <p:attrNameLst>
                                          <p:attrName>style.visibility</p:attrName>
                                        </p:attrNameLst>
                                      </p:cBhvr>
                                      <p:to>
                                        <p:strVal val="visible"/>
                                      </p:to>
                                    </p:set>
                                    <p:animEffect filter="fade" transition="in">
                                      <p:cBhvr>
                                        <p:cTn dur="1000"/>
                                        <p:tgtEl>
                                          <p:spTgt spid="127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77"/>
                                        </p:tgtEl>
                                        <p:attrNameLst>
                                          <p:attrName>style.visibility</p:attrName>
                                        </p:attrNameLst>
                                      </p:cBhvr>
                                      <p:to>
                                        <p:strVal val="visible"/>
                                      </p:to>
                                    </p:set>
                                    <p:animEffect filter="fade" transition="in">
                                      <p:cBhvr>
                                        <p:cTn dur="1000"/>
                                        <p:tgtEl>
                                          <p:spTgt spid="1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272"/>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73"/>
                                        </p:tgtEl>
                                        <p:attrNameLst>
                                          <p:attrName>style.visibility</p:attrName>
                                        </p:attrNameLst>
                                      </p:cBhvr>
                                      <p:to>
                                        <p:strVal val="visible"/>
                                      </p:to>
                                    </p:set>
                                    <p:animEffect filter="fade" transition="in">
                                      <p:cBhvr>
                                        <p:cTn dur="1000"/>
                                        <p:tgtEl>
                                          <p:spTgt spid="1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8"/>
                                        </p:tgtEl>
                                        <p:attrNameLst>
                                          <p:attrName>style.visibility</p:attrName>
                                        </p:attrNameLst>
                                      </p:cBhvr>
                                      <p:to>
                                        <p:strVal val="visible"/>
                                      </p:to>
                                    </p:set>
                                    <p:animEffect filter="fade" transition="in">
                                      <p:cBhvr>
                                        <p:cTn dur="1000"/>
                                        <p:tgtEl>
                                          <p:spTgt spid="1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65"/>
          <p:cNvSpPr txBox="1"/>
          <p:nvPr>
            <p:ph type="title"/>
          </p:nvPr>
        </p:nvSpPr>
        <p:spPr>
          <a:xfrm>
            <a:off x="274320" y="13716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Performance of TENET and SafePM for hash table </a:t>
            </a:r>
            <a:endParaRPr b="1">
              <a:latin typeface="Times New Roman"/>
              <a:ea typeface="Times New Roman"/>
              <a:cs typeface="Times New Roman"/>
              <a:sym typeface="Times New Roman"/>
            </a:endParaRPr>
          </a:p>
        </p:txBody>
      </p:sp>
      <p:sp>
        <p:nvSpPr>
          <p:cNvPr id="1284" name="Google Shape;1284;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85" name="Google Shape;1285;p65" title="Chart"/>
          <p:cNvPicPr preferRelativeResize="0"/>
          <p:nvPr/>
        </p:nvPicPr>
        <p:blipFill>
          <a:blip r:embed="rId3">
            <a:alphaModFix/>
          </a:blip>
          <a:stretch>
            <a:fillRect/>
          </a:stretch>
        </p:blipFill>
        <p:spPr>
          <a:xfrm>
            <a:off x="182772" y="969264"/>
            <a:ext cx="4512004" cy="2791700"/>
          </a:xfrm>
          <a:prstGeom prst="rect">
            <a:avLst/>
          </a:prstGeom>
          <a:noFill/>
          <a:ln>
            <a:noFill/>
          </a:ln>
        </p:spPr>
      </p:pic>
      <p:pic>
        <p:nvPicPr>
          <p:cNvPr id="1286" name="Google Shape;1286;p65" title="Chart"/>
          <p:cNvPicPr preferRelativeResize="0"/>
          <p:nvPr/>
        </p:nvPicPr>
        <p:blipFill>
          <a:blip r:embed="rId4">
            <a:alphaModFix/>
          </a:blip>
          <a:stretch>
            <a:fillRect/>
          </a:stretch>
        </p:blipFill>
        <p:spPr>
          <a:xfrm>
            <a:off x="4572000" y="969264"/>
            <a:ext cx="4512027" cy="2791700"/>
          </a:xfrm>
          <a:prstGeom prst="rect">
            <a:avLst/>
          </a:prstGeom>
          <a:noFill/>
          <a:ln>
            <a:noFill/>
          </a:ln>
        </p:spPr>
      </p:pic>
      <p:sp>
        <p:nvSpPr>
          <p:cNvPr id="1287" name="Google Shape;1287;p65"/>
          <p:cNvSpPr/>
          <p:nvPr/>
        </p:nvSpPr>
        <p:spPr>
          <a:xfrm>
            <a:off x="4329125" y="1604125"/>
            <a:ext cx="109800" cy="1339200"/>
          </a:xfrm>
          <a:prstGeom prst="upDownArrow">
            <a:avLst>
              <a:gd fmla="val 50000"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5"/>
          <p:cNvSpPr txBox="1"/>
          <p:nvPr/>
        </p:nvSpPr>
        <p:spPr>
          <a:xfrm>
            <a:off x="3762275" y="2165014"/>
            <a:ext cx="8097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rgbClr val="CC0000"/>
                </a:solidFill>
                <a:latin typeface="Times New Roman"/>
                <a:ea typeface="Times New Roman"/>
                <a:cs typeface="Times New Roman"/>
                <a:sym typeface="Times New Roman"/>
              </a:rPr>
              <a:t>~3.5X</a:t>
            </a:r>
            <a:endParaRPr b="1">
              <a:solidFill>
                <a:srgbClr val="CC0000"/>
              </a:solidFill>
              <a:latin typeface="Times New Roman"/>
              <a:ea typeface="Times New Roman"/>
              <a:cs typeface="Times New Roman"/>
              <a:sym typeface="Times New Roman"/>
            </a:endParaRPr>
          </a:p>
        </p:txBody>
      </p:sp>
      <p:sp>
        <p:nvSpPr>
          <p:cNvPr id="1289" name="Google Shape;1289;p65"/>
          <p:cNvSpPr/>
          <p:nvPr/>
        </p:nvSpPr>
        <p:spPr>
          <a:xfrm>
            <a:off x="8758950" y="1604114"/>
            <a:ext cx="109800" cy="1674600"/>
          </a:xfrm>
          <a:prstGeom prst="upDownArrow">
            <a:avLst>
              <a:gd fmla="val 50000" name="adj1"/>
              <a:gd fmla="val 50000" name="adj2"/>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5"/>
          <p:cNvSpPr txBox="1"/>
          <p:nvPr/>
        </p:nvSpPr>
        <p:spPr>
          <a:xfrm>
            <a:off x="8211450" y="2241314"/>
            <a:ext cx="8097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solidFill>
                  <a:srgbClr val="CC0000"/>
                </a:solidFill>
                <a:latin typeface="Times New Roman"/>
                <a:ea typeface="Times New Roman"/>
                <a:cs typeface="Times New Roman"/>
                <a:sym typeface="Times New Roman"/>
              </a:rPr>
              <a:t>~13X</a:t>
            </a:r>
            <a:endParaRPr b="1">
              <a:solidFill>
                <a:srgbClr val="CC0000"/>
              </a:solidFill>
              <a:latin typeface="Times New Roman"/>
              <a:ea typeface="Times New Roman"/>
              <a:cs typeface="Times New Roman"/>
              <a:sym typeface="Times New Roman"/>
            </a:endParaRPr>
          </a:p>
        </p:txBody>
      </p:sp>
      <p:sp>
        <p:nvSpPr>
          <p:cNvPr id="1291" name="Google Shape;1291;p65"/>
          <p:cNvSpPr/>
          <p:nvPr/>
        </p:nvSpPr>
        <p:spPr>
          <a:xfrm>
            <a:off x="6652075" y="2120614"/>
            <a:ext cx="104700" cy="216300"/>
          </a:xfrm>
          <a:prstGeom prst="upDownArrow">
            <a:avLst>
              <a:gd fmla="val 50000" name="adj1"/>
              <a:gd fmla="val 50000" name="adj2"/>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5"/>
          <p:cNvSpPr txBox="1"/>
          <p:nvPr/>
        </p:nvSpPr>
        <p:spPr>
          <a:xfrm>
            <a:off x="6527225" y="1764814"/>
            <a:ext cx="5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8761D"/>
                </a:solidFill>
              </a:rPr>
              <a:t>~8% </a:t>
            </a:r>
            <a:endParaRPr b="1">
              <a:solidFill>
                <a:srgbClr val="38761D"/>
              </a:solidFill>
            </a:endParaRPr>
          </a:p>
        </p:txBody>
      </p:sp>
      <p:cxnSp>
        <p:nvCxnSpPr>
          <p:cNvPr id="1293" name="Google Shape;1293;p65"/>
          <p:cNvCxnSpPr>
            <a:endCxn id="1294" idx="2"/>
          </p:cNvCxnSpPr>
          <p:nvPr/>
        </p:nvCxnSpPr>
        <p:spPr>
          <a:xfrm rot="10800000">
            <a:off x="5748175" y="1968089"/>
            <a:ext cx="865800" cy="193500"/>
          </a:xfrm>
          <a:prstGeom prst="curvedConnector2">
            <a:avLst/>
          </a:prstGeom>
          <a:noFill/>
          <a:ln cap="flat" cmpd="sng" w="19050">
            <a:solidFill>
              <a:srgbClr val="CC0000"/>
            </a:solidFill>
            <a:prstDash val="dash"/>
            <a:round/>
            <a:headEnd len="med" w="med" type="none"/>
            <a:tailEnd len="med" w="med" type="triangle"/>
          </a:ln>
        </p:spPr>
      </p:cxnSp>
      <p:sp>
        <p:nvSpPr>
          <p:cNvPr id="1294" name="Google Shape;1294;p65"/>
          <p:cNvSpPr txBox="1"/>
          <p:nvPr/>
        </p:nvSpPr>
        <p:spPr>
          <a:xfrm>
            <a:off x="5200225" y="1506389"/>
            <a:ext cx="1095900" cy="461700"/>
          </a:xfrm>
          <a:prstGeom prst="rect">
            <a:avLst/>
          </a:prstGeom>
          <a:noFill/>
          <a:ln cap="flat" cmpd="sng" w="19050">
            <a:solidFill>
              <a:srgbClr val="CC0000"/>
            </a:solidFill>
            <a:prstDash val="dash"/>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Times New Roman"/>
                <a:ea typeface="Times New Roman"/>
                <a:cs typeface="Times New Roman"/>
                <a:sym typeface="Times New Roman"/>
              </a:rPr>
              <a:t>Memory safety only </a:t>
            </a:r>
            <a:endParaRPr b="1" sz="900">
              <a:latin typeface="Times New Roman"/>
              <a:ea typeface="Times New Roman"/>
              <a:cs typeface="Times New Roman"/>
              <a:sym typeface="Times New Roman"/>
            </a:endParaRPr>
          </a:p>
        </p:txBody>
      </p:sp>
      <p:cxnSp>
        <p:nvCxnSpPr>
          <p:cNvPr id="1295" name="Google Shape;1295;p65"/>
          <p:cNvCxnSpPr>
            <a:endCxn id="1296" idx="0"/>
          </p:cNvCxnSpPr>
          <p:nvPr/>
        </p:nvCxnSpPr>
        <p:spPr>
          <a:xfrm>
            <a:off x="6645650" y="2358489"/>
            <a:ext cx="809100" cy="358500"/>
          </a:xfrm>
          <a:prstGeom prst="curvedConnector2">
            <a:avLst/>
          </a:prstGeom>
          <a:noFill/>
          <a:ln cap="flat" cmpd="sng" w="19050">
            <a:solidFill>
              <a:srgbClr val="E69138"/>
            </a:solidFill>
            <a:prstDash val="dash"/>
            <a:round/>
            <a:headEnd len="med" w="med" type="none"/>
            <a:tailEnd len="med" w="med" type="triangle"/>
          </a:ln>
        </p:spPr>
      </p:cxnSp>
      <p:sp>
        <p:nvSpPr>
          <p:cNvPr id="1296" name="Google Shape;1296;p65"/>
          <p:cNvSpPr txBox="1"/>
          <p:nvPr/>
        </p:nvSpPr>
        <p:spPr>
          <a:xfrm>
            <a:off x="6854450" y="2716989"/>
            <a:ext cx="1200600" cy="461700"/>
          </a:xfrm>
          <a:prstGeom prst="rect">
            <a:avLst/>
          </a:prstGeom>
          <a:noFill/>
          <a:ln cap="flat" cmpd="sng" w="19050">
            <a:solidFill>
              <a:srgbClr val="E69138"/>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Times New Roman"/>
                <a:ea typeface="Times New Roman"/>
                <a:cs typeface="Times New Roman"/>
                <a:sym typeface="Times New Roman"/>
              </a:rPr>
              <a:t>Memory safety + fault tolerance</a:t>
            </a:r>
            <a:endParaRPr b="1" sz="900">
              <a:latin typeface="Times New Roman"/>
              <a:ea typeface="Times New Roman"/>
              <a:cs typeface="Times New Roman"/>
              <a:sym typeface="Times New Roman"/>
            </a:endParaRPr>
          </a:p>
        </p:txBody>
      </p:sp>
      <p:cxnSp>
        <p:nvCxnSpPr>
          <p:cNvPr id="1297" name="Google Shape;1297;p65"/>
          <p:cNvCxnSpPr/>
          <p:nvPr/>
        </p:nvCxnSpPr>
        <p:spPr>
          <a:xfrm rot="10800000">
            <a:off x="1605450" y="1907089"/>
            <a:ext cx="635400" cy="486300"/>
          </a:xfrm>
          <a:prstGeom prst="curvedConnector2">
            <a:avLst/>
          </a:prstGeom>
          <a:noFill/>
          <a:ln cap="flat" cmpd="sng" w="19050">
            <a:solidFill>
              <a:srgbClr val="CC0000"/>
            </a:solidFill>
            <a:prstDash val="dash"/>
            <a:round/>
            <a:headEnd len="med" w="med" type="none"/>
            <a:tailEnd len="med" w="med" type="triangle"/>
          </a:ln>
        </p:spPr>
      </p:cxnSp>
      <p:sp>
        <p:nvSpPr>
          <p:cNvPr id="1298" name="Google Shape;1298;p65"/>
          <p:cNvSpPr txBox="1"/>
          <p:nvPr/>
        </p:nvSpPr>
        <p:spPr>
          <a:xfrm>
            <a:off x="1080625" y="1553089"/>
            <a:ext cx="1020300" cy="461700"/>
          </a:xfrm>
          <a:prstGeom prst="rect">
            <a:avLst/>
          </a:prstGeom>
          <a:noFill/>
          <a:ln cap="flat" cmpd="sng" w="19050">
            <a:solidFill>
              <a:srgbClr val="CC0000"/>
            </a:solidFill>
            <a:prstDash val="dash"/>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Times New Roman"/>
                <a:ea typeface="Times New Roman"/>
                <a:cs typeface="Times New Roman"/>
                <a:sym typeface="Times New Roman"/>
              </a:rPr>
              <a:t>Memory safety only </a:t>
            </a:r>
            <a:endParaRPr b="1" sz="900">
              <a:latin typeface="Times New Roman"/>
              <a:ea typeface="Times New Roman"/>
              <a:cs typeface="Times New Roman"/>
              <a:sym typeface="Times New Roman"/>
            </a:endParaRPr>
          </a:p>
        </p:txBody>
      </p:sp>
      <p:cxnSp>
        <p:nvCxnSpPr>
          <p:cNvPr id="1299" name="Google Shape;1299;p65"/>
          <p:cNvCxnSpPr>
            <a:endCxn id="1300" idx="0"/>
          </p:cNvCxnSpPr>
          <p:nvPr/>
        </p:nvCxnSpPr>
        <p:spPr>
          <a:xfrm>
            <a:off x="2794025" y="2161439"/>
            <a:ext cx="458100" cy="320100"/>
          </a:xfrm>
          <a:prstGeom prst="curvedConnector2">
            <a:avLst/>
          </a:prstGeom>
          <a:noFill/>
          <a:ln cap="flat" cmpd="sng" w="19050">
            <a:solidFill>
              <a:srgbClr val="E69138"/>
            </a:solidFill>
            <a:prstDash val="dash"/>
            <a:round/>
            <a:headEnd len="med" w="med" type="none"/>
            <a:tailEnd len="med" w="med" type="triangle"/>
          </a:ln>
        </p:spPr>
      </p:cxnSp>
      <p:sp>
        <p:nvSpPr>
          <p:cNvPr id="1300" name="Google Shape;1300;p65"/>
          <p:cNvSpPr txBox="1"/>
          <p:nvPr/>
        </p:nvSpPr>
        <p:spPr>
          <a:xfrm>
            <a:off x="2741975" y="2481539"/>
            <a:ext cx="1020300" cy="461700"/>
          </a:xfrm>
          <a:prstGeom prst="rect">
            <a:avLst/>
          </a:prstGeom>
          <a:noFill/>
          <a:ln cap="flat" cmpd="sng" w="19050">
            <a:solidFill>
              <a:srgbClr val="E69138"/>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Times New Roman"/>
                <a:ea typeface="Times New Roman"/>
                <a:cs typeface="Times New Roman"/>
                <a:sym typeface="Times New Roman"/>
              </a:rPr>
              <a:t>Memory safety + </a:t>
            </a:r>
            <a:endParaRPr b="1" sz="900">
              <a:latin typeface="Times New Roman"/>
              <a:ea typeface="Times New Roman"/>
              <a:cs typeface="Times New Roman"/>
              <a:sym typeface="Times New Roman"/>
            </a:endParaRPr>
          </a:p>
          <a:p>
            <a:pPr indent="0" lvl="0" marL="0" rtl="0" algn="l">
              <a:spcBef>
                <a:spcPts val="0"/>
              </a:spcBef>
              <a:spcAft>
                <a:spcPts val="0"/>
              </a:spcAft>
              <a:buNone/>
            </a:pPr>
            <a:r>
              <a:rPr b="1" lang="en" sz="900">
                <a:latin typeface="Times New Roman"/>
                <a:ea typeface="Times New Roman"/>
                <a:cs typeface="Times New Roman"/>
                <a:sym typeface="Times New Roman"/>
              </a:rPr>
              <a:t>fault tolerance</a:t>
            </a:r>
            <a:endParaRPr b="1" sz="900">
              <a:latin typeface="Times New Roman"/>
              <a:ea typeface="Times New Roman"/>
              <a:cs typeface="Times New Roman"/>
              <a:sym typeface="Times New Roman"/>
            </a:endParaRPr>
          </a:p>
        </p:txBody>
      </p:sp>
      <p:pic>
        <p:nvPicPr>
          <p:cNvPr id="1301" name="Google Shape;1301;p65"/>
          <p:cNvPicPr preferRelativeResize="0"/>
          <p:nvPr/>
        </p:nvPicPr>
        <p:blipFill rotWithShape="1">
          <a:blip r:embed="rId5">
            <a:alphaModFix/>
          </a:blip>
          <a:srcRect b="0" l="0" r="0" t="0"/>
          <a:stretch/>
        </p:blipFill>
        <p:spPr>
          <a:xfrm>
            <a:off x="8538324" y="0"/>
            <a:ext cx="616201" cy="324300"/>
          </a:xfrm>
          <a:prstGeom prst="rect">
            <a:avLst/>
          </a:prstGeom>
          <a:noFill/>
          <a:ln>
            <a:noFill/>
          </a:ln>
        </p:spPr>
      </p:pic>
      <p:sp>
        <p:nvSpPr>
          <p:cNvPr id="1302" name="Google Shape;1302;p65"/>
          <p:cNvSpPr/>
          <p:nvPr/>
        </p:nvSpPr>
        <p:spPr>
          <a:xfrm>
            <a:off x="544200" y="3795650"/>
            <a:ext cx="4027800" cy="5148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500">
                <a:solidFill>
                  <a:schemeClr val="dk1"/>
                </a:solidFill>
                <a:latin typeface="Times New Roman"/>
                <a:ea typeface="Times New Roman"/>
                <a:cs typeface="Times New Roman"/>
                <a:sym typeface="Times New Roman"/>
              </a:rPr>
              <a:t>TENET is up to </a:t>
            </a:r>
            <a:r>
              <a:rPr b="1" i="1" lang="en" sz="1500">
                <a:solidFill>
                  <a:schemeClr val="dk1"/>
                </a:solidFill>
                <a:latin typeface="Times New Roman"/>
                <a:ea typeface="Times New Roman"/>
                <a:cs typeface="Times New Roman"/>
                <a:sym typeface="Times New Roman"/>
              </a:rPr>
              <a:t>13x faster</a:t>
            </a:r>
            <a:r>
              <a:rPr i="1" lang="en" sz="1500">
                <a:solidFill>
                  <a:schemeClr val="dk1"/>
                </a:solidFill>
                <a:latin typeface="Times New Roman"/>
                <a:ea typeface="Times New Roman"/>
                <a:cs typeface="Times New Roman"/>
                <a:sym typeface="Times New Roman"/>
              </a:rPr>
              <a:t> than SafePM </a:t>
            </a:r>
            <a:endParaRPr sz="1500">
              <a:latin typeface="Times New Roman"/>
              <a:ea typeface="Times New Roman"/>
              <a:cs typeface="Times New Roman"/>
              <a:sym typeface="Times New Roman"/>
            </a:endParaRPr>
          </a:p>
        </p:txBody>
      </p:sp>
      <p:sp>
        <p:nvSpPr>
          <p:cNvPr id="1303" name="Google Shape;1303;p65"/>
          <p:cNvSpPr/>
          <p:nvPr/>
        </p:nvSpPr>
        <p:spPr>
          <a:xfrm>
            <a:off x="4918225" y="3795650"/>
            <a:ext cx="4027800" cy="5148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500">
                <a:solidFill>
                  <a:schemeClr val="dk1"/>
                </a:solidFill>
                <a:latin typeface="Times New Roman"/>
                <a:ea typeface="Times New Roman"/>
                <a:cs typeface="Times New Roman"/>
                <a:sym typeface="Times New Roman"/>
              </a:rPr>
              <a:t>Adding replication </a:t>
            </a:r>
            <a:r>
              <a:rPr b="1" i="1" lang="en" sz="1500">
                <a:solidFill>
                  <a:schemeClr val="dk1"/>
                </a:solidFill>
                <a:latin typeface="Times New Roman"/>
                <a:ea typeface="Times New Roman"/>
                <a:cs typeface="Times New Roman"/>
                <a:sym typeface="Times New Roman"/>
              </a:rPr>
              <a:t>incurs only a 8% performance overhead</a:t>
            </a:r>
            <a:endParaRPr b="1" i="1" sz="1500">
              <a:solidFill>
                <a:schemeClr val="dk1"/>
              </a:solidFill>
              <a:latin typeface="Times New Roman"/>
              <a:ea typeface="Times New Roman"/>
              <a:cs typeface="Times New Roman"/>
              <a:sym typeface="Times New Roman"/>
            </a:endParaRPr>
          </a:p>
        </p:txBody>
      </p:sp>
      <p:sp>
        <p:nvSpPr>
          <p:cNvPr id="1304" name="Google Shape;1304;p65"/>
          <p:cNvSpPr/>
          <p:nvPr/>
        </p:nvSpPr>
        <p:spPr>
          <a:xfrm>
            <a:off x="1522800" y="4509200"/>
            <a:ext cx="6098400" cy="4617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600">
                <a:latin typeface="Times New Roman"/>
                <a:ea typeface="Times New Roman"/>
                <a:cs typeface="Times New Roman"/>
                <a:sym typeface="Times New Roman"/>
              </a:rPr>
              <a:t>TENET does not compromise the scalability of the Timestone PTM</a:t>
            </a:r>
            <a:endParaRPr b="1" i="1" sz="16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7"/>
                                        </p:tgtEl>
                                        <p:attrNameLst>
                                          <p:attrName>style.visibility</p:attrName>
                                        </p:attrNameLst>
                                      </p:cBhvr>
                                      <p:to>
                                        <p:strVal val="visible"/>
                                      </p:to>
                                    </p:set>
                                    <p:animEffect filter="fade" transition="in">
                                      <p:cBhvr>
                                        <p:cTn dur="1000"/>
                                        <p:tgtEl>
                                          <p:spTgt spid="129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98"/>
                                        </p:tgtEl>
                                        <p:attrNameLst>
                                          <p:attrName>style.visibility</p:attrName>
                                        </p:attrNameLst>
                                      </p:cBhvr>
                                      <p:to>
                                        <p:strVal val="visible"/>
                                      </p:to>
                                    </p:set>
                                    <p:animEffect filter="fade" transition="in">
                                      <p:cBhvr>
                                        <p:cTn dur="1000"/>
                                        <p:tgtEl>
                                          <p:spTgt spid="129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99"/>
                                        </p:tgtEl>
                                        <p:attrNameLst>
                                          <p:attrName>style.visibility</p:attrName>
                                        </p:attrNameLst>
                                      </p:cBhvr>
                                      <p:to>
                                        <p:strVal val="visible"/>
                                      </p:to>
                                    </p:set>
                                    <p:animEffect filter="fade" transition="in">
                                      <p:cBhvr>
                                        <p:cTn dur="1000"/>
                                        <p:tgtEl>
                                          <p:spTgt spid="1299"/>
                                        </p:tgtEl>
                                      </p:cBhvr>
                                    </p:animEffect>
                                  </p:childTnLst>
                                </p:cTn>
                              </p:par>
                              <p:par>
                                <p:cTn fill="hold" nodeType="withEffect" presetClass="entr" presetID="10" presetSubtype="0">
                                  <p:stCondLst>
                                    <p:cond delay="0"/>
                                  </p:stCondLst>
                                  <p:childTnLst>
                                    <p:set>
                                      <p:cBhvr>
                                        <p:cTn dur="1" fill="hold">
                                          <p:stCondLst>
                                            <p:cond delay="0"/>
                                          </p:stCondLst>
                                        </p:cTn>
                                        <p:tgtEl>
                                          <p:spTgt spid="1300"/>
                                        </p:tgtEl>
                                        <p:attrNameLst>
                                          <p:attrName>style.visibility</p:attrName>
                                        </p:attrNameLst>
                                      </p:cBhvr>
                                      <p:to>
                                        <p:strVal val="visible"/>
                                      </p:to>
                                    </p:set>
                                    <p:animEffect filter="fade" transition="in">
                                      <p:cBhvr>
                                        <p:cTn dur="1000"/>
                                        <p:tgtEl>
                                          <p:spTgt spid="130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294"/>
                                        </p:tgtEl>
                                        <p:attrNameLst>
                                          <p:attrName>style.visibility</p:attrName>
                                        </p:attrNameLst>
                                      </p:cBhvr>
                                      <p:to>
                                        <p:strVal val="visible"/>
                                      </p:to>
                                    </p:set>
                                    <p:animEffect filter="fade" transition="in">
                                      <p:cBhvr>
                                        <p:cTn dur="1000"/>
                                        <p:tgtEl>
                                          <p:spTgt spid="1294"/>
                                        </p:tgtEl>
                                      </p:cBhvr>
                                    </p:animEffect>
                                  </p:childTnLst>
                                </p:cTn>
                              </p:par>
                              <p:par>
                                <p:cTn fill="hold" nodeType="with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1000"/>
                                        <p:tgtEl>
                                          <p:spTgt spid="1293"/>
                                        </p:tgtEl>
                                      </p:cBhvr>
                                    </p:animEffect>
                                  </p:childTnLst>
                                </p:cTn>
                              </p:par>
                              <p:par>
                                <p:cTn fill="hold" nodeType="withEffect" presetClass="entr" presetID="10" presetSubtype="0">
                                  <p:stCondLst>
                                    <p:cond delay="0"/>
                                  </p:stCondLst>
                                  <p:childTnLst>
                                    <p:set>
                                      <p:cBhvr>
                                        <p:cTn dur="1" fill="hold">
                                          <p:stCondLst>
                                            <p:cond delay="0"/>
                                          </p:stCondLst>
                                        </p:cTn>
                                        <p:tgtEl>
                                          <p:spTgt spid="1295"/>
                                        </p:tgtEl>
                                        <p:attrNameLst>
                                          <p:attrName>style.visibility</p:attrName>
                                        </p:attrNameLst>
                                      </p:cBhvr>
                                      <p:to>
                                        <p:strVal val="visible"/>
                                      </p:to>
                                    </p:set>
                                    <p:animEffect filter="fade" transition="in">
                                      <p:cBhvr>
                                        <p:cTn dur="1000"/>
                                        <p:tgtEl>
                                          <p:spTgt spid="1295"/>
                                        </p:tgtEl>
                                      </p:cBhvr>
                                    </p:animEffect>
                                  </p:childTnLst>
                                </p:cTn>
                              </p:par>
                              <p:par>
                                <p:cTn fill="hold" nodeType="withEffect" presetClass="entr" presetID="10" presetSubtype="0">
                                  <p:stCondLst>
                                    <p:cond delay="0"/>
                                  </p:stCondLst>
                                  <p:childTnLst>
                                    <p:set>
                                      <p:cBhvr>
                                        <p:cTn dur="1" fill="hold">
                                          <p:stCondLst>
                                            <p:cond delay="0"/>
                                          </p:stCondLst>
                                        </p:cTn>
                                        <p:tgtEl>
                                          <p:spTgt spid="1296"/>
                                        </p:tgtEl>
                                        <p:attrNameLst>
                                          <p:attrName>style.visibility</p:attrName>
                                        </p:attrNameLst>
                                      </p:cBhvr>
                                      <p:to>
                                        <p:strVal val="visible"/>
                                      </p:to>
                                    </p:set>
                                    <p:animEffect filter="fade" transition="in">
                                      <p:cBhvr>
                                        <p:cTn dur="1000"/>
                                        <p:tgtEl>
                                          <p:spTgt spid="1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1"/>
                                        </p:tgtEl>
                                        <p:attrNameLst>
                                          <p:attrName>style.visibility</p:attrName>
                                        </p:attrNameLst>
                                      </p:cBhvr>
                                      <p:to>
                                        <p:strVal val="visible"/>
                                      </p:to>
                                    </p:set>
                                    <p:animEffect filter="fade" transition="in">
                                      <p:cBhvr>
                                        <p:cTn dur="1000"/>
                                        <p:tgtEl>
                                          <p:spTgt spid="129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1000"/>
                                        <p:tgtEl>
                                          <p:spTgt spid="129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03"/>
                                        </p:tgtEl>
                                        <p:attrNameLst>
                                          <p:attrName>style.visibility</p:attrName>
                                        </p:attrNameLst>
                                      </p:cBhvr>
                                      <p:to>
                                        <p:strVal val="visible"/>
                                      </p:to>
                                    </p:set>
                                    <p:animEffect filter="fade" transition="in">
                                      <p:cBhvr>
                                        <p:cTn dur="1000"/>
                                        <p:tgtEl>
                                          <p:spTgt spid="1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7"/>
                                        </p:tgtEl>
                                        <p:attrNameLst>
                                          <p:attrName>style.visibility</p:attrName>
                                        </p:attrNameLst>
                                      </p:cBhvr>
                                      <p:to>
                                        <p:strVal val="visible"/>
                                      </p:to>
                                    </p:set>
                                    <p:animEffect filter="fade" transition="in">
                                      <p:cBhvr>
                                        <p:cTn dur="1000"/>
                                        <p:tgtEl>
                                          <p:spTgt spid="1287"/>
                                        </p:tgtEl>
                                      </p:cBhvr>
                                    </p:animEffect>
                                  </p:childTnLst>
                                </p:cTn>
                              </p:par>
                              <p:par>
                                <p:cTn fill="hold" nodeType="withEffect" presetClass="entr" presetID="10" presetSubtype="0">
                                  <p:stCondLst>
                                    <p:cond delay="0"/>
                                  </p:stCondLst>
                                  <p:childTnLst>
                                    <p:set>
                                      <p:cBhvr>
                                        <p:cTn dur="1" fill="hold">
                                          <p:stCondLst>
                                            <p:cond delay="0"/>
                                          </p:stCondLst>
                                        </p:cTn>
                                        <p:tgtEl>
                                          <p:spTgt spid="1288"/>
                                        </p:tgtEl>
                                        <p:attrNameLst>
                                          <p:attrName>style.visibility</p:attrName>
                                        </p:attrNameLst>
                                      </p:cBhvr>
                                      <p:to>
                                        <p:strVal val="visible"/>
                                      </p:to>
                                    </p:set>
                                    <p:animEffect filter="fade" transition="in">
                                      <p:cBhvr>
                                        <p:cTn dur="1000"/>
                                        <p:tgtEl>
                                          <p:spTgt spid="128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89"/>
                                        </p:tgtEl>
                                        <p:attrNameLst>
                                          <p:attrName>style.visibility</p:attrName>
                                        </p:attrNameLst>
                                      </p:cBhvr>
                                      <p:to>
                                        <p:strVal val="visible"/>
                                      </p:to>
                                    </p:set>
                                    <p:animEffect filter="fade" transition="in">
                                      <p:cBhvr>
                                        <p:cTn dur="1000"/>
                                        <p:tgtEl>
                                          <p:spTgt spid="1289"/>
                                        </p:tgtEl>
                                      </p:cBhvr>
                                    </p:animEffect>
                                  </p:childTnLst>
                                </p:cTn>
                              </p:par>
                              <p:par>
                                <p:cTn fill="hold" nodeType="withEffect" presetClass="entr" presetID="10" presetSubtype="0">
                                  <p:stCondLst>
                                    <p:cond delay="0"/>
                                  </p:stCondLst>
                                  <p:childTnLst>
                                    <p:set>
                                      <p:cBhvr>
                                        <p:cTn dur="1" fill="hold">
                                          <p:stCondLst>
                                            <p:cond delay="0"/>
                                          </p:stCondLst>
                                        </p:cTn>
                                        <p:tgtEl>
                                          <p:spTgt spid="1290"/>
                                        </p:tgtEl>
                                        <p:attrNameLst>
                                          <p:attrName>style.visibility</p:attrName>
                                        </p:attrNameLst>
                                      </p:cBhvr>
                                      <p:to>
                                        <p:strVal val="visible"/>
                                      </p:to>
                                    </p:set>
                                    <p:animEffect filter="fade" transition="in">
                                      <p:cBhvr>
                                        <p:cTn dur="1000"/>
                                        <p:tgtEl>
                                          <p:spTgt spid="129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02"/>
                                        </p:tgtEl>
                                        <p:attrNameLst>
                                          <p:attrName>style.visibility</p:attrName>
                                        </p:attrNameLst>
                                      </p:cBhvr>
                                      <p:to>
                                        <p:strVal val="visible"/>
                                      </p:to>
                                    </p:set>
                                    <p:animEffect filter="fade" transition="in">
                                      <p:cBhvr>
                                        <p:cTn dur="1000"/>
                                        <p:tgtEl>
                                          <p:spTgt spid="130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304"/>
                                        </p:tgtEl>
                                        <p:attrNameLst>
                                          <p:attrName>style.visibility</p:attrName>
                                        </p:attrNameLst>
                                      </p:cBhvr>
                                      <p:to>
                                        <p:strVal val="visible"/>
                                      </p:to>
                                    </p:set>
                                    <p:animEffect filter="fade" transition="in">
                                      <p:cBhvr>
                                        <p:cTn dur="1000"/>
                                        <p:tgtEl>
                                          <p:spTgt spid="1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6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Times New Roman"/>
                <a:ea typeface="Times New Roman"/>
                <a:cs typeface="Times New Roman"/>
                <a:sym typeface="Times New Roman"/>
              </a:rPr>
              <a:t>Other Thesis Contributions</a:t>
            </a:r>
            <a:endParaRPr>
              <a:latin typeface="Times New Roman"/>
              <a:ea typeface="Times New Roman"/>
              <a:cs typeface="Times New Roman"/>
              <a:sym typeface="Times New Roman"/>
            </a:endParaRPr>
          </a:p>
        </p:txBody>
      </p:sp>
      <p:sp>
        <p:nvSpPr>
          <p:cNvPr id="1310" name="Google Shape;1310;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11" name="Google Shape;1311;p66"/>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67"/>
          <p:cNvSpPr txBox="1"/>
          <p:nvPr>
            <p:ph type="title"/>
          </p:nvPr>
        </p:nvSpPr>
        <p:spPr>
          <a:xfrm>
            <a:off x="274320" y="137160"/>
            <a:ext cx="8686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TIPS: Framework for porting legacy KVS to NVM</a:t>
            </a:r>
            <a:endParaRPr b="1">
              <a:latin typeface="Times New Roman"/>
              <a:ea typeface="Times New Roman"/>
              <a:cs typeface="Times New Roman"/>
              <a:sym typeface="Times New Roman"/>
            </a:endParaRPr>
          </a:p>
        </p:txBody>
      </p:sp>
      <p:sp>
        <p:nvSpPr>
          <p:cNvPr id="1317" name="Google Shape;1317;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18" name="Google Shape;1318;p67"/>
          <p:cNvSpPr/>
          <p:nvPr/>
        </p:nvSpPr>
        <p:spPr>
          <a:xfrm>
            <a:off x="897450" y="868325"/>
            <a:ext cx="7688400" cy="5727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dk1"/>
                </a:solidFill>
                <a:latin typeface="Times New Roman"/>
                <a:ea typeface="Times New Roman"/>
                <a:cs typeface="Times New Roman"/>
                <a:sym typeface="Times New Roman"/>
              </a:rPr>
              <a:t>What if an application does not need transactional interface? Or How can we enable legacy KVS applications to work on NVM?</a:t>
            </a:r>
            <a:endParaRPr i="1" sz="1500">
              <a:solidFill>
                <a:schemeClr val="dk1"/>
              </a:solidFill>
              <a:latin typeface="Times New Roman"/>
              <a:ea typeface="Times New Roman"/>
              <a:cs typeface="Times New Roman"/>
              <a:sym typeface="Times New Roman"/>
            </a:endParaRPr>
          </a:p>
        </p:txBody>
      </p:sp>
      <p:sp>
        <p:nvSpPr>
          <p:cNvPr id="1319" name="Google Shape;1319;p67"/>
          <p:cNvSpPr/>
          <p:nvPr/>
        </p:nvSpPr>
        <p:spPr>
          <a:xfrm>
            <a:off x="897450" y="1773925"/>
            <a:ext cx="7688400" cy="6429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500">
                <a:solidFill>
                  <a:schemeClr val="dk1"/>
                </a:solidFill>
                <a:latin typeface="Times New Roman"/>
                <a:ea typeface="Times New Roman"/>
                <a:cs typeface="Times New Roman"/>
                <a:sym typeface="Times New Roman"/>
              </a:rPr>
              <a:t>TIPS: </a:t>
            </a:r>
            <a:r>
              <a:rPr i="1" lang="en" sz="1500">
                <a:solidFill>
                  <a:schemeClr val="dk1"/>
                </a:solidFill>
                <a:latin typeface="Times New Roman"/>
                <a:ea typeface="Times New Roman"/>
                <a:cs typeface="Times New Roman"/>
                <a:sym typeface="Times New Roman"/>
              </a:rPr>
              <a:t>provides a </a:t>
            </a:r>
            <a:r>
              <a:rPr b="1" i="1" lang="en" sz="1500">
                <a:solidFill>
                  <a:schemeClr val="dk1"/>
                </a:solidFill>
                <a:latin typeface="Times New Roman"/>
                <a:ea typeface="Times New Roman"/>
                <a:cs typeface="Times New Roman"/>
                <a:sym typeface="Times New Roman"/>
              </a:rPr>
              <a:t>black-box framework</a:t>
            </a:r>
            <a:r>
              <a:rPr i="1" lang="en" sz="1500">
                <a:solidFill>
                  <a:schemeClr val="dk1"/>
                </a:solidFill>
                <a:latin typeface="Times New Roman"/>
                <a:ea typeface="Times New Roman"/>
                <a:cs typeface="Times New Roman"/>
                <a:sym typeface="Times New Roman"/>
              </a:rPr>
              <a:t> for legacy volatile </a:t>
            </a:r>
            <a:r>
              <a:rPr b="1" i="1" lang="en" sz="1500">
                <a:solidFill>
                  <a:schemeClr val="dk1"/>
                </a:solidFill>
                <a:latin typeface="Times New Roman"/>
                <a:ea typeface="Times New Roman"/>
                <a:cs typeface="Times New Roman"/>
                <a:sym typeface="Times New Roman"/>
              </a:rPr>
              <a:t>DRAM based KVS and index structures</a:t>
            </a:r>
            <a:r>
              <a:rPr i="1" lang="en" sz="1500">
                <a:solidFill>
                  <a:schemeClr val="dk1"/>
                </a:solidFill>
                <a:latin typeface="Times New Roman"/>
                <a:ea typeface="Times New Roman"/>
                <a:cs typeface="Times New Roman"/>
                <a:sym typeface="Times New Roman"/>
              </a:rPr>
              <a:t> to run on NVM by </a:t>
            </a:r>
            <a:r>
              <a:rPr b="1" i="1" lang="en" sz="1500">
                <a:solidFill>
                  <a:schemeClr val="dk1"/>
                </a:solidFill>
                <a:latin typeface="Times New Roman"/>
                <a:ea typeface="Times New Roman"/>
                <a:cs typeface="Times New Roman"/>
                <a:sym typeface="Times New Roman"/>
              </a:rPr>
              <a:t>transparently</a:t>
            </a:r>
            <a:r>
              <a:rPr i="1" lang="en" sz="1500">
                <a:solidFill>
                  <a:schemeClr val="dk1"/>
                </a:solidFill>
                <a:latin typeface="Times New Roman"/>
                <a:ea typeface="Times New Roman"/>
                <a:cs typeface="Times New Roman"/>
                <a:sym typeface="Times New Roman"/>
              </a:rPr>
              <a:t> making them</a:t>
            </a:r>
            <a:r>
              <a:rPr b="1" i="1" lang="en" sz="1500">
                <a:solidFill>
                  <a:schemeClr val="dk1"/>
                </a:solidFill>
                <a:latin typeface="Times New Roman"/>
                <a:ea typeface="Times New Roman"/>
                <a:cs typeface="Times New Roman"/>
                <a:sym typeface="Times New Roman"/>
              </a:rPr>
              <a:t> crash consistent and recoverable </a:t>
            </a:r>
            <a:endParaRPr b="1" i="1" sz="1500">
              <a:solidFill>
                <a:schemeClr val="dk1"/>
              </a:solidFill>
              <a:latin typeface="Times New Roman"/>
              <a:ea typeface="Times New Roman"/>
              <a:cs typeface="Times New Roman"/>
              <a:sym typeface="Times New Roman"/>
            </a:endParaRPr>
          </a:p>
        </p:txBody>
      </p:sp>
      <p:cxnSp>
        <p:nvCxnSpPr>
          <p:cNvPr id="1320" name="Google Shape;1320;p67"/>
          <p:cNvCxnSpPr/>
          <p:nvPr/>
        </p:nvCxnSpPr>
        <p:spPr>
          <a:xfrm>
            <a:off x="1194225" y="2423800"/>
            <a:ext cx="0" cy="2127000"/>
          </a:xfrm>
          <a:prstGeom prst="straightConnector1">
            <a:avLst/>
          </a:prstGeom>
          <a:noFill/>
          <a:ln cap="flat" cmpd="sng" w="28575">
            <a:solidFill>
              <a:srgbClr val="000000"/>
            </a:solidFill>
            <a:prstDash val="solid"/>
            <a:round/>
            <a:headEnd len="med" w="med" type="none"/>
            <a:tailEnd len="med" w="med" type="none"/>
          </a:ln>
        </p:spPr>
      </p:cxnSp>
      <p:grpSp>
        <p:nvGrpSpPr>
          <p:cNvPr id="1321" name="Google Shape;1321;p67"/>
          <p:cNvGrpSpPr/>
          <p:nvPr/>
        </p:nvGrpSpPr>
        <p:grpSpPr>
          <a:xfrm>
            <a:off x="1194238" y="2651760"/>
            <a:ext cx="7391686" cy="484500"/>
            <a:chOff x="1194225" y="2697400"/>
            <a:chExt cx="7052463" cy="484500"/>
          </a:xfrm>
        </p:grpSpPr>
        <p:cxnSp>
          <p:nvCxnSpPr>
            <p:cNvPr id="1322" name="Google Shape;1322;p67"/>
            <p:cNvCxnSpPr/>
            <p:nvPr/>
          </p:nvCxnSpPr>
          <p:spPr>
            <a:xfrm>
              <a:off x="1194225" y="2939650"/>
              <a:ext cx="643200" cy="0"/>
            </a:xfrm>
            <a:prstGeom prst="straightConnector1">
              <a:avLst/>
            </a:prstGeom>
            <a:noFill/>
            <a:ln cap="flat" cmpd="sng" w="28575">
              <a:solidFill>
                <a:srgbClr val="000000"/>
              </a:solidFill>
              <a:prstDash val="solid"/>
              <a:round/>
              <a:headEnd len="med" w="med" type="none"/>
              <a:tailEnd len="med" w="med" type="oval"/>
            </a:ln>
          </p:spPr>
        </p:cxnSp>
        <p:sp>
          <p:nvSpPr>
            <p:cNvPr id="1323" name="Google Shape;1323;p67"/>
            <p:cNvSpPr/>
            <p:nvPr/>
          </p:nvSpPr>
          <p:spPr>
            <a:xfrm>
              <a:off x="1847088" y="2697400"/>
              <a:ext cx="6399600" cy="484500"/>
            </a:xfrm>
            <a:prstGeom prst="roundRect">
              <a:avLst>
                <a:gd fmla="val 16667" name="adj"/>
              </a:avLst>
            </a:prstGeom>
            <a:no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Space efficient </a:t>
              </a:r>
              <a:r>
                <a:rPr b="1" lang="en" sz="1600">
                  <a:latin typeface="Times New Roman"/>
                  <a:ea typeface="Times New Roman"/>
                  <a:cs typeface="Times New Roman"/>
                  <a:sym typeface="Times New Roman"/>
                </a:rPr>
                <a:t>generic caching</a:t>
              </a:r>
              <a:r>
                <a:rPr lang="en" sz="1600">
                  <a:latin typeface="Times New Roman"/>
                  <a:ea typeface="Times New Roman"/>
                  <a:cs typeface="Times New Roman"/>
                  <a:sym typeface="Times New Roman"/>
                </a:rPr>
                <a:t> technique designed for </a:t>
              </a:r>
              <a:r>
                <a:rPr b="1" lang="en" sz="1600">
                  <a:latin typeface="Times New Roman"/>
                  <a:ea typeface="Times New Roman"/>
                  <a:cs typeface="Times New Roman"/>
                  <a:sym typeface="Times New Roman"/>
                </a:rPr>
                <a:t>high performance</a:t>
              </a:r>
              <a:endParaRPr b="1" sz="1600">
                <a:latin typeface="Times New Roman"/>
                <a:ea typeface="Times New Roman"/>
                <a:cs typeface="Times New Roman"/>
                <a:sym typeface="Times New Roman"/>
              </a:endParaRPr>
            </a:p>
          </p:txBody>
        </p:sp>
      </p:grpSp>
      <p:grpSp>
        <p:nvGrpSpPr>
          <p:cNvPr id="1324" name="Google Shape;1324;p67"/>
          <p:cNvGrpSpPr/>
          <p:nvPr/>
        </p:nvGrpSpPr>
        <p:grpSpPr>
          <a:xfrm>
            <a:off x="1194238" y="3474720"/>
            <a:ext cx="7391686" cy="484500"/>
            <a:chOff x="1194225" y="2697400"/>
            <a:chExt cx="7052463" cy="484500"/>
          </a:xfrm>
        </p:grpSpPr>
        <p:cxnSp>
          <p:nvCxnSpPr>
            <p:cNvPr id="1325" name="Google Shape;1325;p67"/>
            <p:cNvCxnSpPr/>
            <p:nvPr/>
          </p:nvCxnSpPr>
          <p:spPr>
            <a:xfrm>
              <a:off x="1194225" y="2939650"/>
              <a:ext cx="643200" cy="0"/>
            </a:xfrm>
            <a:prstGeom prst="straightConnector1">
              <a:avLst/>
            </a:prstGeom>
            <a:noFill/>
            <a:ln cap="flat" cmpd="sng" w="28575">
              <a:solidFill>
                <a:srgbClr val="000000"/>
              </a:solidFill>
              <a:prstDash val="solid"/>
              <a:round/>
              <a:headEnd len="med" w="med" type="none"/>
              <a:tailEnd len="med" w="med" type="oval"/>
            </a:ln>
          </p:spPr>
        </p:cxnSp>
        <p:sp>
          <p:nvSpPr>
            <p:cNvPr id="1326" name="Google Shape;1326;p67"/>
            <p:cNvSpPr/>
            <p:nvPr/>
          </p:nvSpPr>
          <p:spPr>
            <a:xfrm>
              <a:off x="1847088" y="2697400"/>
              <a:ext cx="6399600" cy="484500"/>
            </a:xfrm>
            <a:prstGeom prst="roundRect">
              <a:avLst>
                <a:gd fmla="val 16667" name="adj"/>
              </a:avLst>
            </a:prstGeom>
            <a:no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UNO logging</a:t>
              </a:r>
              <a:r>
                <a:rPr lang="en" sz="1600">
                  <a:latin typeface="Times New Roman"/>
                  <a:ea typeface="Times New Roman"/>
                  <a:cs typeface="Times New Roman"/>
                  <a:sym typeface="Times New Roman"/>
                </a:rPr>
                <a:t> for efficient</a:t>
              </a:r>
              <a:r>
                <a:rPr b="1" lang="en" sz="1600">
                  <a:latin typeface="Times New Roman"/>
                  <a:ea typeface="Times New Roman"/>
                  <a:cs typeface="Times New Roman"/>
                  <a:sym typeface="Times New Roman"/>
                </a:rPr>
                <a:t> crash consistency</a:t>
              </a:r>
              <a:r>
                <a:rPr lang="en" sz="1600">
                  <a:latin typeface="Times New Roman"/>
                  <a:ea typeface="Times New Roman"/>
                  <a:cs typeface="Times New Roman"/>
                  <a:sym typeface="Times New Roman"/>
                </a:rPr>
                <a:t> and consistent </a:t>
              </a:r>
              <a:r>
                <a:rPr b="1" lang="en" sz="1600">
                  <a:latin typeface="Times New Roman"/>
                  <a:ea typeface="Times New Roman"/>
                  <a:cs typeface="Times New Roman"/>
                  <a:sym typeface="Times New Roman"/>
                </a:rPr>
                <a:t>no-loss recovery </a:t>
              </a:r>
              <a:endParaRPr b="1" sz="1600">
                <a:latin typeface="Times New Roman"/>
                <a:ea typeface="Times New Roman"/>
                <a:cs typeface="Times New Roman"/>
                <a:sym typeface="Times New Roman"/>
              </a:endParaRPr>
            </a:p>
          </p:txBody>
        </p:sp>
      </p:grpSp>
      <p:grpSp>
        <p:nvGrpSpPr>
          <p:cNvPr id="1327" name="Google Shape;1327;p67"/>
          <p:cNvGrpSpPr/>
          <p:nvPr/>
        </p:nvGrpSpPr>
        <p:grpSpPr>
          <a:xfrm>
            <a:off x="1196251" y="4251930"/>
            <a:ext cx="7387660" cy="576000"/>
            <a:chOff x="1194260" y="4251930"/>
            <a:chExt cx="7387660" cy="576000"/>
          </a:xfrm>
        </p:grpSpPr>
        <p:cxnSp>
          <p:nvCxnSpPr>
            <p:cNvPr id="1328" name="Google Shape;1328;p67"/>
            <p:cNvCxnSpPr/>
            <p:nvPr/>
          </p:nvCxnSpPr>
          <p:spPr>
            <a:xfrm>
              <a:off x="1194260" y="4539930"/>
              <a:ext cx="674100" cy="0"/>
            </a:xfrm>
            <a:prstGeom prst="straightConnector1">
              <a:avLst/>
            </a:prstGeom>
            <a:noFill/>
            <a:ln cap="flat" cmpd="sng" w="28575">
              <a:solidFill>
                <a:srgbClr val="000000"/>
              </a:solidFill>
              <a:prstDash val="solid"/>
              <a:round/>
              <a:headEnd len="med" w="med" type="none"/>
              <a:tailEnd len="med" w="med" type="oval"/>
            </a:ln>
          </p:spPr>
        </p:cxnSp>
        <p:sp>
          <p:nvSpPr>
            <p:cNvPr id="1329" name="Google Shape;1329;p67"/>
            <p:cNvSpPr/>
            <p:nvPr/>
          </p:nvSpPr>
          <p:spPr>
            <a:xfrm>
              <a:off x="1874520" y="4251930"/>
              <a:ext cx="6707400" cy="576000"/>
            </a:xfrm>
            <a:prstGeom prst="roundRect">
              <a:avLst>
                <a:gd fmla="val 16667" name="adj"/>
              </a:avLst>
            </a:prstGeom>
            <a:no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Tiered concurrency model </a:t>
              </a:r>
              <a:r>
                <a:rPr lang="en" sz="1600">
                  <a:latin typeface="Times New Roman"/>
                  <a:ea typeface="Times New Roman"/>
                  <a:cs typeface="Times New Roman"/>
                  <a:sym typeface="Times New Roman"/>
                </a:rPr>
                <a:t>with</a:t>
              </a:r>
              <a:r>
                <a:rPr b="1" lang="en" sz="1600">
                  <a:latin typeface="Times New Roman"/>
                  <a:ea typeface="Times New Roman"/>
                  <a:cs typeface="Times New Roman"/>
                  <a:sym typeface="Times New Roman"/>
                </a:rPr>
                <a:t> adaptive scaling for </a:t>
              </a:r>
              <a:r>
                <a:rPr lang="en" sz="1600">
                  <a:latin typeface="Times New Roman"/>
                  <a:ea typeface="Times New Roman"/>
                  <a:cs typeface="Times New Roman"/>
                  <a:sym typeface="Times New Roman"/>
                </a:rPr>
                <a:t>multi-core scalability</a:t>
              </a:r>
              <a:r>
                <a:rPr b="1" lang="en" sz="1600">
                  <a:latin typeface="Times New Roman"/>
                  <a:ea typeface="Times New Roman"/>
                  <a:cs typeface="Times New Roman"/>
                  <a:sym typeface="Times New Roman"/>
                </a:rPr>
                <a:t> </a:t>
              </a:r>
              <a:r>
                <a:rPr lang="en" sz="1600">
                  <a:latin typeface="Times New Roman"/>
                  <a:ea typeface="Times New Roman"/>
                  <a:cs typeface="Times New Roman"/>
                  <a:sym typeface="Times New Roman"/>
                </a:rPr>
                <a:t>and</a:t>
              </a:r>
              <a:r>
                <a:rPr b="1" lang="en" sz="1600">
                  <a:latin typeface="Times New Roman"/>
                  <a:ea typeface="Times New Roman"/>
                  <a:cs typeface="Times New Roman"/>
                  <a:sym typeface="Times New Roman"/>
                </a:rPr>
                <a:t> durable linearizability </a:t>
              </a:r>
              <a:endParaRPr b="1" sz="1600">
                <a:latin typeface="Times New Roman"/>
                <a:ea typeface="Times New Roman"/>
                <a:cs typeface="Times New Roman"/>
                <a:sym typeface="Times New Roman"/>
              </a:endParaRPr>
            </a:p>
          </p:txBody>
        </p:sp>
      </p:grpSp>
      <p:pic>
        <p:nvPicPr>
          <p:cNvPr id="1330" name="Google Shape;1330;p67"/>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21"/>
                                        </p:tgtEl>
                                        <p:attrNameLst>
                                          <p:attrName>style.visibility</p:attrName>
                                        </p:attrNameLst>
                                      </p:cBhvr>
                                      <p:to>
                                        <p:strVal val="visible"/>
                                      </p:to>
                                    </p:set>
                                    <p:animEffect filter="fade" transition="in">
                                      <p:cBhvr>
                                        <p:cTn dur="1000"/>
                                        <p:tgtEl>
                                          <p:spTgt spid="1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4"/>
                                        </p:tgtEl>
                                        <p:attrNameLst>
                                          <p:attrName>style.visibility</p:attrName>
                                        </p:attrNameLst>
                                      </p:cBhvr>
                                      <p:to>
                                        <p:strVal val="visible"/>
                                      </p:to>
                                    </p:set>
                                    <p:animEffect filter="fade" transition="in">
                                      <p:cBhvr>
                                        <p:cTn dur="1000"/>
                                        <p:tgtEl>
                                          <p:spTgt spid="1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7"/>
                                        </p:tgtEl>
                                        <p:attrNameLst>
                                          <p:attrName>style.visibility</p:attrName>
                                        </p:attrNameLst>
                                      </p:cBhvr>
                                      <p:to>
                                        <p:strVal val="visible"/>
                                      </p:to>
                                    </p:set>
                                    <p:animEffect filter="fade" transition="in">
                                      <p:cBhvr>
                                        <p:cTn dur="1000"/>
                                        <p:tgtEl>
                                          <p:spTgt spid="1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68"/>
          <p:cNvSpPr txBox="1"/>
          <p:nvPr>
            <p:ph type="title"/>
          </p:nvPr>
        </p:nvSpPr>
        <p:spPr>
          <a:xfrm>
            <a:off x="274320" y="137160"/>
            <a:ext cx="8686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TIPS: high level idea and contributions</a:t>
            </a:r>
            <a:endParaRPr b="1">
              <a:latin typeface="Times New Roman"/>
              <a:ea typeface="Times New Roman"/>
              <a:cs typeface="Times New Roman"/>
              <a:sym typeface="Times New Roman"/>
            </a:endParaRPr>
          </a:p>
        </p:txBody>
      </p:sp>
      <p:sp>
        <p:nvSpPr>
          <p:cNvPr id="1336" name="Google Shape;1336;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337" name="Google Shape;1337;p68"/>
          <p:cNvGrpSpPr/>
          <p:nvPr/>
        </p:nvGrpSpPr>
        <p:grpSpPr>
          <a:xfrm>
            <a:off x="833775" y="2352947"/>
            <a:ext cx="3013988" cy="1406100"/>
            <a:chOff x="833775" y="2258125"/>
            <a:chExt cx="3013988" cy="1406100"/>
          </a:xfrm>
        </p:grpSpPr>
        <p:sp>
          <p:nvSpPr>
            <p:cNvPr id="1338" name="Google Shape;1338;p68"/>
            <p:cNvSpPr/>
            <p:nvPr/>
          </p:nvSpPr>
          <p:spPr>
            <a:xfrm rot="10800000">
              <a:off x="833775" y="2258125"/>
              <a:ext cx="2226000" cy="1406100"/>
            </a:xfrm>
            <a:prstGeom prst="corner">
              <a:avLst>
                <a:gd fmla="val 50000" name="adj1"/>
                <a:gd fmla="val 50000" name="adj2"/>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8"/>
            <p:cNvSpPr txBox="1"/>
            <p:nvPr/>
          </p:nvSpPr>
          <p:spPr>
            <a:xfrm>
              <a:off x="872663" y="2340900"/>
              <a:ext cx="297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TIPS Framework </a:t>
              </a:r>
              <a:endParaRPr b="1" sz="1800">
                <a:latin typeface="Times New Roman"/>
                <a:ea typeface="Times New Roman"/>
                <a:cs typeface="Times New Roman"/>
                <a:sym typeface="Times New Roman"/>
              </a:endParaRPr>
            </a:p>
          </p:txBody>
        </p:sp>
      </p:grpSp>
      <p:sp>
        <p:nvSpPr>
          <p:cNvPr id="1340" name="Google Shape;1340;p68"/>
          <p:cNvSpPr/>
          <p:nvPr/>
        </p:nvSpPr>
        <p:spPr>
          <a:xfrm>
            <a:off x="833775" y="3045347"/>
            <a:ext cx="1533600" cy="713700"/>
          </a:xfrm>
          <a:prstGeom prst="rect">
            <a:avLst/>
          </a:prstGeom>
          <a:solidFill>
            <a:srgbClr val="D9EAD3"/>
          </a:solidFill>
          <a:ln cap="flat" cmpd="sng" w="28575">
            <a:solidFill>
              <a:srgbClr val="073763"/>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Redis KVS</a:t>
            </a:r>
            <a:endParaRPr b="1" sz="1600">
              <a:latin typeface="Times New Roman"/>
              <a:ea typeface="Times New Roman"/>
              <a:cs typeface="Times New Roman"/>
              <a:sym typeface="Times New Roman"/>
            </a:endParaRPr>
          </a:p>
        </p:txBody>
      </p:sp>
      <p:pic>
        <p:nvPicPr>
          <p:cNvPr id="1341" name="Google Shape;1341;p68"/>
          <p:cNvPicPr preferRelativeResize="0"/>
          <p:nvPr/>
        </p:nvPicPr>
        <p:blipFill rotWithShape="1">
          <a:blip r:embed="rId3">
            <a:alphaModFix/>
          </a:blip>
          <a:srcRect b="0" l="0" r="0" t="0"/>
          <a:stretch/>
        </p:blipFill>
        <p:spPr>
          <a:xfrm>
            <a:off x="627876" y="2937949"/>
            <a:ext cx="953216" cy="545546"/>
          </a:xfrm>
          <a:prstGeom prst="rect">
            <a:avLst/>
          </a:prstGeom>
          <a:noFill/>
          <a:ln>
            <a:noFill/>
          </a:ln>
        </p:spPr>
      </p:pic>
      <p:sp>
        <p:nvSpPr>
          <p:cNvPr id="1342" name="Google Shape;1342;p68"/>
          <p:cNvSpPr/>
          <p:nvPr/>
        </p:nvSpPr>
        <p:spPr>
          <a:xfrm>
            <a:off x="424000" y="4036947"/>
            <a:ext cx="3568500" cy="576000"/>
          </a:xfrm>
          <a:prstGeom prst="roundRect">
            <a:avLst>
              <a:gd fmla="val 16667" name="adj"/>
            </a:avLst>
          </a:prstGeom>
          <a:solidFill>
            <a:srgbClr val="D9EAD3"/>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Times New Roman"/>
                <a:ea typeface="Times New Roman"/>
                <a:cs typeface="Times New Roman"/>
                <a:sym typeface="Times New Roman"/>
              </a:rPr>
              <a:t>Application can </a:t>
            </a:r>
            <a:r>
              <a:rPr b="1" i="1" lang="en">
                <a:solidFill>
                  <a:schemeClr val="dk1"/>
                </a:solidFill>
                <a:latin typeface="Times New Roman"/>
                <a:ea typeface="Times New Roman"/>
                <a:cs typeface="Times New Roman"/>
                <a:sym typeface="Times New Roman"/>
              </a:rPr>
              <a:t>plug-in</a:t>
            </a:r>
            <a:r>
              <a:rPr i="1" lang="en">
                <a:solidFill>
                  <a:schemeClr val="dk1"/>
                </a:solidFill>
                <a:latin typeface="Times New Roman"/>
                <a:ea typeface="Times New Roman"/>
                <a:cs typeface="Times New Roman"/>
                <a:sym typeface="Times New Roman"/>
              </a:rPr>
              <a:t> Redis or any other KVS using </a:t>
            </a:r>
            <a:r>
              <a:rPr b="1" i="1" lang="en">
                <a:solidFill>
                  <a:schemeClr val="dk1"/>
                </a:solidFill>
                <a:latin typeface="Times New Roman"/>
                <a:ea typeface="Times New Roman"/>
                <a:cs typeface="Times New Roman"/>
                <a:sym typeface="Times New Roman"/>
              </a:rPr>
              <a:t>plug-in APIs</a:t>
            </a:r>
            <a:r>
              <a:rPr i="1" lang="en">
                <a:solidFill>
                  <a:schemeClr val="dk1"/>
                </a:solidFill>
                <a:latin typeface="Times New Roman"/>
                <a:ea typeface="Times New Roman"/>
                <a:cs typeface="Times New Roman"/>
                <a:sym typeface="Times New Roman"/>
              </a:rPr>
              <a:t> provided by TIPS</a:t>
            </a:r>
            <a:r>
              <a:rPr i="1" lang="en">
                <a:solidFill>
                  <a:schemeClr val="dk1"/>
                </a:solidFill>
                <a:latin typeface="Times New Roman"/>
                <a:ea typeface="Times New Roman"/>
                <a:cs typeface="Times New Roman"/>
                <a:sym typeface="Times New Roman"/>
              </a:rPr>
              <a:t> </a:t>
            </a:r>
            <a:endParaRPr i="1">
              <a:solidFill>
                <a:schemeClr val="dk1"/>
              </a:solidFill>
              <a:latin typeface="Times New Roman"/>
              <a:ea typeface="Times New Roman"/>
              <a:cs typeface="Times New Roman"/>
              <a:sym typeface="Times New Roman"/>
            </a:endParaRPr>
          </a:p>
        </p:txBody>
      </p:sp>
      <p:sp>
        <p:nvSpPr>
          <p:cNvPr id="1343" name="Google Shape;1343;p68"/>
          <p:cNvSpPr/>
          <p:nvPr/>
        </p:nvSpPr>
        <p:spPr>
          <a:xfrm>
            <a:off x="898625" y="1533935"/>
            <a:ext cx="2249100" cy="330000"/>
          </a:xfrm>
          <a:prstGeom prst="rect">
            <a:avLst/>
          </a:prstGeom>
          <a:solidFill>
            <a:srgbClr val="000000">
              <a:alpha val="0"/>
            </a:srgb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rgbClr val="000000"/>
                </a:solidFill>
                <a:latin typeface="Times New Roman"/>
                <a:ea typeface="Times New Roman"/>
                <a:cs typeface="Times New Roman"/>
                <a:sym typeface="Times New Roman"/>
              </a:rPr>
              <a:t>Application</a:t>
            </a:r>
            <a:endParaRPr i="0" sz="1600" u="none" cap="none" strike="noStrike">
              <a:solidFill>
                <a:srgbClr val="000000"/>
              </a:solidFill>
              <a:latin typeface="Times New Roman"/>
              <a:ea typeface="Times New Roman"/>
              <a:cs typeface="Times New Roman"/>
              <a:sym typeface="Times New Roman"/>
            </a:endParaRPr>
          </a:p>
        </p:txBody>
      </p:sp>
      <p:cxnSp>
        <p:nvCxnSpPr>
          <p:cNvPr id="1344" name="Google Shape;1344;p68"/>
          <p:cNvCxnSpPr>
            <a:stCxn id="1343" idx="2"/>
          </p:cNvCxnSpPr>
          <p:nvPr/>
        </p:nvCxnSpPr>
        <p:spPr>
          <a:xfrm>
            <a:off x="2023175" y="1863935"/>
            <a:ext cx="0" cy="506400"/>
          </a:xfrm>
          <a:prstGeom prst="straightConnector1">
            <a:avLst/>
          </a:prstGeom>
          <a:noFill/>
          <a:ln cap="flat" cmpd="sng" w="19050">
            <a:solidFill>
              <a:srgbClr val="000000"/>
            </a:solidFill>
            <a:prstDash val="solid"/>
            <a:round/>
            <a:headEnd len="med" w="med" type="none"/>
            <a:tailEnd len="med" w="med" type="triangle"/>
          </a:ln>
        </p:spPr>
      </p:cxnSp>
      <p:cxnSp>
        <p:nvCxnSpPr>
          <p:cNvPr id="1345" name="Google Shape;1345;p68"/>
          <p:cNvCxnSpPr/>
          <p:nvPr/>
        </p:nvCxnSpPr>
        <p:spPr>
          <a:xfrm rot="10800000">
            <a:off x="1526350" y="1875447"/>
            <a:ext cx="0" cy="466500"/>
          </a:xfrm>
          <a:prstGeom prst="straightConnector1">
            <a:avLst/>
          </a:prstGeom>
          <a:noFill/>
          <a:ln cap="flat" cmpd="sng" w="19050">
            <a:solidFill>
              <a:schemeClr val="dk1"/>
            </a:solidFill>
            <a:prstDash val="solid"/>
            <a:round/>
            <a:headEnd len="med" w="med" type="none"/>
            <a:tailEnd len="med" w="med" type="triangle"/>
          </a:ln>
        </p:spPr>
      </p:cxnSp>
      <p:sp>
        <p:nvSpPr>
          <p:cNvPr id="1346" name="Google Shape;1346;p68"/>
          <p:cNvSpPr/>
          <p:nvPr/>
        </p:nvSpPr>
        <p:spPr>
          <a:xfrm>
            <a:off x="424000" y="804672"/>
            <a:ext cx="3568500" cy="572700"/>
          </a:xfrm>
          <a:prstGeom prst="roundRect">
            <a:avLst>
              <a:gd fmla="val 16667" name="adj"/>
            </a:avLst>
          </a:prstGeom>
          <a:solidFill>
            <a:srgbClr val="D9EAD3"/>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Times New Roman"/>
                <a:ea typeface="Times New Roman"/>
                <a:cs typeface="Times New Roman"/>
                <a:sym typeface="Times New Roman"/>
              </a:rPr>
              <a:t>Application can </a:t>
            </a:r>
            <a:r>
              <a:rPr b="1" i="1" lang="en">
                <a:solidFill>
                  <a:schemeClr val="dk1"/>
                </a:solidFill>
                <a:latin typeface="Times New Roman"/>
                <a:ea typeface="Times New Roman"/>
                <a:cs typeface="Times New Roman"/>
                <a:sym typeface="Times New Roman"/>
              </a:rPr>
              <a:t>access</a:t>
            </a:r>
            <a:r>
              <a:rPr b="1" i="1" lang="en">
                <a:solidFill>
                  <a:schemeClr val="dk1"/>
                </a:solidFill>
                <a:latin typeface="Times New Roman"/>
                <a:ea typeface="Times New Roman"/>
                <a:cs typeface="Times New Roman"/>
                <a:sym typeface="Times New Roman"/>
              </a:rPr>
              <a:t> Redis </a:t>
            </a:r>
            <a:r>
              <a:rPr i="1" lang="en">
                <a:solidFill>
                  <a:schemeClr val="dk1"/>
                </a:solidFill>
                <a:latin typeface="Times New Roman"/>
                <a:ea typeface="Times New Roman"/>
                <a:cs typeface="Times New Roman"/>
                <a:sym typeface="Times New Roman"/>
              </a:rPr>
              <a:t>KVS via the TIPS framework using the </a:t>
            </a:r>
            <a:r>
              <a:rPr b="1" i="1" lang="en">
                <a:solidFill>
                  <a:schemeClr val="dk1"/>
                </a:solidFill>
                <a:latin typeface="Times New Roman"/>
                <a:ea typeface="Times New Roman"/>
                <a:cs typeface="Times New Roman"/>
                <a:sym typeface="Times New Roman"/>
              </a:rPr>
              <a:t>facade APIs </a:t>
            </a:r>
            <a:endParaRPr b="1" i="1">
              <a:solidFill>
                <a:schemeClr val="dk1"/>
              </a:solidFill>
              <a:latin typeface="Times New Roman"/>
              <a:ea typeface="Times New Roman"/>
              <a:cs typeface="Times New Roman"/>
              <a:sym typeface="Times New Roman"/>
            </a:endParaRPr>
          </a:p>
        </p:txBody>
      </p:sp>
      <p:sp>
        <p:nvSpPr>
          <p:cNvPr id="1347" name="Google Shape;1347;p68"/>
          <p:cNvSpPr/>
          <p:nvPr/>
        </p:nvSpPr>
        <p:spPr>
          <a:xfrm>
            <a:off x="4302588" y="804672"/>
            <a:ext cx="4623900" cy="5727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Times New Roman"/>
                <a:ea typeface="Times New Roman"/>
                <a:cs typeface="Times New Roman"/>
                <a:sym typeface="Times New Roman"/>
              </a:rPr>
              <a:t>The plug-in process is </a:t>
            </a:r>
            <a:r>
              <a:rPr i="1" lang="en">
                <a:solidFill>
                  <a:schemeClr val="dk1"/>
                </a:solidFill>
                <a:latin typeface="Times New Roman"/>
                <a:ea typeface="Times New Roman"/>
                <a:cs typeface="Times New Roman"/>
                <a:sym typeface="Times New Roman"/>
              </a:rPr>
              <a:t>agnostic</a:t>
            </a:r>
            <a:r>
              <a:rPr i="1" lang="en">
                <a:solidFill>
                  <a:schemeClr val="dk1"/>
                </a:solidFill>
                <a:latin typeface="Times New Roman"/>
                <a:ea typeface="Times New Roman"/>
                <a:cs typeface="Times New Roman"/>
                <a:sym typeface="Times New Roman"/>
              </a:rPr>
              <a:t> i.e., same two steps for any application data structure and concurrency control</a:t>
            </a:r>
            <a:endParaRPr b="1" i="1">
              <a:solidFill>
                <a:schemeClr val="dk1"/>
              </a:solidFill>
              <a:latin typeface="Times New Roman"/>
              <a:ea typeface="Times New Roman"/>
              <a:cs typeface="Times New Roman"/>
              <a:sym typeface="Times New Roman"/>
            </a:endParaRPr>
          </a:p>
        </p:txBody>
      </p:sp>
      <p:grpSp>
        <p:nvGrpSpPr>
          <p:cNvPr id="1348" name="Google Shape;1348;p68"/>
          <p:cNvGrpSpPr/>
          <p:nvPr/>
        </p:nvGrpSpPr>
        <p:grpSpPr>
          <a:xfrm>
            <a:off x="4550800" y="1387972"/>
            <a:ext cx="4099648" cy="1495800"/>
            <a:chOff x="4550800" y="1293150"/>
            <a:chExt cx="4099648" cy="1495800"/>
          </a:xfrm>
        </p:grpSpPr>
        <p:cxnSp>
          <p:nvCxnSpPr>
            <p:cNvPr id="1349" name="Google Shape;1349;p68"/>
            <p:cNvCxnSpPr/>
            <p:nvPr/>
          </p:nvCxnSpPr>
          <p:spPr>
            <a:xfrm>
              <a:off x="4550800" y="1293150"/>
              <a:ext cx="0" cy="1222500"/>
            </a:xfrm>
            <a:prstGeom prst="straightConnector1">
              <a:avLst/>
            </a:prstGeom>
            <a:noFill/>
            <a:ln cap="flat" cmpd="sng" w="28575">
              <a:solidFill>
                <a:srgbClr val="000000"/>
              </a:solidFill>
              <a:prstDash val="solid"/>
              <a:round/>
              <a:headEnd len="med" w="med" type="none"/>
              <a:tailEnd len="med" w="med" type="none"/>
            </a:ln>
          </p:spPr>
        </p:cxnSp>
        <p:grpSp>
          <p:nvGrpSpPr>
            <p:cNvPr id="1350" name="Google Shape;1350;p68"/>
            <p:cNvGrpSpPr/>
            <p:nvPr/>
          </p:nvGrpSpPr>
          <p:grpSpPr>
            <a:xfrm>
              <a:off x="4557680" y="1463050"/>
              <a:ext cx="4089768" cy="572700"/>
              <a:chOff x="4557875" y="1324800"/>
              <a:chExt cx="3377183" cy="572700"/>
            </a:xfrm>
          </p:grpSpPr>
          <p:cxnSp>
            <p:nvCxnSpPr>
              <p:cNvPr id="1351" name="Google Shape;1351;p68"/>
              <p:cNvCxnSpPr/>
              <p:nvPr/>
            </p:nvCxnSpPr>
            <p:spPr>
              <a:xfrm>
                <a:off x="4557875" y="1611150"/>
                <a:ext cx="516000" cy="0"/>
              </a:xfrm>
              <a:prstGeom prst="straightConnector1">
                <a:avLst/>
              </a:prstGeom>
              <a:noFill/>
              <a:ln cap="flat" cmpd="sng" w="28575">
                <a:solidFill>
                  <a:schemeClr val="dk1"/>
                </a:solidFill>
                <a:prstDash val="solid"/>
                <a:round/>
                <a:headEnd len="med" w="med" type="none"/>
                <a:tailEnd len="med" w="med" type="oval"/>
              </a:ln>
            </p:spPr>
          </p:cxnSp>
          <p:sp>
            <p:nvSpPr>
              <p:cNvPr id="1352" name="Google Shape;1352;p68"/>
              <p:cNvSpPr/>
              <p:nvPr/>
            </p:nvSpPr>
            <p:spPr>
              <a:xfrm>
                <a:off x="5078758" y="1324800"/>
                <a:ext cx="2856300" cy="572700"/>
              </a:xfrm>
              <a:prstGeom prst="roundRect">
                <a:avLst>
                  <a:gd fmla="val 16667" name="adj"/>
                </a:avLst>
              </a:prstGeom>
              <a:no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Times New Roman"/>
                    <a:ea typeface="Times New Roman"/>
                    <a:cs typeface="Times New Roman"/>
                    <a:sym typeface="Times New Roman"/>
                  </a:rPr>
                  <a:t>Replace memory allocation to NVM</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malloc() → tips_alloc()</a:t>
                </a:r>
                <a:endParaRPr b="1">
                  <a:solidFill>
                    <a:schemeClr val="dk1"/>
                  </a:solidFill>
                  <a:latin typeface="Times New Roman"/>
                  <a:ea typeface="Times New Roman"/>
                  <a:cs typeface="Times New Roman"/>
                  <a:sym typeface="Times New Roman"/>
                </a:endParaRPr>
              </a:p>
            </p:txBody>
          </p:sp>
        </p:grpSp>
        <p:grpSp>
          <p:nvGrpSpPr>
            <p:cNvPr id="1353" name="Google Shape;1353;p68"/>
            <p:cNvGrpSpPr/>
            <p:nvPr/>
          </p:nvGrpSpPr>
          <p:grpSpPr>
            <a:xfrm>
              <a:off x="4550928" y="2216250"/>
              <a:ext cx="4099520" cy="572700"/>
              <a:chOff x="4557875" y="1324800"/>
              <a:chExt cx="3379375" cy="572700"/>
            </a:xfrm>
          </p:grpSpPr>
          <p:cxnSp>
            <p:nvCxnSpPr>
              <p:cNvPr id="1354" name="Google Shape;1354;p68"/>
              <p:cNvCxnSpPr/>
              <p:nvPr/>
            </p:nvCxnSpPr>
            <p:spPr>
              <a:xfrm>
                <a:off x="4557875" y="1611150"/>
                <a:ext cx="516000" cy="0"/>
              </a:xfrm>
              <a:prstGeom prst="straightConnector1">
                <a:avLst/>
              </a:prstGeom>
              <a:noFill/>
              <a:ln cap="flat" cmpd="sng" w="28575">
                <a:solidFill>
                  <a:schemeClr val="dk1"/>
                </a:solidFill>
                <a:prstDash val="solid"/>
                <a:round/>
                <a:headEnd len="med" w="med" type="none"/>
                <a:tailEnd len="med" w="med" type="oval"/>
              </a:ln>
            </p:spPr>
          </p:cxnSp>
          <p:sp>
            <p:nvSpPr>
              <p:cNvPr id="1355" name="Google Shape;1355;p68"/>
              <p:cNvSpPr/>
              <p:nvPr/>
            </p:nvSpPr>
            <p:spPr>
              <a:xfrm>
                <a:off x="5080950" y="1324800"/>
                <a:ext cx="2856300" cy="572700"/>
              </a:xfrm>
              <a:prstGeom prst="roundRect">
                <a:avLst>
                  <a:gd fmla="val 16667" name="adj"/>
                </a:avLst>
              </a:prstGeom>
              <a:no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Times New Roman"/>
                    <a:ea typeface="Times New Roman"/>
                    <a:cs typeface="Times New Roman"/>
                    <a:sym typeface="Times New Roman"/>
                  </a:rPr>
                  <a:t>Instrument all store operations with </a:t>
                </a:r>
                <a:r>
                  <a:rPr b="1" lang="en">
                    <a:solidFill>
                      <a:schemeClr val="dk1"/>
                    </a:solidFill>
                    <a:latin typeface="Times New Roman"/>
                    <a:ea typeface="Times New Roman"/>
                    <a:cs typeface="Times New Roman"/>
                    <a:sym typeface="Times New Roman"/>
                  </a:rPr>
                  <a:t>tips_undo_add API</a:t>
                </a:r>
                <a:r>
                  <a:rPr lang="en">
                    <a:solidFill>
                      <a:schemeClr val="dk1"/>
                    </a:solidFill>
                    <a:latin typeface="Times New Roman"/>
                    <a:ea typeface="Times New Roman"/>
                    <a:cs typeface="Times New Roman"/>
                    <a:sym typeface="Times New Roman"/>
                  </a:rPr>
                  <a:t> for crash consistency </a:t>
                </a:r>
                <a:endParaRPr b="1">
                  <a:solidFill>
                    <a:schemeClr val="dk1"/>
                  </a:solidFill>
                  <a:latin typeface="Times New Roman"/>
                  <a:ea typeface="Times New Roman"/>
                  <a:cs typeface="Times New Roman"/>
                  <a:sym typeface="Times New Roman"/>
                </a:endParaRPr>
              </a:p>
            </p:txBody>
          </p:sp>
        </p:grpSp>
      </p:grpSp>
      <p:sp>
        <p:nvSpPr>
          <p:cNvPr id="1356" name="Google Shape;1356;p68"/>
          <p:cNvSpPr/>
          <p:nvPr/>
        </p:nvSpPr>
        <p:spPr>
          <a:xfrm>
            <a:off x="4288663" y="3487147"/>
            <a:ext cx="4623900" cy="5727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Times New Roman"/>
                <a:ea typeface="Times New Roman"/>
                <a:cs typeface="Times New Roman"/>
                <a:sym typeface="Times New Roman"/>
              </a:rPr>
              <a:t>TIPS guarantees</a:t>
            </a:r>
            <a:r>
              <a:rPr b="1" i="1" lang="en">
                <a:solidFill>
                  <a:schemeClr val="dk1"/>
                </a:solidFill>
                <a:latin typeface="Times New Roman"/>
                <a:ea typeface="Times New Roman"/>
                <a:cs typeface="Times New Roman"/>
                <a:sym typeface="Times New Roman"/>
              </a:rPr>
              <a:t> durable linearizability </a:t>
            </a:r>
            <a:r>
              <a:rPr i="1" lang="en">
                <a:solidFill>
                  <a:schemeClr val="dk1"/>
                </a:solidFill>
                <a:latin typeface="Times New Roman"/>
                <a:ea typeface="Times New Roman"/>
                <a:cs typeface="Times New Roman"/>
                <a:sym typeface="Times New Roman"/>
              </a:rPr>
              <a:t>for all its conversions, the </a:t>
            </a:r>
            <a:r>
              <a:rPr b="1" i="1" lang="en">
                <a:solidFill>
                  <a:schemeClr val="dk1"/>
                </a:solidFill>
                <a:latin typeface="Times New Roman"/>
                <a:ea typeface="Times New Roman"/>
                <a:cs typeface="Times New Roman"/>
                <a:sym typeface="Times New Roman"/>
              </a:rPr>
              <a:t>gold standard correctness condition </a:t>
            </a:r>
            <a:endParaRPr b="1" i="1">
              <a:solidFill>
                <a:schemeClr val="dk1"/>
              </a:solidFill>
              <a:latin typeface="Times New Roman"/>
              <a:ea typeface="Times New Roman"/>
              <a:cs typeface="Times New Roman"/>
              <a:sym typeface="Times New Roman"/>
            </a:endParaRPr>
          </a:p>
        </p:txBody>
      </p:sp>
      <p:pic>
        <p:nvPicPr>
          <p:cNvPr id="1357" name="Google Shape;1357;p68"/>
          <p:cNvPicPr preferRelativeResize="0"/>
          <p:nvPr/>
        </p:nvPicPr>
        <p:blipFill rotWithShape="1">
          <a:blip r:embed="rId4">
            <a:alphaModFix/>
          </a:blip>
          <a:srcRect b="0" l="0" r="0" t="0"/>
          <a:stretch/>
        </p:blipFill>
        <p:spPr>
          <a:xfrm>
            <a:off x="8538324" y="0"/>
            <a:ext cx="616201" cy="324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0"/>
                                        </p:tgtEl>
                                        <p:attrNameLst>
                                          <p:attrName>style.visibility</p:attrName>
                                        </p:attrNameLst>
                                      </p:cBhvr>
                                      <p:to>
                                        <p:strVal val="visible"/>
                                      </p:to>
                                    </p:set>
                                    <p:animEffect filter="fade" transition="in">
                                      <p:cBhvr>
                                        <p:cTn dur="1000"/>
                                        <p:tgtEl>
                                          <p:spTgt spid="1340"/>
                                        </p:tgtEl>
                                      </p:cBhvr>
                                    </p:animEffect>
                                  </p:childTnLst>
                                </p:cTn>
                              </p:par>
                              <p:par>
                                <p:cTn fill="hold" nodeType="withEffect" presetClass="entr" presetID="1" presetSubtype="0">
                                  <p:stCondLst>
                                    <p:cond delay="0"/>
                                  </p:stCondLst>
                                  <p:childTnLst>
                                    <p:set>
                                      <p:cBhvr>
                                        <p:cTn dur="1" fill="hold">
                                          <p:stCondLst>
                                            <p:cond delay="0"/>
                                          </p:stCondLst>
                                        </p:cTn>
                                        <p:tgtEl>
                                          <p:spTgt spid="1341"/>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3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3"/>
                                        </p:tgtEl>
                                        <p:attrNameLst>
                                          <p:attrName>style.visibility</p:attrName>
                                        </p:attrNameLst>
                                      </p:cBhvr>
                                      <p:to>
                                        <p:strVal val="visible"/>
                                      </p:to>
                                    </p:set>
                                    <p:animEffect filter="fade" transition="in">
                                      <p:cBhvr>
                                        <p:cTn dur="1000"/>
                                        <p:tgtEl>
                                          <p:spTgt spid="134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44"/>
                                        </p:tgtEl>
                                        <p:attrNameLst>
                                          <p:attrName>style.visibility</p:attrName>
                                        </p:attrNameLst>
                                      </p:cBhvr>
                                      <p:to>
                                        <p:strVal val="visible"/>
                                      </p:to>
                                    </p:set>
                                    <p:animEffect filter="fade" transition="in">
                                      <p:cBhvr>
                                        <p:cTn dur="1000"/>
                                        <p:tgtEl>
                                          <p:spTgt spid="1344"/>
                                        </p:tgtEl>
                                      </p:cBhvr>
                                    </p:animEffect>
                                  </p:childTnLst>
                                </p:cTn>
                              </p:par>
                              <p:par>
                                <p:cTn fill="hold" nodeType="withEffect" presetClass="entr" presetID="10" presetSubtype="0">
                                  <p:stCondLst>
                                    <p:cond delay="0"/>
                                  </p:stCondLst>
                                  <p:childTnLst>
                                    <p:set>
                                      <p:cBhvr>
                                        <p:cTn dur="1" fill="hold">
                                          <p:stCondLst>
                                            <p:cond delay="0"/>
                                          </p:stCondLst>
                                        </p:cTn>
                                        <p:tgtEl>
                                          <p:spTgt spid="1345"/>
                                        </p:tgtEl>
                                        <p:attrNameLst>
                                          <p:attrName>style.visibility</p:attrName>
                                        </p:attrNameLst>
                                      </p:cBhvr>
                                      <p:to>
                                        <p:strVal val="visible"/>
                                      </p:to>
                                    </p:set>
                                    <p:animEffect filter="fade" transition="in">
                                      <p:cBhvr>
                                        <p:cTn dur="1000"/>
                                        <p:tgtEl>
                                          <p:spTgt spid="1345"/>
                                        </p:tgtEl>
                                      </p:cBhvr>
                                    </p:animEffec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1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8"/>
                                        </p:tgtEl>
                                        <p:attrNameLst>
                                          <p:attrName>style.visibility</p:attrName>
                                        </p:attrNameLst>
                                      </p:cBhvr>
                                      <p:to>
                                        <p:strVal val="visible"/>
                                      </p:to>
                                    </p:set>
                                    <p:animEffect filter="fade" transition="in">
                                      <p:cBhvr>
                                        <p:cTn dur="1000"/>
                                        <p:tgtEl>
                                          <p:spTgt spid="1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69"/>
          <p:cNvSpPr txBox="1"/>
          <p:nvPr>
            <p:ph type="title"/>
          </p:nvPr>
        </p:nvSpPr>
        <p:spPr>
          <a:xfrm>
            <a:off x="274320" y="137160"/>
            <a:ext cx="8686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TIPS: Evaluation results</a:t>
            </a:r>
            <a:endParaRPr b="1">
              <a:latin typeface="Times New Roman"/>
              <a:ea typeface="Times New Roman"/>
              <a:cs typeface="Times New Roman"/>
              <a:sym typeface="Times New Roman"/>
            </a:endParaRPr>
          </a:p>
        </p:txBody>
      </p:sp>
      <p:sp>
        <p:nvSpPr>
          <p:cNvPr id="1363" name="Google Shape;1363;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64" name="Google Shape;1364;p69"/>
          <p:cNvPicPr preferRelativeResize="0"/>
          <p:nvPr/>
        </p:nvPicPr>
        <p:blipFill rotWithShape="1">
          <a:blip r:embed="rId3">
            <a:alphaModFix/>
          </a:blip>
          <a:srcRect b="0" l="0" r="0" t="0"/>
          <a:stretch/>
        </p:blipFill>
        <p:spPr>
          <a:xfrm>
            <a:off x="8538324" y="0"/>
            <a:ext cx="616201" cy="324300"/>
          </a:xfrm>
          <a:prstGeom prst="rect">
            <a:avLst/>
          </a:prstGeom>
          <a:noFill/>
          <a:ln>
            <a:noFill/>
          </a:ln>
        </p:spPr>
      </p:pic>
      <p:graphicFrame>
        <p:nvGraphicFramePr>
          <p:cNvPr id="1365" name="Google Shape;1365;p69"/>
          <p:cNvGraphicFramePr/>
          <p:nvPr/>
        </p:nvGraphicFramePr>
        <p:xfrm>
          <a:off x="1883664" y="694944"/>
          <a:ext cx="3000000" cy="3000000"/>
        </p:xfrm>
        <a:graphic>
          <a:graphicData uri="http://schemas.openxmlformats.org/drawingml/2006/table">
            <a:tbl>
              <a:tblPr>
                <a:noFill/>
                <a:tableStyleId>{E51454FE-6790-469C-BE0C-A057144FF0C2}</a:tableStyleId>
              </a:tblPr>
              <a:tblGrid>
                <a:gridCol w="2000900"/>
                <a:gridCol w="2017000"/>
                <a:gridCol w="1189475"/>
              </a:tblGrid>
              <a:tr h="381000">
                <a:tc>
                  <a:txBody>
                    <a:bodyPr/>
                    <a:lstStyle/>
                    <a:p>
                      <a:pPr indent="0" lvl="0" marL="0" marR="0" rtl="0" algn="ctr">
                        <a:lnSpc>
                          <a:spcPct val="100000"/>
                        </a:lnSpc>
                        <a:spcBef>
                          <a:spcPts val="0"/>
                        </a:spcBef>
                        <a:spcAft>
                          <a:spcPts val="0"/>
                        </a:spcAft>
                        <a:buNone/>
                      </a:pPr>
                      <a:r>
                        <a:rPr b="1" lang="en" sz="1200" u="none" cap="none" strike="noStrike">
                          <a:latin typeface="Times New Roman"/>
                          <a:ea typeface="Times New Roman"/>
                          <a:cs typeface="Times New Roman"/>
                          <a:sym typeface="Times New Roman"/>
                        </a:rPr>
                        <a:t>Indexes </a:t>
                      </a:r>
                      <a:endParaRPr b="1" sz="12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1" lang="en" sz="1200" u="none" cap="none" strike="noStrike">
                          <a:latin typeface="Times New Roman"/>
                          <a:ea typeface="Times New Roman"/>
                          <a:cs typeface="Times New Roman"/>
                          <a:sym typeface="Times New Roman"/>
                        </a:rPr>
                        <a:t>Concurrency Control </a:t>
                      </a:r>
                      <a:endParaRPr b="1" sz="12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1" lang="en" sz="1200" u="none" cap="none" strike="noStrike">
                          <a:latin typeface="Times New Roman"/>
                          <a:ea typeface="Times New Roman"/>
                          <a:cs typeface="Times New Roman"/>
                          <a:sym typeface="Times New Roman"/>
                        </a:rPr>
                        <a:t>LoC  </a:t>
                      </a:r>
                      <a:endParaRPr b="1" sz="12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D9D9"/>
                    </a:solidFill>
                  </a:tcPr>
                </a:tc>
              </a:tr>
              <a:tr h="381000">
                <a:tc>
                  <a:txBody>
                    <a:bodyPr/>
                    <a:lstStyle/>
                    <a:p>
                      <a:pPr indent="0" lvl="0" marL="0" marR="0" rtl="0" algn="l">
                        <a:lnSpc>
                          <a:spcPct val="100000"/>
                        </a:lnSpc>
                        <a:spcBef>
                          <a:spcPts val="0"/>
                        </a:spcBef>
                        <a:spcAft>
                          <a:spcPts val="0"/>
                        </a:spcAft>
                        <a:buNone/>
                      </a:pPr>
                      <a:r>
                        <a:rPr lang="en" sz="1000" u="none" cap="none" strike="noStrike">
                          <a:solidFill>
                            <a:srgbClr val="151515"/>
                          </a:solidFill>
                          <a:latin typeface="Times New Roman"/>
                          <a:ea typeface="Times New Roman"/>
                          <a:cs typeface="Times New Roman"/>
                          <a:sym typeface="Times New Roman"/>
                        </a:rPr>
                        <a:t>Hash Table </a:t>
                      </a:r>
                      <a:endParaRPr sz="10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000" u="none" cap="none" strike="noStrike">
                          <a:solidFill>
                            <a:srgbClr val="151515"/>
                          </a:solidFill>
                          <a:latin typeface="Times New Roman"/>
                          <a:ea typeface="Times New Roman"/>
                          <a:cs typeface="Times New Roman"/>
                          <a:sym typeface="Times New Roman"/>
                        </a:rPr>
                        <a:t>Readers-Writer Lock </a:t>
                      </a:r>
                      <a:endParaRPr sz="10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00" u="none" cap="none" strike="noStrike">
                          <a:solidFill>
                            <a:srgbClr val="151515"/>
                          </a:solidFill>
                          <a:latin typeface="Times New Roman"/>
                          <a:ea typeface="Times New Roman"/>
                          <a:cs typeface="Times New Roman"/>
                          <a:sym typeface="Times New Roman"/>
                        </a:rPr>
                        <a:t>5/211</a:t>
                      </a:r>
                      <a:endParaRPr sz="10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None/>
                      </a:pPr>
                      <a:r>
                        <a:rPr lang="en" sz="1000" u="none" cap="none" strike="noStrike">
                          <a:solidFill>
                            <a:srgbClr val="151515"/>
                          </a:solidFill>
                          <a:latin typeface="Times New Roman"/>
                          <a:ea typeface="Times New Roman"/>
                          <a:cs typeface="Times New Roman"/>
                          <a:sym typeface="Times New Roman"/>
                        </a:rPr>
                        <a:t>Lock-Free Hash Table </a:t>
                      </a:r>
                      <a:endParaRPr sz="10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000" u="none" cap="none" strike="noStrike">
                          <a:solidFill>
                            <a:srgbClr val="151515"/>
                          </a:solidFill>
                          <a:latin typeface="Times New Roman"/>
                          <a:ea typeface="Times New Roman"/>
                          <a:cs typeface="Times New Roman"/>
                          <a:sym typeface="Times New Roman"/>
                        </a:rPr>
                        <a:t>Non-blocking reads and writes </a:t>
                      </a:r>
                      <a:endParaRPr sz="10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00" u="none" cap="none" strike="noStrike">
                          <a:solidFill>
                            <a:srgbClr val="151515"/>
                          </a:solidFill>
                          <a:latin typeface="Times New Roman"/>
                          <a:ea typeface="Times New Roman"/>
                          <a:cs typeface="Times New Roman"/>
                          <a:sym typeface="Times New Roman"/>
                        </a:rPr>
                        <a:t>5/199</a:t>
                      </a:r>
                      <a:endParaRPr sz="10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None/>
                      </a:pPr>
                      <a:r>
                        <a:rPr lang="en" sz="1000" u="none" cap="none" strike="noStrike">
                          <a:solidFill>
                            <a:srgbClr val="151515"/>
                          </a:solidFill>
                          <a:latin typeface="Times New Roman"/>
                          <a:ea typeface="Times New Roman"/>
                          <a:cs typeface="Times New Roman"/>
                          <a:sym typeface="Times New Roman"/>
                        </a:rPr>
                        <a:t>Binary Search Tree </a:t>
                      </a:r>
                      <a:endParaRPr sz="10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000" u="none" cap="none" strike="noStrike">
                          <a:solidFill>
                            <a:srgbClr val="151515"/>
                          </a:solidFill>
                          <a:latin typeface="Times New Roman"/>
                          <a:ea typeface="Times New Roman"/>
                          <a:cs typeface="Times New Roman"/>
                          <a:sym typeface="Times New Roman"/>
                        </a:rPr>
                        <a:t>Readers-Writer Lock</a:t>
                      </a:r>
                      <a:endParaRPr sz="10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00" u="none" cap="none" strike="noStrike">
                          <a:solidFill>
                            <a:srgbClr val="151515"/>
                          </a:solidFill>
                          <a:latin typeface="Times New Roman"/>
                          <a:ea typeface="Times New Roman"/>
                          <a:cs typeface="Times New Roman"/>
                          <a:sym typeface="Times New Roman"/>
                        </a:rPr>
                        <a:t>5/203</a:t>
                      </a:r>
                      <a:endParaRPr sz="10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None/>
                      </a:pPr>
                      <a:r>
                        <a:rPr lang="en" sz="1000" u="none" cap="none" strike="noStrike">
                          <a:solidFill>
                            <a:srgbClr val="151515"/>
                          </a:solidFill>
                          <a:latin typeface="Times New Roman"/>
                          <a:ea typeface="Times New Roman"/>
                          <a:cs typeface="Times New Roman"/>
                          <a:sym typeface="Times New Roman"/>
                        </a:rPr>
                        <a:t>Lock-Free Binary Search Tree </a:t>
                      </a:r>
                      <a:endParaRPr sz="10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000" u="none" cap="none" strike="noStrike">
                          <a:solidFill>
                            <a:srgbClr val="151515"/>
                          </a:solidFill>
                          <a:latin typeface="Times New Roman"/>
                          <a:ea typeface="Times New Roman"/>
                          <a:cs typeface="Times New Roman"/>
                          <a:sym typeface="Times New Roman"/>
                        </a:rPr>
                        <a:t>Non-blocking reads and writes </a:t>
                      </a:r>
                      <a:endParaRPr sz="10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00" u="none" cap="none" strike="noStrike">
                          <a:solidFill>
                            <a:srgbClr val="151515"/>
                          </a:solidFill>
                          <a:latin typeface="Times New Roman"/>
                          <a:ea typeface="Times New Roman"/>
                          <a:cs typeface="Times New Roman"/>
                          <a:sym typeface="Times New Roman"/>
                        </a:rPr>
                        <a:t>5/194</a:t>
                      </a:r>
                      <a:endParaRPr sz="10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None/>
                      </a:pPr>
                      <a:r>
                        <a:rPr lang="en" sz="1000" u="none" cap="none" strike="noStrike">
                          <a:solidFill>
                            <a:srgbClr val="151515"/>
                          </a:solidFill>
                          <a:latin typeface="Times New Roman"/>
                          <a:ea typeface="Times New Roman"/>
                          <a:cs typeface="Times New Roman"/>
                          <a:sym typeface="Times New Roman"/>
                        </a:rPr>
                        <a:t>B+Tree</a:t>
                      </a:r>
                      <a:endParaRPr sz="10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000" u="none" cap="none" strike="noStrike">
                          <a:solidFill>
                            <a:srgbClr val="151515"/>
                          </a:solidFill>
                          <a:latin typeface="Times New Roman"/>
                          <a:ea typeface="Times New Roman"/>
                          <a:cs typeface="Times New Roman"/>
                          <a:sym typeface="Times New Roman"/>
                        </a:rPr>
                        <a:t>Readers-Writer Lock</a:t>
                      </a:r>
                      <a:endParaRPr sz="10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00" u="none" cap="none" strike="noStrike">
                          <a:solidFill>
                            <a:srgbClr val="151515"/>
                          </a:solidFill>
                          <a:latin typeface="Times New Roman"/>
                          <a:ea typeface="Times New Roman"/>
                          <a:cs typeface="Times New Roman"/>
                          <a:sym typeface="Times New Roman"/>
                        </a:rPr>
                        <a:t>8/711</a:t>
                      </a:r>
                      <a:endParaRPr sz="10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None/>
                      </a:pPr>
                      <a:r>
                        <a:rPr lang="en" sz="1000" u="none" cap="none" strike="noStrike">
                          <a:solidFill>
                            <a:srgbClr val="151515"/>
                          </a:solidFill>
                          <a:latin typeface="Times New Roman"/>
                          <a:ea typeface="Times New Roman"/>
                          <a:cs typeface="Times New Roman"/>
                          <a:sym typeface="Times New Roman"/>
                        </a:rPr>
                        <a:t>Adaptive Radix Tree </a:t>
                      </a:r>
                      <a:endParaRPr sz="10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000" u="none" cap="none" strike="noStrike">
                          <a:solidFill>
                            <a:srgbClr val="151515"/>
                          </a:solidFill>
                          <a:latin typeface="Times New Roman"/>
                          <a:ea typeface="Times New Roman"/>
                          <a:cs typeface="Times New Roman"/>
                          <a:sym typeface="Times New Roman"/>
                        </a:rPr>
                        <a:t>Non-blocking reads and blocking writes</a:t>
                      </a:r>
                      <a:endParaRPr sz="10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00" u="none" cap="none" strike="noStrike">
                          <a:solidFill>
                            <a:srgbClr val="151515"/>
                          </a:solidFill>
                          <a:latin typeface="Times New Roman"/>
                          <a:ea typeface="Times New Roman"/>
                          <a:cs typeface="Times New Roman"/>
                          <a:sym typeface="Times New Roman"/>
                        </a:rPr>
                        <a:t>9/1.5k</a:t>
                      </a:r>
                      <a:endParaRPr sz="10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None/>
                      </a:pPr>
                      <a:r>
                        <a:rPr lang="en" sz="1000" u="none" cap="none" strike="noStrike">
                          <a:solidFill>
                            <a:srgbClr val="151515"/>
                          </a:solidFill>
                          <a:latin typeface="Times New Roman"/>
                          <a:ea typeface="Times New Roman"/>
                          <a:cs typeface="Times New Roman"/>
                          <a:sym typeface="Times New Roman"/>
                        </a:rPr>
                        <a:t>Cache-Line Extensible Hash Table </a:t>
                      </a:r>
                      <a:endParaRPr sz="10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000" u="none" cap="none" strike="noStrike">
                          <a:solidFill>
                            <a:srgbClr val="151515"/>
                          </a:solidFill>
                          <a:latin typeface="Times New Roman"/>
                          <a:ea typeface="Times New Roman"/>
                          <a:cs typeface="Times New Roman"/>
                          <a:sym typeface="Times New Roman"/>
                        </a:rPr>
                        <a:t>Non-blocking reads and blocking writes</a:t>
                      </a:r>
                      <a:endParaRPr sz="10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00" u="none" cap="none" strike="noStrike">
                          <a:solidFill>
                            <a:srgbClr val="151515"/>
                          </a:solidFill>
                          <a:latin typeface="Times New Roman"/>
                          <a:ea typeface="Times New Roman"/>
                          <a:cs typeface="Times New Roman"/>
                          <a:sym typeface="Times New Roman"/>
                        </a:rPr>
                        <a:t>8/2.8k</a:t>
                      </a:r>
                      <a:endParaRPr sz="10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None/>
                      </a:pPr>
                      <a:r>
                        <a:rPr lang="en" sz="1000" u="none" cap="none" strike="noStrike">
                          <a:solidFill>
                            <a:srgbClr val="151515"/>
                          </a:solidFill>
                          <a:latin typeface="Times New Roman"/>
                          <a:ea typeface="Times New Roman"/>
                          <a:cs typeface="Times New Roman"/>
                          <a:sym typeface="Times New Roman"/>
                        </a:rPr>
                        <a:t>Redis </a:t>
                      </a:r>
                      <a:r>
                        <a:rPr lang="en" sz="1000" u="none" cap="none" strike="noStrike">
                          <a:solidFill>
                            <a:srgbClr val="151515"/>
                          </a:solidFill>
                          <a:latin typeface="Times New Roman"/>
                          <a:ea typeface="Times New Roman"/>
                          <a:cs typeface="Times New Roman"/>
                          <a:sym typeface="Times New Roman"/>
                        </a:rPr>
                        <a:t>Key-value Store</a:t>
                      </a:r>
                      <a:endParaRPr sz="10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000" u="none" cap="none" strike="noStrike">
                          <a:solidFill>
                            <a:srgbClr val="151515"/>
                          </a:solidFill>
                          <a:latin typeface="Times New Roman"/>
                          <a:ea typeface="Times New Roman"/>
                          <a:cs typeface="Times New Roman"/>
                          <a:sym typeface="Times New Roman"/>
                        </a:rPr>
                        <a:t>Blocking reads and writes</a:t>
                      </a:r>
                      <a:endParaRPr sz="10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000" u="none" cap="none" strike="noStrike">
                          <a:solidFill>
                            <a:srgbClr val="151515"/>
                          </a:solidFill>
                          <a:latin typeface="Times New Roman"/>
                          <a:ea typeface="Times New Roman"/>
                          <a:cs typeface="Times New Roman"/>
                          <a:sym typeface="Times New Roman"/>
                        </a:rPr>
                        <a:t>18/10k</a:t>
                      </a:r>
                      <a:endParaRPr sz="1000">
                        <a:latin typeface="Times New Roman"/>
                        <a:ea typeface="Times New Roman"/>
                        <a:cs typeface="Times New Roman"/>
                        <a:sym typeface="Times New Roman"/>
                      </a:endParaRPr>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1366" name="Google Shape;1366;p69"/>
          <p:cNvSpPr/>
          <p:nvPr/>
        </p:nvSpPr>
        <p:spPr>
          <a:xfrm>
            <a:off x="1112300" y="4245875"/>
            <a:ext cx="3615900" cy="7350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300">
                <a:solidFill>
                  <a:schemeClr val="dk1"/>
                </a:solidFill>
                <a:latin typeface="Times New Roman"/>
                <a:ea typeface="Times New Roman"/>
                <a:cs typeface="Times New Roman"/>
                <a:sym typeface="Times New Roman"/>
              </a:rPr>
              <a:t>Converted 8 applications with different with different concurrency control techniques, less than </a:t>
            </a:r>
            <a:r>
              <a:rPr b="1" i="1" lang="en" sz="1300">
                <a:solidFill>
                  <a:schemeClr val="dk1"/>
                </a:solidFill>
                <a:latin typeface="Times New Roman"/>
                <a:ea typeface="Times New Roman"/>
                <a:cs typeface="Times New Roman"/>
                <a:sym typeface="Times New Roman"/>
              </a:rPr>
              <a:t>20 LoC changes for all the conversions </a:t>
            </a:r>
            <a:endParaRPr b="1" i="1" sz="1300">
              <a:solidFill>
                <a:schemeClr val="dk1"/>
              </a:solidFill>
              <a:latin typeface="Times New Roman"/>
              <a:ea typeface="Times New Roman"/>
              <a:cs typeface="Times New Roman"/>
              <a:sym typeface="Times New Roman"/>
            </a:endParaRPr>
          </a:p>
        </p:txBody>
      </p:sp>
      <p:sp>
        <p:nvSpPr>
          <p:cNvPr id="1367" name="Google Shape;1367;p69"/>
          <p:cNvSpPr/>
          <p:nvPr/>
        </p:nvSpPr>
        <p:spPr>
          <a:xfrm>
            <a:off x="4922425" y="4245875"/>
            <a:ext cx="3615900" cy="7350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i="1" lang="en" sz="1300">
                <a:solidFill>
                  <a:schemeClr val="dk1"/>
                </a:solidFill>
                <a:latin typeface="Times New Roman"/>
                <a:ea typeface="Times New Roman"/>
                <a:cs typeface="Times New Roman"/>
                <a:sym typeface="Times New Roman"/>
              </a:rPr>
              <a:t>TIPS enabled indexes</a:t>
            </a:r>
            <a:r>
              <a:rPr i="1" lang="en" sz="1300">
                <a:solidFill>
                  <a:schemeClr val="dk1"/>
                </a:solidFill>
                <a:latin typeface="Times New Roman"/>
                <a:ea typeface="Times New Roman"/>
                <a:cs typeface="Times New Roman"/>
                <a:sym typeface="Times New Roman"/>
              </a:rPr>
              <a:t> </a:t>
            </a:r>
            <a:r>
              <a:rPr b="1" i="1" lang="en" sz="1300">
                <a:solidFill>
                  <a:schemeClr val="dk1"/>
                </a:solidFill>
                <a:latin typeface="Times New Roman"/>
                <a:ea typeface="Times New Roman"/>
                <a:cs typeface="Times New Roman"/>
                <a:sym typeface="Times New Roman"/>
              </a:rPr>
              <a:t>supports critical features and performs, scales on-par or better</a:t>
            </a:r>
            <a:r>
              <a:rPr i="1" lang="en" sz="1300">
                <a:solidFill>
                  <a:schemeClr val="dk1"/>
                </a:solidFill>
                <a:latin typeface="Times New Roman"/>
                <a:ea typeface="Times New Roman"/>
                <a:cs typeface="Times New Roman"/>
                <a:sym typeface="Times New Roman"/>
              </a:rPr>
              <a:t> than indexes that are particularly optimized for NVM</a:t>
            </a:r>
            <a:endParaRPr b="1" i="1" sz="9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70"/>
          <p:cNvSpPr txBox="1"/>
          <p:nvPr>
            <p:ph type="title"/>
          </p:nvPr>
        </p:nvSpPr>
        <p:spPr>
          <a:xfrm>
            <a:off x="274320" y="137160"/>
            <a:ext cx="8686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RETINA: KVS framework for scaling DL training using CSD</a:t>
            </a:r>
            <a:endParaRPr b="1">
              <a:latin typeface="Times New Roman"/>
              <a:ea typeface="Times New Roman"/>
              <a:cs typeface="Times New Roman"/>
              <a:sym typeface="Times New Roman"/>
            </a:endParaRPr>
          </a:p>
        </p:txBody>
      </p:sp>
      <p:sp>
        <p:nvSpPr>
          <p:cNvPr id="1373" name="Google Shape;1373;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74" name="Google Shape;1374;p70"/>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1375" name="Google Shape;1375;p70"/>
          <p:cNvSpPr txBox="1"/>
          <p:nvPr/>
        </p:nvSpPr>
        <p:spPr>
          <a:xfrm>
            <a:off x="6540000" y="4663225"/>
            <a:ext cx="213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CSD- Computational storage drives</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DL - Deep Learning </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p:txBody>
      </p:sp>
      <p:grpSp>
        <p:nvGrpSpPr>
          <p:cNvPr id="1376" name="Google Shape;1376;p70"/>
          <p:cNvGrpSpPr/>
          <p:nvPr/>
        </p:nvGrpSpPr>
        <p:grpSpPr>
          <a:xfrm>
            <a:off x="1584425" y="667512"/>
            <a:ext cx="5900400" cy="2791600"/>
            <a:chOff x="1584425" y="849350"/>
            <a:chExt cx="5900400" cy="2791600"/>
          </a:xfrm>
        </p:grpSpPr>
        <p:sp>
          <p:nvSpPr>
            <p:cNvPr id="1377" name="Google Shape;1377;p70"/>
            <p:cNvSpPr/>
            <p:nvPr/>
          </p:nvSpPr>
          <p:spPr>
            <a:xfrm>
              <a:off x="1584425" y="1203150"/>
              <a:ext cx="5900400" cy="2437800"/>
            </a:xfrm>
            <a:prstGeom prst="rect">
              <a:avLst/>
            </a:prstGeom>
            <a:solidFill>
              <a:srgbClr val="F3F3F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378" name="Google Shape;1378;p70"/>
            <p:cNvSpPr txBox="1"/>
            <p:nvPr/>
          </p:nvSpPr>
          <p:spPr>
            <a:xfrm>
              <a:off x="4156625" y="849350"/>
              <a:ext cx="3328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Computational Storage Drive (CSD)</a:t>
              </a:r>
              <a:endParaRPr b="1" sz="1500">
                <a:latin typeface="Times New Roman"/>
                <a:ea typeface="Times New Roman"/>
                <a:cs typeface="Times New Roman"/>
                <a:sym typeface="Times New Roman"/>
              </a:endParaRPr>
            </a:p>
          </p:txBody>
        </p:sp>
        <p:sp>
          <p:nvSpPr>
            <p:cNvPr id="1379" name="Google Shape;1379;p70"/>
            <p:cNvSpPr/>
            <p:nvPr/>
          </p:nvSpPr>
          <p:spPr>
            <a:xfrm>
              <a:off x="1865575" y="1810475"/>
              <a:ext cx="2395500" cy="1611300"/>
            </a:xfrm>
            <a:prstGeom prst="rect">
              <a:avLst/>
            </a:prstGeom>
            <a:solidFill>
              <a:srgbClr val="6D9EEB"/>
            </a:solid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Times New Roman"/>
                  <a:ea typeface="Times New Roman"/>
                  <a:cs typeface="Times New Roman"/>
                  <a:sym typeface="Times New Roman"/>
                </a:rPr>
                <a:t>NVMe SSD</a:t>
              </a:r>
              <a:endParaRPr b="1" sz="2100">
                <a:latin typeface="Times New Roman"/>
                <a:ea typeface="Times New Roman"/>
                <a:cs typeface="Times New Roman"/>
                <a:sym typeface="Times New Roman"/>
              </a:endParaRPr>
            </a:p>
          </p:txBody>
        </p:sp>
        <p:sp>
          <p:nvSpPr>
            <p:cNvPr id="1380" name="Google Shape;1380;p70"/>
            <p:cNvSpPr/>
            <p:nvPr/>
          </p:nvSpPr>
          <p:spPr>
            <a:xfrm>
              <a:off x="5374025" y="1822200"/>
              <a:ext cx="1837200" cy="607800"/>
            </a:xfrm>
            <a:prstGeom prst="rect">
              <a:avLst/>
            </a:prstGeom>
            <a:solidFill>
              <a:srgbClr val="E69138"/>
            </a:solid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1800">
                  <a:latin typeface="Times New Roman"/>
                  <a:ea typeface="Times New Roman"/>
                  <a:cs typeface="Times New Roman"/>
                  <a:sym typeface="Times New Roman"/>
                </a:rPr>
                <a:t>FPGA</a:t>
              </a:r>
              <a:endParaRPr b="1" sz="1800">
                <a:latin typeface="Times New Roman"/>
                <a:ea typeface="Times New Roman"/>
                <a:cs typeface="Times New Roman"/>
                <a:sym typeface="Times New Roman"/>
              </a:endParaRPr>
            </a:p>
            <a:p>
              <a:pPr indent="0" lvl="0" marL="0" rtl="0" algn="ctr">
                <a:lnSpc>
                  <a:spcPct val="80000"/>
                </a:lnSpc>
                <a:spcBef>
                  <a:spcPts val="0"/>
                </a:spcBef>
                <a:spcAft>
                  <a:spcPts val="0"/>
                </a:spcAft>
                <a:buNone/>
              </a:pPr>
              <a:r>
                <a:rPr b="1" lang="en" sz="1800">
                  <a:latin typeface="Times New Roman"/>
                  <a:ea typeface="Times New Roman"/>
                  <a:cs typeface="Times New Roman"/>
                  <a:sym typeface="Times New Roman"/>
                </a:rPr>
                <a:t> Memory </a:t>
              </a:r>
              <a:endParaRPr b="1" sz="1800">
                <a:latin typeface="Times New Roman"/>
                <a:ea typeface="Times New Roman"/>
                <a:cs typeface="Times New Roman"/>
                <a:sym typeface="Times New Roman"/>
              </a:endParaRPr>
            </a:p>
          </p:txBody>
        </p:sp>
        <p:sp>
          <p:nvSpPr>
            <p:cNvPr id="1381" name="Google Shape;1381;p70"/>
            <p:cNvSpPr/>
            <p:nvPr/>
          </p:nvSpPr>
          <p:spPr>
            <a:xfrm>
              <a:off x="5476475" y="3050950"/>
              <a:ext cx="1632300" cy="480600"/>
            </a:xfrm>
            <a:prstGeom prst="rect">
              <a:avLst/>
            </a:prstGeom>
            <a:solidFill>
              <a:srgbClr val="EA9999"/>
            </a:solid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Times New Roman"/>
                  <a:ea typeface="Times New Roman"/>
                  <a:cs typeface="Times New Roman"/>
                  <a:sym typeface="Times New Roman"/>
                </a:rPr>
                <a:t>FPGA</a:t>
              </a:r>
              <a:endParaRPr b="1" sz="1800">
                <a:latin typeface="Times New Roman"/>
                <a:ea typeface="Times New Roman"/>
                <a:cs typeface="Times New Roman"/>
                <a:sym typeface="Times New Roman"/>
              </a:endParaRPr>
            </a:p>
          </p:txBody>
        </p:sp>
        <p:sp>
          <p:nvSpPr>
            <p:cNvPr id="1382" name="Google Shape;1382;p70"/>
            <p:cNvSpPr/>
            <p:nvPr/>
          </p:nvSpPr>
          <p:spPr>
            <a:xfrm>
              <a:off x="4261075" y="2050025"/>
              <a:ext cx="1113000" cy="226200"/>
            </a:xfrm>
            <a:prstGeom prst="leftRightArrow">
              <a:avLst>
                <a:gd fmla="val 50000" name="adj1"/>
                <a:gd fmla="val 50000" name="adj2"/>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Times New Roman"/>
                <a:ea typeface="Times New Roman"/>
                <a:cs typeface="Times New Roman"/>
                <a:sym typeface="Times New Roman"/>
              </a:endParaRPr>
            </a:p>
          </p:txBody>
        </p:sp>
        <p:sp>
          <p:nvSpPr>
            <p:cNvPr id="1383" name="Google Shape;1383;p70"/>
            <p:cNvSpPr txBox="1"/>
            <p:nvPr/>
          </p:nvSpPr>
          <p:spPr>
            <a:xfrm>
              <a:off x="4543725" y="1774900"/>
              <a:ext cx="69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P2P</a:t>
              </a:r>
              <a:endParaRPr b="1" sz="1600">
                <a:latin typeface="Times New Roman"/>
                <a:ea typeface="Times New Roman"/>
                <a:cs typeface="Times New Roman"/>
                <a:sym typeface="Times New Roman"/>
              </a:endParaRPr>
            </a:p>
          </p:txBody>
        </p:sp>
        <p:sp>
          <p:nvSpPr>
            <p:cNvPr id="1384" name="Google Shape;1384;p70"/>
            <p:cNvSpPr/>
            <p:nvPr/>
          </p:nvSpPr>
          <p:spPr>
            <a:xfrm>
              <a:off x="6289150" y="2429999"/>
              <a:ext cx="169500" cy="651600"/>
            </a:xfrm>
            <a:prstGeom prst="upDownArrow">
              <a:avLst>
                <a:gd fmla="val 50000" name="adj1"/>
                <a:gd fmla="val 50000" name="adj2"/>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385" name="Google Shape;1385;p70"/>
            <p:cNvSpPr txBox="1"/>
            <p:nvPr/>
          </p:nvSpPr>
          <p:spPr>
            <a:xfrm>
              <a:off x="6416375" y="2524925"/>
              <a:ext cx="692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P2P</a:t>
              </a:r>
              <a:endParaRPr b="1" sz="1600">
                <a:latin typeface="Times New Roman"/>
                <a:ea typeface="Times New Roman"/>
                <a:cs typeface="Times New Roman"/>
                <a:sym typeface="Times New Roman"/>
              </a:endParaRPr>
            </a:p>
          </p:txBody>
        </p:sp>
      </p:grpSp>
      <p:sp>
        <p:nvSpPr>
          <p:cNvPr id="1386" name="Google Shape;1386;p70"/>
          <p:cNvSpPr/>
          <p:nvPr/>
        </p:nvSpPr>
        <p:spPr>
          <a:xfrm>
            <a:off x="1081175" y="3843375"/>
            <a:ext cx="7031100" cy="6279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latin typeface="Times New Roman"/>
                <a:ea typeface="Times New Roman"/>
                <a:cs typeface="Times New Roman"/>
                <a:sym typeface="Times New Roman"/>
              </a:rPr>
              <a:t>Near-storage accelerator performs </a:t>
            </a:r>
            <a:r>
              <a:rPr b="1" i="1" lang="en" sz="1600">
                <a:latin typeface="Times New Roman"/>
                <a:ea typeface="Times New Roman"/>
                <a:cs typeface="Times New Roman"/>
                <a:sym typeface="Times New Roman"/>
              </a:rPr>
              <a:t>compute on the SSD </a:t>
            </a:r>
            <a:r>
              <a:rPr i="1" lang="en" sz="1600">
                <a:latin typeface="Times New Roman"/>
                <a:ea typeface="Times New Roman"/>
                <a:cs typeface="Times New Roman"/>
                <a:sym typeface="Times New Roman"/>
              </a:rPr>
              <a:t>data </a:t>
            </a:r>
            <a:r>
              <a:rPr b="1" i="1" lang="en" sz="1600">
                <a:latin typeface="Times New Roman"/>
                <a:ea typeface="Times New Roman"/>
                <a:cs typeface="Times New Roman"/>
                <a:sym typeface="Times New Roman"/>
              </a:rPr>
              <a:t>without moving the data back and forth to the CPU memory </a:t>
            </a:r>
            <a:endParaRPr b="1" i="1" sz="16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92" name="Google Shape;1392;p71"/>
          <p:cNvSpPr txBox="1"/>
          <p:nvPr>
            <p:ph type="title"/>
          </p:nvPr>
        </p:nvSpPr>
        <p:spPr>
          <a:xfrm>
            <a:off x="274320" y="137160"/>
            <a:ext cx="8686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RETINA: KVS framework for scaling DL training using CSD</a:t>
            </a:r>
            <a:endParaRPr b="1">
              <a:latin typeface="Times New Roman"/>
              <a:ea typeface="Times New Roman"/>
              <a:cs typeface="Times New Roman"/>
              <a:sym typeface="Times New Roman"/>
            </a:endParaRPr>
          </a:p>
        </p:txBody>
      </p:sp>
      <p:pic>
        <p:nvPicPr>
          <p:cNvPr id="1393" name="Google Shape;1393;p71"/>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1394" name="Google Shape;1394;p71"/>
          <p:cNvSpPr/>
          <p:nvPr/>
        </p:nvSpPr>
        <p:spPr>
          <a:xfrm>
            <a:off x="925725" y="739525"/>
            <a:ext cx="7688400" cy="6369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dk1"/>
                </a:solidFill>
                <a:latin typeface="Times New Roman"/>
                <a:ea typeface="Times New Roman"/>
                <a:cs typeface="Times New Roman"/>
                <a:sym typeface="Times New Roman"/>
              </a:rPr>
              <a:t>Can we leverage </a:t>
            </a:r>
            <a:r>
              <a:rPr b="1" i="1" lang="en" sz="1600">
                <a:solidFill>
                  <a:schemeClr val="dk1"/>
                </a:solidFill>
                <a:latin typeface="Times New Roman"/>
                <a:ea typeface="Times New Roman"/>
                <a:cs typeface="Times New Roman"/>
                <a:sym typeface="Times New Roman"/>
              </a:rPr>
              <a:t>CSD</a:t>
            </a:r>
            <a:r>
              <a:rPr i="1" lang="en" sz="1600">
                <a:solidFill>
                  <a:schemeClr val="dk1"/>
                </a:solidFill>
                <a:latin typeface="Times New Roman"/>
                <a:ea typeface="Times New Roman"/>
                <a:cs typeface="Times New Roman"/>
                <a:sym typeface="Times New Roman"/>
              </a:rPr>
              <a:t> to solve the storage side </a:t>
            </a:r>
            <a:r>
              <a:rPr b="1" i="1" lang="en" sz="1600">
                <a:solidFill>
                  <a:schemeClr val="dk1"/>
                </a:solidFill>
                <a:latin typeface="Times New Roman"/>
                <a:ea typeface="Times New Roman"/>
                <a:cs typeface="Times New Roman"/>
                <a:sym typeface="Times New Roman"/>
              </a:rPr>
              <a:t>data movement bottleneck</a:t>
            </a:r>
            <a:r>
              <a:rPr i="1" lang="en" sz="1600">
                <a:solidFill>
                  <a:schemeClr val="dk1"/>
                </a:solidFill>
                <a:latin typeface="Times New Roman"/>
                <a:ea typeface="Times New Roman"/>
                <a:cs typeface="Times New Roman"/>
                <a:sym typeface="Times New Roman"/>
              </a:rPr>
              <a:t> and CPU side </a:t>
            </a:r>
            <a:r>
              <a:rPr b="1" i="1" lang="en" sz="1600">
                <a:solidFill>
                  <a:schemeClr val="dk1"/>
                </a:solidFill>
                <a:latin typeface="Times New Roman"/>
                <a:ea typeface="Times New Roman"/>
                <a:cs typeface="Times New Roman"/>
                <a:sym typeface="Times New Roman"/>
              </a:rPr>
              <a:t>preprocessing bottleneck</a:t>
            </a:r>
            <a:r>
              <a:rPr i="1" lang="en" sz="1600">
                <a:solidFill>
                  <a:schemeClr val="dk1"/>
                </a:solidFill>
                <a:latin typeface="Times New Roman"/>
                <a:ea typeface="Times New Roman"/>
                <a:cs typeface="Times New Roman"/>
                <a:sym typeface="Times New Roman"/>
              </a:rPr>
              <a:t> in the </a:t>
            </a:r>
            <a:r>
              <a:rPr b="1" i="1" lang="en" sz="1600">
                <a:solidFill>
                  <a:schemeClr val="dk1"/>
                </a:solidFill>
                <a:latin typeface="Times New Roman"/>
                <a:ea typeface="Times New Roman"/>
                <a:cs typeface="Times New Roman"/>
                <a:sym typeface="Times New Roman"/>
              </a:rPr>
              <a:t>Deep Learning (DL) training?</a:t>
            </a:r>
            <a:endParaRPr b="1" i="1" sz="1500">
              <a:solidFill>
                <a:schemeClr val="dk1"/>
              </a:solidFill>
              <a:latin typeface="Times New Roman"/>
              <a:ea typeface="Times New Roman"/>
              <a:cs typeface="Times New Roman"/>
              <a:sym typeface="Times New Roman"/>
            </a:endParaRPr>
          </a:p>
        </p:txBody>
      </p:sp>
      <p:grpSp>
        <p:nvGrpSpPr>
          <p:cNvPr id="1395" name="Google Shape;1395;p71"/>
          <p:cNvGrpSpPr/>
          <p:nvPr/>
        </p:nvGrpSpPr>
        <p:grpSpPr>
          <a:xfrm>
            <a:off x="692500" y="2494417"/>
            <a:ext cx="2112900" cy="1846811"/>
            <a:chOff x="692500" y="2494475"/>
            <a:chExt cx="2112900" cy="1667700"/>
          </a:xfrm>
        </p:grpSpPr>
        <p:sp>
          <p:nvSpPr>
            <p:cNvPr id="1396" name="Google Shape;1396;p71"/>
            <p:cNvSpPr/>
            <p:nvPr/>
          </p:nvSpPr>
          <p:spPr>
            <a:xfrm>
              <a:off x="692500" y="2494475"/>
              <a:ext cx="2112900" cy="1667700"/>
            </a:xfrm>
            <a:prstGeom prst="can">
              <a:avLst>
                <a:gd fmla="val 25000" name="adj"/>
              </a:avLst>
            </a:prstGeom>
            <a:solidFill>
              <a:srgbClr val="A4C2F4"/>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1"/>
            <p:cNvSpPr/>
            <p:nvPr/>
          </p:nvSpPr>
          <p:spPr>
            <a:xfrm>
              <a:off x="1474600" y="3024646"/>
              <a:ext cx="548700" cy="4128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1"/>
            <p:cNvSpPr txBox="1"/>
            <p:nvPr/>
          </p:nvSpPr>
          <p:spPr>
            <a:xfrm>
              <a:off x="1091750" y="3436996"/>
              <a:ext cx="1399200" cy="5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Times New Roman"/>
                  <a:ea typeface="Times New Roman"/>
                  <a:cs typeface="Times New Roman"/>
                  <a:sym typeface="Times New Roman"/>
                </a:rPr>
                <a:t>     </a:t>
              </a:r>
              <a:r>
                <a:rPr b="1" lang="en" sz="1300">
                  <a:latin typeface="Times New Roman"/>
                  <a:ea typeface="Times New Roman"/>
                  <a:cs typeface="Times New Roman"/>
                  <a:sym typeface="Times New Roman"/>
                </a:rPr>
                <a:t>raw image </a:t>
              </a:r>
              <a:endParaRPr b="1" sz="1300">
                <a:latin typeface="Times New Roman"/>
                <a:ea typeface="Times New Roman"/>
                <a:cs typeface="Times New Roman"/>
                <a:sym typeface="Times New Roman"/>
              </a:endParaRPr>
            </a:p>
            <a:p>
              <a:pPr indent="0" lvl="0" marL="0" rtl="0" algn="ctr">
                <a:spcBef>
                  <a:spcPts val="0"/>
                </a:spcBef>
                <a:spcAft>
                  <a:spcPts val="0"/>
                </a:spcAft>
                <a:buNone/>
              </a:pPr>
              <a:r>
                <a:rPr b="1" lang="en" sz="1100">
                  <a:solidFill>
                    <a:srgbClr val="FF00FF"/>
                  </a:solidFill>
                  <a:latin typeface="Times New Roman"/>
                  <a:ea typeface="Times New Roman"/>
                  <a:cs typeface="Times New Roman"/>
                  <a:sym typeface="Times New Roman"/>
                </a:rPr>
                <a:t>1024 * 1024</a:t>
              </a:r>
              <a:endParaRPr b="1" sz="1100">
                <a:solidFill>
                  <a:srgbClr val="FF00FF"/>
                </a:solidFill>
                <a:latin typeface="Times New Roman"/>
                <a:ea typeface="Times New Roman"/>
                <a:cs typeface="Times New Roman"/>
                <a:sym typeface="Times New Roman"/>
              </a:endParaRPr>
            </a:p>
          </p:txBody>
        </p:sp>
      </p:grpSp>
      <p:sp>
        <p:nvSpPr>
          <p:cNvPr id="1399" name="Google Shape;1399;p71"/>
          <p:cNvSpPr/>
          <p:nvPr/>
        </p:nvSpPr>
        <p:spPr>
          <a:xfrm>
            <a:off x="1243650" y="2063425"/>
            <a:ext cx="1194300" cy="324300"/>
          </a:xfrm>
          <a:prstGeom prst="rect">
            <a:avLst/>
          </a:prstGeom>
          <a:solidFill>
            <a:srgbClr val="3C78D8"/>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SSD</a:t>
            </a:r>
            <a:endParaRPr b="1">
              <a:solidFill>
                <a:schemeClr val="dk1"/>
              </a:solidFill>
              <a:latin typeface="Times New Roman"/>
              <a:ea typeface="Times New Roman"/>
              <a:cs typeface="Times New Roman"/>
              <a:sym typeface="Times New Roman"/>
            </a:endParaRPr>
          </a:p>
        </p:txBody>
      </p:sp>
      <p:sp>
        <p:nvSpPr>
          <p:cNvPr id="1400" name="Google Shape;1400;p71"/>
          <p:cNvSpPr/>
          <p:nvPr/>
        </p:nvSpPr>
        <p:spPr>
          <a:xfrm>
            <a:off x="3246000" y="2387725"/>
            <a:ext cx="2812500" cy="16293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CPU</a:t>
            </a:r>
            <a:endParaRPr b="1">
              <a:solidFill>
                <a:srgbClr val="FFFFFF"/>
              </a:solidFill>
              <a:latin typeface="Times New Roman"/>
              <a:ea typeface="Times New Roman"/>
              <a:cs typeface="Times New Roman"/>
              <a:sym typeface="Times New Roman"/>
            </a:endParaRPr>
          </a:p>
        </p:txBody>
      </p:sp>
      <p:sp>
        <p:nvSpPr>
          <p:cNvPr id="1401" name="Google Shape;1401;p71"/>
          <p:cNvSpPr/>
          <p:nvPr/>
        </p:nvSpPr>
        <p:spPr>
          <a:xfrm>
            <a:off x="3246000" y="2066550"/>
            <a:ext cx="2812500" cy="324300"/>
          </a:xfrm>
          <a:prstGeom prst="rect">
            <a:avLst/>
          </a:prstGeom>
          <a:solidFill>
            <a:srgbClr val="0B5394"/>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CPU Cores</a:t>
            </a:r>
            <a:endParaRPr b="1">
              <a:solidFill>
                <a:srgbClr val="FFFFFF"/>
              </a:solidFill>
              <a:latin typeface="Times New Roman"/>
              <a:ea typeface="Times New Roman"/>
              <a:cs typeface="Times New Roman"/>
              <a:sym typeface="Times New Roman"/>
            </a:endParaRPr>
          </a:p>
        </p:txBody>
      </p:sp>
      <p:sp>
        <p:nvSpPr>
          <p:cNvPr id="1402" name="Google Shape;1402;p71"/>
          <p:cNvSpPr/>
          <p:nvPr/>
        </p:nvSpPr>
        <p:spPr>
          <a:xfrm>
            <a:off x="3246000" y="4017025"/>
            <a:ext cx="2812500" cy="324300"/>
          </a:xfrm>
          <a:prstGeom prst="rect">
            <a:avLst/>
          </a:prstGeom>
          <a:solidFill>
            <a:srgbClr val="0B5394"/>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Image Preprocessing  </a:t>
            </a:r>
            <a:endParaRPr b="1">
              <a:solidFill>
                <a:srgbClr val="FFFFFF"/>
              </a:solidFill>
              <a:latin typeface="Times New Roman"/>
              <a:ea typeface="Times New Roman"/>
              <a:cs typeface="Times New Roman"/>
              <a:sym typeface="Times New Roman"/>
            </a:endParaRPr>
          </a:p>
        </p:txBody>
      </p:sp>
      <p:sp>
        <p:nvSpPr>
          <p:cNvPr id="1403" name="Google Shape;1403;p71"/>
          <p:cNvSpPr/>
          <p:nvPr/>
        </p:nvSpPr>
        <p:spPr>
          <a:xfrm>
            <a:off x="3585295" y="3080975"/>
            <a:ext cx="548700" cy="4572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4" name="Google Shape;1404;p71"/>
          <p:cNvCxnSpPr>
            <a:stCxn id="1403" idx="3"/>
          </p:cNvCxnSpPr>
          <p:nvPr/>
        </p:nvCxnSpPr>
        <p:spPr>
          <a:xfrm>
            <a:off x="4133995" y="3309575"/>
            <a:ext cx="447600" cy="0"/>
          </a:xfrm>
          <a:prstGeom prst="straightConnector1">
            <a:avLst/>
          </a:prstGeom>
          <a:noFill/>
          <a:ln cap="flat" cmpd="sng" w="19050">
            <a:solidFill>
              <a:schemeClr val="dk1"/>
            </a:solidFill>
            <a:prstDash val="solid"/>
            <a:round/>
            <a:headEnd len="med" w="med" type="none"/>
            <a:tailEnd len="med" w="med" type="triangle"/>
          </a:ln>
        </p:spPr>
      </p:cxnSp>
      <p:sp>
        <p:nvSpPr>
          <p:cNvPr id="1405" name="Google Shape;1405;p71"/>
          <p:cNvSpPr/>
          <p:nvPr/>
        </p:nvSpPr>
        <p:spPr>
          <a:xfrm>
            <a:off x="4581595" y="3080975"/>
            <a:ext cx="548700" cy="457200"/>
          </a:xfrm>
          <a:prstGeom prst="rect">
            <a:avLst/>
          </a:prstGeom>
          <a:gradFill>
            <a:gsLst>
              <a:gs pos="0">
                <a:srgbClr val="DB0000">
                  <a:alpha val="86160"/>
                </a:srgbClr>
              </a:gs>
              <a:gs pos="32000">
                <a:srgbClr val="980202">
                  <a:alpha val="86160"/>
                </a:srgbClr>
              </a:gs>
              <a:gs pos="100000">
                <a:srgbClr val="540303">
                  <a:alpha val="861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6" name="Google Shape;1406;p71"/>
          <p:cNvCxnSpPr/>
          <p:nvPr/>
        </p:nvCxnSpPr>
        <p:spPr>
          <a:xfrm>
            <a:off x="5130295" y="3309575"/>
            <a:ext cx="447600" cy="0"/>
          </a:xfrm>
          <a:prstGeom prst="straightConnector1">
            <a:avLst/>
          </a:prstGeom>
          <a:noFill/>
          <a:ln cap="flat" cmpd="sng" w="19050">
            <a:solidFill>
              <a:schemeClr val="dk1"/>
            </a:solidFill>
            <a:prstDash val="solid"/>
            <a:round/>
            <a:headEnd len="med" w="med" type="none"/>
            <a:tailEnd len="med" w="med" type="triangle"/>
          </a:ln>
        </p:spPr>
      </p:cxnSp>
      <p:sp>
        <p:nvSpPr>
          <p:cNvPr id="1407" name="Google Shape;1407;p71"/>
          <p:cNvSpPr/>
          <p:nvPr/>
        </p:nvSpPr>
        <p:spPr>
          <a:xfrm>
            <a:off x="5577895" y="3200400"/>
            <a:ext cx="274200" cy="274200"/>
          </a:xfrm>
          <a:prstGeom prst="rect">
            <a:avLst/>
          </a:prstGeom>
          <a:gradFill>
            <a:gsLst>
              <a:gs pos="0">
                <a:srgbClr val="DB0000">
                  <a:alpha val="86160"/>
                </a:srgbClr>
              </a:gs>
              <a:gs pos="32000">
                <a:srgbClr val="980202">
                  <a:alpha val="86160"/>
                </a:srgbClr>
              </a:gs>
              <a:gs pos="100000">
                <a:srgbClr val="540303">
                  <a:alpha val="861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1"/>
          <p:cNvSpPr txBox="1"/>
          <p:nvPr/>
        </p:nvSpPr>
        <p:spPr>
          <a:xfrm>
            <a:off x="3493395" y="2645625"/>
            <a:ext cx="678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Times New Roman"/>
                <a:ea typeface="Times New Roman"/>
                <a:cs typeface="Times New Roman"/>
                <a:sym typeface="Times New Roman"/>
              </a:rPr>
              <a:t>random </a:t>
            </a:r>
            <a:endParaRPr b="1" sz="1100">
              <a:latin typeface="Times New Roman"/>
              <a:ea typeface="Times New Roman"/>
              <a:cs typeface="Times New Roman"/>
              <a:sym typeface="Times New Roman"/>
            </a:endParaRPr>
          </a:p>
          <a:p>
            <a:pPr indent="0" lvl="0" marL="0" rtl="0" algn="l">
              <a:spcBef>
                <a:spcPts val="0"/>
              </a:spcBef>
              <a:spcAft>
                <a:spcPts val="0"/>
              </a:spcAft>
              <a:buNone/>
            </a:pPr>
            <a:r>
              <a:rPr b="1" lang="en" sz="1100">
                <a:latin typeface="Times New Roman"/>
                <a:ea typeface="Times New Roman"/>
                <a:cs typeface="Times New Roman"/>
                <a:sym typeface="Times New Roman"/>
              </a:rPr>
              <a:t>resize </a:t>
            </a:r>
            <a:endParaRPr b="1" sz="1100">
              <a:latin typeface="Times New Roman"/>
              <a:ea typeface="Times New Roman"/>
              <a:cs typeface="Times New Roman"/>
              <a:sym typeface="Times New Roman"/>
            </a:endParaRPr>
          </a:p>
        </p:txBody>
      </p:sp>
      <p:sp>
        <p:nvSpPr>
          <p:cNvPr id="1409" name="Google Shape;1409;p71"/>
          <p:cNvSpPr txBox="1"/>
          <p:nvPr/>
        </p:nvSpPr>
        <p:spPr>
          <a:xfrm>
            <a:off x="4482745" y="2645625"/>
            <a:ext cx="735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Times New Roman"/>
                <a:ea typeface="Times New Roman"/>
                <a:cs typeface="Times New Roman"/>
                <a:sym typeface="Times New Roman"/>
              </a:rPr>
              <a:t>color </a:t>
            </a:r>
            <a:endParaRPr b="1" sz="1100">
              <a:latin typeface="Times New Roman"/>
              <a:ea typeface="Times New Roman"/>
              <a:cs typeface="Times New Roman"/>
              <a:sym typeface="Times New Roman"/>
            </a:endParaRPr>
          </a:p>
          <a:p>
            <a:pPr indent="0" lvl="0" marL="0" rtl="0" algn="l">
              <a:spcBef>
                <a:spcPts val="0"/>
              </a:spcBef>
              <a:spcAft>
                <a:spcPts val="0"/>
              </a:spcAft>
              <a:buNone/>
            </a:pPr>
            <a:r>
              <a:rPr b="1" lang="en" sz="1100">
                <a:latin typeface="Times New Roman"/>
                <a:ea typeface="Times New Roman"/>
                <a:cs typeface="Times New Roman"/>
                <a:sym typeface="Times New Roman"/>
              </a:rPr>
              <a:t>augment</a:t>
            </a:r>
            <a:endParaRPr b="1" sz="1100">
              <a:latin typeface="Times New Roman"/>
              <a:ea typeface="Times New Roman"/>
              <a:cs typeface="Times New Roman"/>
              <a:sym typeface="Times New Roman"/>
            </a:endParaRPr>
          </a:p>
        </p:txBody>
      </p:sp>
      <p:sp>
        <p:nvSpPr>
          <p:cNvPr id="1410" name="Google Shape;1410;p71"/>
          <p:cNvSpPr txBox="1"/>
          <p:nvPr/>
        </p:nvSpPr>
        <p:spPr>
          <a:xfrm>
            <a:off x="5466620" y="2616875"/>
            <a:ext cx="7350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Times New Roman"/>
                <a:ea typeface="Times New Roman"/>
                <a:cs typeface="Times New Roman"/>
                <a:sym typeface="Times New Roman"/>
              </a:rPr>
              <a:t>crop &amp;</a:t>
            </a:r>
            <a:r>
              <a:rPr b="1" lang="en" sz="1100">
                <a:latin typeface="Times New Roman"/>
                <a:ea typeface="Times New Roman"/>
                <a:cs typeface="Times New Roman"/>
                <a:sym typeface="Times New Roman"/>
              </a:rPr>
              <a:t> </a:t>
            </a:r>
            <a:endParaRPr b="1" sz="1100">
              <a:latin typeface="Times New Roman"/>
              <a:ea typeface="Times New Roman"/>
              <a:cs typeface="Times New Roman"/>
              <a:sym typeface="Times New Roman"/>
            </a:endParaRPr>
          </a:p>
          <a:p>
            <a:pPr indent="0" lvl="0" marL="0" rtl="0" algn="l">
              <a:spcBef>
                <a:spcPts val="0"/>
              </a:spcBef>
              <a:spcAft>
                <a:spcPts val="0"/>
              </a:spcAft>
              <a:buNone/>
            </a:pPr>
            <a:r>
              <a:rPr b="1" lang="en" sz="1100">
                <a:latin typeface="Times New Roman"/>
                <a:ea typeface="Times New Roman"/>
                <a:cs typeface="Times New Roman"/>
                <a:sym typeface="Times New Roman"/>
              </a:rPr>
              <a:t>mirror</a:t>
            </a:r>
            <a:endParaRPr b="1" sz="1100">
              <a:latin typeface="Times New Roman"/>
              <a:ea typeface="Times New Roman"/>
              <a:cs typeface="Times New Roman"/>
              <a:sym typeface="Times New Roman"/>
            </a:endParaRPr>
          </a:p>
          <a:p>
            <a:pPr indent="0" lvl="0" marL="0" rtl="0" algn="l">
              <a:spcBef>
                <a:spcPts val="0"/>
              </a:spcBef>
              <a:spcAft>
                <a:spcPts val="0"/>
              </a:spcAft>
              <a:buNone/>
            </a:pPr>
            <a:r>
              <a:rPr b="1" lang="en" sz="900">
                <a:solidFill>
                  <a:srgbClr val="FF00FF"/>
                </a:solidFill>
                <a:latin typeface="Times New Roman"/>
                <a:ea typeface="Times New Roman"/>
                <a:cs typeface="Times New Roman"/>
                <a:sym typeface="Times New Roman"/>
              </a:rPr>
              <a:t>224*224</a:t>
            </a:r>
            <a:endParaRPr b="1" sz="900">
              <a:solidFill>
                <a:srgbClr val="FF00FF"/>
              </a:solidFill>
              <a:latin typeface="Times New Roman"/>
              <a:ea typeface="Times New Roman"/>
              <a:cs typeface="Times New Roman"/>
              <a:sym typeface="Times New Roman"/>
            </a:endParaRPr>
          </a:p>
        </p:txBody>
      </p:sp>
      <p:sp>
        <p:nvSpPr>
          <p:cNvPr id="1411" name="Google Shape;1411;p71"/>
          <p:cNvSpPr/>
          <p:nvPr/>
        </p:nvSpPr>
        <p:spPr>
          <a:xfrm>
            <a:off x="6537960" y="2066550"/>
            <a:ext cx="2395500" cy="324300"/>
          </a:xfrm>
          <a:prstGeom prst="rect">
            <a:avLst/>
          </a:prstGeom>
          <a:solidFill>
            <a:srgbClr val="38761D"/>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GPU cluster </a:t>
            </a:r>
            <a:endParaRPr b="1">
              <a:solidFill>
                <a:srgbClr val="FFFFFF"/>
              </a:solidFill>
              <a:latin typeface="Times New Roman"/>
              <a:ea typeface="Times New Roman"/>
              <a:cs typeface="Times New Roman"/>
              <a:sym typeface="Times New Roman"/>
            </a:endParaRPr>
          </a:p>
        </p:txBody>
      </p:sp>
      <p:sp>
        <p:nvSpPr>
          <p:cNvPr id="1412" name="Google Shape;1412;p71"/>
          <p:cNvSpPr/>
          <p:nvPr/>
        </p:nvSpPr>
        <p:spPr>
          <a:xfrm>
            <a:off x="6537960" y="2387725"/>
            <a:ext cx="2395500" cy="16293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Times New Roman"/>
              <a:ea typeface="Times New Roman"/>
              <a:cs typeface="Times New Roman"/>
              <a:sym typeface="Times New Roman"/>
            </a:endParaRPr>
          </a:p>
        </p:txBody>
      </p:sp>
      <p:sp>
        <p:nvSpPr>
          <p:cNvPr id="1413" name="Google Shape;1413;p71"/>
          <p:cNvSpPr/>
          <p:nvPr/>
        </p:nvSpPr>
        <p:spPr>
          <a:xfrm>
            <a:off x="6537960" y="4017025"/>
            <a:ext cx="2395500" cy="324300"/>
          </a:xfrm>
          <a:prstGeom prst="rect">
            <a:avLst/>
          </a:prstGeom>
          <a:solidFill>
            <a:srgbClr val="38761D"/>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Image Training </a:t>
            </a:r>
            <a:endParaRPr b="1">
              <a:solidFill>
                <a:srgbClr val="FFFFFF"/>
              </a:solidFill>
              <a:latin typeface="Times New Roman"/>
              <a:ea typeface="Times New Roman"/>
              <a:cs typeface="Times New Roman"/>
              <a:sym typeface="Times New Roman"/>
            </a:endParaRPr>
          </a:p>
        </p:txBody>
      </p:sp>
      <p:pic>
        <p:nvPicPr>
          <p:cNvPr id="1414" name="Google Shape;1414;p71"/>
          <p:cNvPicPr preferRelativeResize="0"/>
          <p:nvPr/>
        </p:nvPicPr>
        <p:blipFill>
          <a:blip r:embed="rId4">
            <a:alphaModFix/>
          </a:blip>
          <a:stretch>
            <a:fillRect/>
          </a:stretch>
        </p:blipFill>
        <p:spPr>
          <a:xfrm>
            <a:off x="6793992" y="2451150"/>
            <a:ext cx="548640" cy="548640"/>
          </a:xfrm>
          <a:prstGeom prst="rect">
            <a:avLst/>
          </a:prstGeom>
          <a:noFill/>
          <a:ln>
            <a:noFill/>
          </a:ln>
        </p:spPr>
      </p:pic>
      <p:pic>
        <p:nvPicPr>
          <p:cNvPr id="1415" name="Google Shape;1415;p71"/>
          <p:cNvPicPr preferRelativeResize="0"/>
          <p:nvPr/>
        </p:nvPicPr>
        <p:blipFill>
          <a:blip r:embed="rId4">
            <a:alphaModFix/>
          </a:blip>
          <a:stretch>
            <a:fillRect/>
          </a:stretch>
        </p:blipFill>
        <p:spPr>
          <a:xfrm>
            <a:off x="7479792" y="2451150"/>
            <a:ext cx="548640" cy="548640"/>
          </a:xfrm>
          <a:prstGeom prst="rect">
            <a:avLst/>
          </a:prstGeom>
          <a:noFill/>
          <a:ln>
            <a:noFill/>
          </a:ln>
        </p:spPr>
      </p:pic>
      <p:pic>
        <p:nvPicPr>
          <p:cNvPr id="1416" name="Google Shape;1416;p71"/>
          <p:cNvPicPr preferRelativeResize="0"/>
          <p:nvPr/>
        </p:nvPicPr>
        <p:blipFill>
          <a:blip r:embed="rId4">
            <a:alphaModFix/>
          </a:blip>
          <a:stretch>
            <a:fillRect/>
          </a:stretch>
        </p:blipFill>
        <p:spPr>
          <a:xfrm>
            <a:off x="8129016" y="2450592"/>
            <a:ext cx="548640" cy="548640"/>
          </a:xfrm>
          <a:prstGeom prst="rect">
            <a:avLst/>
          </a:prstGeom>
          <a:noFill/>
          <a:ln>
            <a:noFill/>
          </a:ln>
        </p:spPr>
      </p:pic>
      <p:pic>
        <p:nvPicPr>
          <p:cNvPr id="1417" name="Google Shape;1417;p71"/>
          <p:cNvPicPr preferRelativeResize="0"/>
          <p:nvPr/>
        </p:nvPicPr>
        <p:blipFill>
          <a:blip r:embed="rId4">
            <a:alphaModFix/>
          </a:blip>
          <a:stretch>
            <a:fillRect/>
          </a:stretch>
        </p:blipFill>
        <p:spPr>
          <a:xfrm>
            <a:off x="6793992" y="3143500"/>
            <a:ext cx="548640" cy="548640"/>
          </a:xfrm>
          <a:prstGeom prst="rect">
            <a:avLst/>
          </a:prstGeom>
          <a:noFill/>
          <a:ln>
            <a:noFill/>
          </a:ln>
        </p:spPr>
      </p:pic>
      <p:pic>
        <p:nvPicPr>
          <p:cNvPr id="1418" name="Google Shape;1418;p71"/>
          <p:cNvPicPr preferRelativeResize="0"/>
          <p:nvPr/>
        </p:nvPicPr>
        <p:blipFill rotWithShape="1">
          <a:blip r:embed="rId4">
            <a:alphaModFix/>
          </a:blip>
          <a:srcRect b="0" l="0" r="0" t="0"/>
          <a:stretch/>
        </p:blipFill>
        <p:spPr>
          <a:xfrm>
            <a:off x="7479792" y="3143511"/>
            <a:ext cx="548640" cy="548640"/>
          </a:xfrm>
          <a:prstGeom prst="rect">
            <a:avLst/>
          </a:prstGeom>
          <a:noFill/>
          <a:ln>
            <a:noFill/>
          </a:ln>
        </p:spPr>
      </p:pic>
      <p:pic>
        <p:nvPicPr>
          <p:cNvPr id="1419" name="Google Shape;1419;p71"/>
          <p:cNvPicPr preferRelativeResize="0"/>
          <p:nvPr/>
        </p:nvPicPr>
        <p:blipFill>
          <a:blip r:embed="rId4">
            <a:alphaModFix/>
          </a:blip>
          <a:stretch>
            <a:fillRect/>
          </a:stretch>
        </p:blipFill>
        <p:spPr>
          <a:xfrm>
            <a:off x="8129016" y="3146486"/>
            <a:ext cx="548640" cy="548640"/>
          </a:xfrm>
          <a:prstGeom prst="rect">
            <a:avLst/>
          </a:prstGeom>
          <a:noFill/>
          <a:ln>
            <a:noFill/>
          </a:ln>
        </p:spPr>
      </p:pic>
      <p:cxnSp>
        <p:nvCxnSpPr>
          <p:cNvPr id="1420" name="Google Shape;1420;p71"/>
          <p:cNvCxnSpPr>
            <a:stCxn id="1397" idx="3"/>
            <a:endCxn id="1403" idx="1"/>
          </p:cNvCxnSpPr>
          <p:nvPr/>
        </p:nvCxnSpPr>
        <p:spPr>
          <a:xfrm flipH="1" rot="10800000">
            <a:off x="2023300" y="3309495"/>
            <a:ext cx="1562100" cy="600"/>
          </a:xfrm>
          <a:prstGeom prst="straightConnector1">
            <a:avLst/>
          </a:prstGeom>
          <a:noFill/>
          <a:ln cap="flat" cmpd="sng" w="28575">
            <a:solidFill>
              <a:schemeClr val="dk1"/>
            </a:solidFill>
            <a:prstDash val="solid"/>
            <a:round/>
            <a:headEnd len="med" w="med" type="none"/>
            <a:tailEnd len="med" w="med" type="triangle"/>
          </a:ln>
        </p:spPr>
      </p:cxnSp>
      <p:cxnSp>
        <p:nvCxnSpPr>
          <p:cNvPr id="1421" name="Google Shape;1421;p71"/>
          <p:cNvCxnSpPr>
            <a:stCxn id="1407" idx="3"/>
          </p:cNvCxnSpPr>
          <p:nvPr/>
        </p:nvCxnSpPr>
        <p:spPr>
          <a:xfrm>
            <a:off x="5852095" y="3337500"/>
            <a:ext cx="685800" cy="0"/>
          </a:xfrm>
          <a:prstGeom prst="straightConnector1">
            <a:avLst/>
          </a:prstGeom>
          <a:noFill/>
          <a:ln cap="flat" cmpd="sng" w="19050">
            <a:solidFill>
              <a:schemeClr val="dk1"/>
            </a:solidFill>
            <a:prstDash val="solid"/>
            <a:round/>
            <a:headEnd len="med" w="med" type="none"/>
            <a:tailEnd len="med" w="med" type="triangle"/>
          </a:ln>
        </p:spPr>
      </p:cxnSp>
      <p:sp>
        <p:nvSpPr>
          <p:cNvPr id="1422" name="Google Shape;1422;p71"/>
          <p:cNvSpPr/>
          <p:nvPr/>
        </p:nvSpPr>
        <p:spPr>
          <a:xfrm>
            <a:off x="289750" y="4155075"/>
            <a:ext cx="2812500" cy="808500"/>
          </a:xfrm>
          <a:prstGeom prst="roundRect">
            <a:avLst>
              <a:gd fmla="val 16667" name="adj"/>
            </a:avLst>
          </a:prstGeom>
          <a:noFill/>
          <a:ln cap="flat" cmpd="sng" w="28575">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Data movement </a:t>
            </a:r>
            <a:r>
              <a:rPr b="1" i="1" lang="en">
                <a:latin typeface="Times New Roman"/>
                <a:ea typeface="Times New Roman"/>
                <a:cs typeface="Times New Roman"/>
                <a:sym typeface="Times New Roman"/>
              </a:rPr>
              <a:t>bottleneck</a:t>
            </a:r>
            <a:r>
              <a:rPr i="1" lang="en">
                <a:latin typeface="Times New Roman"/>
                <a:ea typeface="Times New Roman"/>
                <a:cs typeface="Times New Roman"/>
                <a:sym typeface="Times New Roman"/>
              </a:rPr>
              <a:t> -- moving large images via </a:t>
            </a:r>
            <a:r>
              <a:rPr b="1" i="1" lang="en">
                <a:latin typeface="Times New Roman"/>
                <a:ea typeface="Times New Roman"/>
                <a:cs typeface="Times New Roman"/>
                <a:sym typeface="Times New Roman"/>
              </a:rPr>
              <a:t>PCIe bus</a:t>
            </a:r>
            <a:endParaRPr b="1" i="1">
              <a:latin typeface="Times New Roman"/>
              <a:ea typeface="Times New Roman"/>
              <a:cs typeface="Times New Roman"/>
              <a:sym typeface="Times New Roman"/>
            </a:endParaRPr>
          </a:p>
        </p:txBody>
      </p:sp>
      <p:sp>
        <p:nvSpPr>
          <p:cNvPr id="1423" name="Google Shape;1423;p71"/>
          <p:cNvSpPr/>
          <p:nvPr/>
        </p:nvSpPr>
        <p:spPr>
          <a:xfrm>
            <a:off x="3236625" y="4091475"/>
            <a:ext cx="2870100" cy="906300"/>
          </a:xfrm>
          <a:prstGeom prst="roundRect">
            <a:avLst>
              <a:gd fmla="val 16667" name="adj"/>
            </a:avLst>
          </a:prstGeom>
          <a:noFill/>
          <a:ln cap="flat" cmpd="sng" w="28575">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i="1">
              <a:latin typeface="Times New Roman"/>
              <a:ea typeface="Times New Roman"/>
              <a:cs typeface="Times New Roman"/>
              <a:sym typeface="Times New Roman"/>
            </a:endParaRPr>
          </a:p>
          <a:p>
            <a:pPr indent="0" lvl="0" marL="0" rtl="0" algn="ctr">
              <a:spcBef>
                <a:spcPts val="0"/>
              </a:spcBef>
              <a:spcAft>
                <a:spcPts val="0"/>
              </a:spcAft>
              <a:buNone/>
            </a:pPr>
            <a:r>
              <a:rPr b="1" i="1" lang="en">
                <a:latin typeface="Times New Roman"/>
                <a:ea typeface="Times New Roman"/>
                <a:cs typeface="Times New Roman"/>
                <a:sym typeface="Times New Roman"/>
              </a:rPr>
              <a:t>CPU </a:t>
            </a:r>
            <a:r>
              <a:rPr b="1" i="1" lang="en">
                <a:latin typeface="Times New Roman"/>
                <a:ea typeface="Times New Roman"/>
                <a:cs typeface="Times New Roman"/>
                <a:sym typeface="Times New Roman"/>
              </a:rPr>
              <a:t>bottleneck</a:t>
            </a:r>
            <a:r>
              <a:rPr i="1" lang="en">
                <a:latin typeface="Times New Roman"/>
                <a:ea typeface="Times New Roman"/>
                <a:cs typeface="Times New Roman"/>
                <a:sym typeface="Times New Roman"/>
              </a:rPr>
              <a:t> -- preprocessing on slow CPUs increases </a:t>
            </a:r>
            <a:r>
              <a:rPr b="1" i="1" lang="en">
                <a:latin typeface="Times New Roman"/>
                <a:ea typeface="Times New Roman"/>
                <a:cs typeface="Times New Roman"/>
                <a:sym typeface="Times New Roman"/>
              </a:rPr>
              <a:t>GPU idle time</a:t>
            </a:r>
            <a:r>
              <a:rPr i="1" lang="en">
                <a:latin typeface="Times New Roman"/>
                <a:ea typeface="Times New Roman"/>
                <a:cs typeface="Times New Roman"/>
                <a:sym typeface="Times New Roman"/>
              </a:rPr>
              <a:t> </a:t>
            </a:r>
            <a:endParaRPr b="1" i="1">
              <a:latin typeface="Times New Roman"/>
              <a:ea typeface="Times New Roman"/>
              <a:cs typeface="Times New Roman"/>
              <a:sym typeface="Times New Roman"/>
            </a:endParaRPr>
          </a:p>
        </p:txBody>
      </p:sp>
      <p:sp>
        <p:nvSpPr>
          <p:cNvPr id="1424" name="Google Shape;1424;p71"/>
          <p:cNvSpPr/>
          <p:nvPr/>
        </p:nvSpPr>
        <p:spPr>
          <a:xfrm>
            <a:off x="2211800" y="1563125"/>
            <a:ext cx="4550700" cy="393600"/>
          </a:xfrm>
          <a:prstGeom prst="roundRect">
            <a:avLst>
              <a:gd fmla="val 16667"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500">
                <a:latin typeface="Times New Roman"/>
                <a:ea typeface="Times New Roman"/>
                <a:cs typeface="Times New Roman"/>
                <a:sym typeface="Times New Roman"/>
              </a:rPr>
              <a:t>Traditional DL preprocessing pipeline </a:t>
            </a:r>
            <a:endParaRPr b="1" i="1" sz="15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95"/>
                                        </p:tgtEl>
                                        <p:attrNameLst>
                                          <p:attrName>style.visibility</p:attrName>
                                        </p:attrNameLst>
                                      </p:cBhvr>
                                      <p:to>
                                        <p:strVal val="visible"/>
                                      </p:to>
                                    </p:set>
                                    <p:animEffect filter="fade" transition="in">
                                      <p:cBhvr>
                                        <p:cTn dur="1000"/>
                                        <p:tgtEl>
                                          <p:spTgt spid="1395"/>
                                        </p:tgtEl>
                                      </p:cBhvr>
                                    </p:animEffect>
                                  </p:childTnLst>
                                </p:cTn>
                              </p:par>
                              <p:par>
                                <p:cTn fill="hold" nodeType="withEffect" presetClass="entr" presetID="1" presetSubtype="0">
                                  <p:stCondLst>
                                    <p:cond delay="0"/>
                                  </p:stCondLst>
                                  <p:childTnLst>
                                    <p:set>
                                      <p:cBhvr>
                                        <p:cTn dur="1" fill="hold">
                                          <p:stCondLst>
                                            <p:cond delay="0"/>
                                          </p:stCondLst>
                                        </p:cTn>
                                        <p:tgtEl>
                                          <p:spTgt spid="13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00"/>
                                        </p:tgtEl>
                                        <p:attrNameLst>
                                          <p:attrName>style.visibility</p:attrName>
                                        </p:attrNameLst>
                                      </p:cBhvr>
                                      <p:to>
                                        <p:strVal val="visible"/>
                                      </p:to>
                                    </p:set>
                                    <p:animEffect filter="fade" transition="in">
                                      <p:cBhvr>
                                        <p:cTn dur="1000"/>
                                        <p:tgtEl>
                                          <p:spTgt spid="1400"/>
                                        </p:tgtEl>
                                      </p:cBhvr>
                                    </p:animEffect>
                                  </p:childTnLst>
                                </p:cTn>
                              </p:par>
                              <p:par>
                                <p:cTn fill="hold" nodeType="withEffect" presetClass="entr" presetID="1" presetSubtype="0">
                                  <p:stCondLst>
                                    <p:cond delay="0"/>
                                  </p:stCondLst>
                                  <p:childTnLst>
                                    <p:set>
                                      <p:cBhvr>
                                        <p:cTn dur="1" fill="hold">
                                          <p:stCondLst>
                                            <p:cond delay="0"/>
                                          </p:stCondLst>
                                        </p:cTn>
                                        <p:tgtEl>
                                          <p:spTgt spid="14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11"/>
                                        </p:tgtEl>
                                        <p:attrNameLst>
                                          <p:attrName>style.visibility</p:attrName>
                                        </p:attrNameLst>
                                      </p:cBhvr>
                                      <p:to>
                                        <p:strVal val="visible"/>
                                      </p:to>
                                    </p:set>
                                    <p:animEffect filter="fade" transition="in">
                                      <p:cBhvr>
                                        <p:cTn dur="1000"/>
                                        <p:tgtEl>
                                          <p:spTgt spid="1411"/>
                                        </p:tgtEl>
                                      </p:cBhvr>
                                    </p:animEffect>
                                  </p:childTnLst>
                                </p:cTn>
                              </p:par>
                              <p:par>
                                <p:cTn fill="hold" nodeType="withEffect" presetClass="entr" presetID="1" presetSubtype="0">
                                  <p:stCondLst>
                                    <p:cond delay="0"/>
                                  </p:stCondLst>
                                  <p:childTnLst>
                                    <p:set>
                                      <p:cBhvr>
                                        <p:cTn dur="1" fill="hold">
                                          <p:stCondLst>
                                            <p:cond delay="0"/>
                                          </p:stCondLst>
                                        </p:cTn>
                                        <p:tgtEl>
                                          <p:spTgt spid="1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30" name="Google Shape;1430;p72"/>
          <p:cNvSpPr txBox="1"/>
          <p:nvPr>
            <p:ph type="title"/>
          </p:nvPr>
        </p:nvSpPr>
        <p:spPr>
          <a:xfrm>
            <a:off x="274320" y="137160"/>
            <a:ext cx="8686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RETINA: KVS framework for scaling DL training using CSD</a:t>
            </a:r>
            <a:endParaRPr b="1">
              <a:latin typeface="Times New Roman"/>
              <a:ea typeface="Times New Roman"/>
              <a:cs typeface="Times New Roman"/>
              <a:sym typeface="Times New Roman"/>
            </a:endParaRPr>
          </a:p>
        </p:txBody>
      </p:sp>
      <p:pic>
        <p:nvPicPr>
          <p:cNvPr id="1431" name="Google Shape;1431;p72"/>
          <p:cNvPicPr preferRelativeResize="0"/>
          <p:nvPr/>
        </p:nvPicPr>
        <p:blipFill rotWithShape="1">
          <a:blip r:embed="rId3">
            <a:alphaModFix/>
          </a:blip>
          <a:srcRect b="0" l="0" r="0" t="0"/>
          <a:stretch/>
        </p:blipFill>
        <p:spPr>
          <a:xfrm>
            <a:off x="8538324" y="0"/>
            <a:ext cx="616201" cy="324300"/>
          </a:xfrm>
          <a:prstGeom prst="rect">
            <a:avLst/>
          </a:prstGeom>
          <a:noFill/>
          <a:ln>
            <a:noFill/>
          </a:ln>
        </p:spPr>
      </p:pic>
      <p:grpSp>
        <p:nvGrpSpPr>
          <p:cNvPr id="1432" name="Google Shape;1432;p72"/>
          <p:cNvGrpSpPr/>
          <p:nvPr/>
        </p:nvGrpSpPr>
        <p:grpSpPr>
          <a:xfrm>
            <a:off x="727799" y="1389888"/>
            <a:ext cx="4162234" cy="2031259"/>
            <a:chOff x="603043" y="2494475"/>
            <a:chExt cx="2202357" cy="1667700"/>
          </a:xfrm>
        </p:grpSpPr>
        <p:sp>
          <p:nvSpPr>
            <p:cNvPr id="1433" name="Google Shape;1433;p72"/>
            <p:cNvSpPr/>
            <p:nvPr/>
          </p:nvSpPr>
          <p:spPr>
            <a:xfrm>
              <a:off x="692500" y="2494475"/>
              <a:ext cx="2112900" cy="1667700"/>
            </a:xfrm>
            <a:prstGeom prst="can">
              <a:avLst>
                <a:gd fmla="val 25000" name="adj"/>
              </a:avLst>
            </a:prstGeom>
            <a:solidFill>
              <a:srgbClr val="A2C4C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2"/>
            <p:cNvSpPr/>
            <p:nvPr/>
          </p:nvSpPr>
          <p:spPr>
            <a:xfrm>
              <a:off x="732625" y="3135410"/>
              <a:ext cx="338700" cy="5256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2"/>
            <p:cNvSpPr txBox="1"/>
            <p:nvPr/>
          </p:nvSpPr>
          <p:spPr>
            <a:xfrm>
              <a:off x="603043" y="2809283"/>
              <a:ext cx="737400" cy="40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Times New Roman"/>
                  <a:ea typeface="Times New Roman"/>
                  <a:cs typeface="Times New Roman"/>
                  <a:sym typeface="Times New Roman"/>
                </a:rPr>
                <a:t>     raw image </a:t>
              </a:r>
              <a:endParaRPr b="1" sz="1100">
                <a:latin typeface="Times New Roman"/>
                <a:ea typeface="Times New Roman"/>
                <a:cs typeface="Times New Roman"/>
                <a:sym typeface="Times New Roman"/>
              </a:endParaRPr>
            </a:p>
            <a:p>
              <a:pPr indent="0" lvl="0" marL="0" rtl="0" algn="l">
                <a:spcBef>
                  <a:spcPts val="0"/>
                </a:spcBef>
                <a:spcAft>
                  <a:spcPts val="0"/>
                </a:spcAft>
                <a:buNone/>
              </a:pPr>
              <a:r>
                <a:rPr b="1" lang="en" sz="900">
                  <a:solidFill>
                    <a:srgbClr val="FF00FF"/>
                  </a:solidFill>
                  <a:latin typeface="Times New Roman"/>
                  <a:ea typeface="Times New Roman"/>
                  <a:cs typeface="Times New Roman"/>
                  <a:sym typeface="Times New Roman"/>
                </a:rPr>
                <a:t>      1024 * 1024</a:t>
              </a:r>
              <a:endParaRPr b="1" sz="900">
                <a:solidFill>
                  <a:srgbClr val="FF00FF"/>
                </a:solidFill>
                <a:latin typeface="Times New Roman"/>
                <a:ea typeface="Times New Roman"/>
                <a:cs typeface="Times New Roman"/>
                <a:sym typeface="Times New Roman"/>
              </a:endParaRPr>
            </a:p>
          </p:txBody>
        </p:sp>
      </p:grpSp>
      <p:sp>
        <p:nvSpPr>
          <p:cNvPr id="1436" name="Google Shape;1436;p72"/>
          <p:cNvSpPr/>
          <p:nvPr/>
        </p:nvSpPr>
        <p:spPr>
          <a:xfrm>
            <a:off x="1710075" y="1471349"/>
            <a:ext cx="2305500" cy="32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Computational Storage</a:t>
            </a:r>
            <a:endParaRPr b="1">
              <a:solidFill>
                <a:schemeClr val="dk1"/>
              </a:solidFill>
              <a:latin typeface="Times New Roman"/>
              <a:ea typeface="Times New Roman"/>
              <a:cs typeface="Times New Roman"/>
              <a:sym typeface="Times New Roman"/>
            </a:endParaRPr>
          </a:p>
        </p:txBody>
      </p:sp>
      <p:sp>
        <p:nvSpPr>
          <p:cNvPr id="1437" name="Google Shape;1437;p72"/>
          <p:cNvSpPr/>
          <p:nvPr/>
        </p:nvSpPr>
        <p:spPr>
          <a:xfrm>
            <a:off x="2121408" y="2265883"/>
            <a:ext cx="548700" cy="4572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8" name="Google Shape;1438;p72"/>
          <p:cNvCxnSpPr>
            <a:stCxn id="1437" idx="3"/>
          </p:cNvCxnSpPr>
          <p:nvPr/>
        </p:nvCxnSpPr>
        <p:spPr>
          <a:xfrm>
            <a:off x="2670108" y="2494483"/>
            <a:ext cx="447600" cy="0"/>
          </a:xfrm>
          <a:prstGeom prst="straightConnector1">
            <a:avLst/>
          </a:prstGeom>
          <a:noFill/>
          <a:ln cap="flat" cmpd="sng" w="19050">
            <a:solidFill>
              <a:schemeClr val="dk1"/>
            </a:solidFill>
            <a:prstDash val="solid"/>
            <a:round/>
            <a:headEnd len="med" w="med" type="none"/>
            <a:tailEnd len="med" w="med" type="triangle"/>
          </a:ln>
        </p:spPr>
      </p:cxnSp>
      <p:sp>
        <p:nvSpPr>
          <p:cNvPr id="1439" name="Google Shape;1439;p72"/>
          <p:cNvSpPr/>
          <p:nvPr/>
        </p:nvSpPr>
        <p:spPr>
          <a:xfrm>
            <a:off x="3117708" y="2265883"/>
            <a:ext cx="548700" cy="457200"/>
          </a:xfrm>
          <a:prstGeom prst="rect">
            <a:avLst/>
          </a:prstGeom>
          <a:gradFill>
            <a:gsLst>
              <a:gs pos="0">
                <a:srgbClr val="DB0000">
                  <a:alpha val="86160"/>
                </a:srgbClr>
              </a:gs>
              <a:gs pos="32000">
                <a:srgbClr val="980202">
                  <a:alpha val="86160"/>
                </a:srgbClr>
              </a:gs>
              <a:gs pos="100000">
                <a:srgbClr val="540303">
                  <a:alpha val="861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0" name="Google Shape;1440;p72"/>
          <p:cNvCxnSpPr/>
          <p:nvPr/>
        </p:nvCxnSpPr>
        <p:spPr>
          <a:xfrm>
            <a:off x="3666744" y="2494483"/>
            <a:ext cx="447600" cy="0"/>
          </a:xfrm>
          <a:prstGeom prst="straightConnector1">
            <a:avLst/>
          </a:prstGeom>
          <a:noFill/>
          <a:ln cap="flat" cmpd="sng" w="19050">
            <a:solidFill>
              <a:schemeClr val="dk1"/>
            </a:solidFill>
            <a:prstDash val="solid"/>
            <a:round/>
            <a:headEnd len="med" w="med" type="none"/>
            <a:tailEnd len="med" w="med" type="triangle"/>
          </a:ln>
        </p:spPr>
      </p:cxnSp>
      <p:sp>
        <p:nvSpPr>
          <p:cNvPr id="1441" name="Google Shape;1441;p72"/>
          <p:cNvSpPr/>
          <p:nvPr/>
        </p:nvSpPr>
        <p:spPr>
          <a:xfrm>
            <a:off x="4114008" y="2385308"/>
            <a:ext cx="274200" cy="274200"/>
          </a:xfrm>
          <a:prstGeom prst="rect">
            <a:avLst/>
          </a:prstGeom>
          <a:gradFill>
            <a:gsLst>
              <a:gs pos="0">
                <a:srgbClr val="DB0000">
                  <a:alpha val="86160"/>
                </a:srgbClr>
              </a:gs>
              <a:gs pos="32000">
                <a:srgbClr val="980202">
                  <a:alpha val="86160"/>
                </a:srgbClr>
              </a:gs>
              <a:gs pos="100000">
                <a:srgbClr val="540303">
                  <a:alpha val="861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2"/>
          <p:cNvSpPr txBox="1"/>
          <p:nvPr/>
        </p:nvSpPr>
        <p:spPr>
          <a:xfrm>
            <a:off x="2090473" y="1833829"/>
            <a:ext cx="678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Times New Roman"/>
                <a:ea typeface="Times New Roman"/>
                <a:cs typeface="Times New Roman"/>
                <a:sym typeface="Times New Roman"/>
              </a:rPr>
              <a:t>random </a:t>
            </a:r>
            <a:endParaRPr b="1" sz="1100">
              <a:latin typeface="Times New Roman"/>
              <a:ea typeface="Times New Roman"/>
              <a:cs typeface="Times New Roman"/>
              <a:sym typeface="Times New Roman"/>
            </a:endParaRPr>
          </a:p>
          <a:p>
            <a:pPr indent="0" lvl="0" marL="0" rtl="0" algn="l">
              <a:spcBef>
                <a:spcPts val="0"/>
              </a:spcBef>
              <a:spcAft>
                <a:spcPts val="0"/>
              </a:spcAft>
              <a:buNone/>
            </a:pPr>
            <a:r>
              <a:rPr b="1" lang="en" sz="1100">
                <a:latin typeface="Times New Roman"/>
                <a:ea typeface="Times New Roman"/>
                <a:cs typeface="Times New Roman"/>
                <a:sym typeface="Times New Roman"/>
              </a:rPr>
              <a:t>resize </a:t>
            </a:r>
            <a:endParaRPr b="1" sz="1100">
              <a:latin typeface="Times New Roman"/>
              <a:ea typeface="Times New Roman"/>
              <a:cs typeface="Times New Roman"/>
              <a:sym typeface="Times New Roman"/>
            </a:endParaRPr>
          </a:p>
        </p:txBody>
      </p:sp>
      <p:sp>
        <p:nvSpPr>
          <p:cNvPr id="1443" name="Google Shape;1443;p72"/>
          <p:cNvSpPr txBox="1"/>
          <p:nvPr/>
        </p:nvSpPr>
        <p:spPr>
          <a:xfrm>
            <a:off x="3064663" y="1833829"/>
            <a:ext cx="735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Times New Roman"/>
                <a:ea typeface="Times New Roman"/>
                <a:cs typeface="Times New Roman"/>
                <a:sym typeface="Times New Roman"/>
              </a:rPr>
              <a:t>color </a:t>
            </a:r>
            <a:endParaRPr b="1" sz="1100">
              <a:latin typeface="Times New Roman"/>
              <a:ea typeface="Times New Roman"/>
              <a:cs typeface="Times New Roman"/>
              <a:sym typeface="Times New Roman"/>
            </a:endParaRPr>
          </a:p>
          <a:p>
            <a:pPr indent="0" lvl="0" marL="0" rtl="0" algn="l">
              <a:spcBef>
                <a:spcPts val="0"/>
              </a:spcBef>
              <a:spcAft>
                <a:spcPts val="0"/>
              </a:spcAft>
              <a:buNone/>
            </a:pPr>
            <a:r>
              <a:rPr b="1" lang="en" sz="1100">
                <a:latin typeface="Times New Roman"/>
                <a:ea typeface="Times New Roman"/>
                <a:cs typeface="Times New Roman"/>
                <a:sym typeface="Times New Roman"/>
              </a:rPr>
              <a:t>augment</a:t>
            </a:r>
            <a:endParaRPr b="1" sz="1100">
              <a:latin typeface="Times New Roman"/>
              <a:ea typeface="Times New Roman"/>
              <a:cs typeface="Times New Roman"/>
              <a:sym typeface="Times New Roman"/>
            </a:endParaRPr>
          </a:p>
        </p:txBody>
      </p:sp>
      <p:sp>
        <p:nvSpPr>
          <p:cNvPr id="1444" name="Google Shape;1444;p72"/>
          <p:cNvSpPr txBox="1"/>
          <p:nvPr/>
        </p:nvSpPr>
        <p:spPr>
          <a:xfrm>
            <a:off x="4015333" y="1795658"/>
            <a:ext cx="7350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Times New Roman"/>
                <a:ea typeface="Times New Roman"/>
                <a:cs typeface="Times New Roman"/>
                <a:sym typeface="Times New Roman"/>
              </a:rPr>
              <a:t>crop &amp; </a:t>
            </a:r>
            <a:endParaRPr b="1" sz="1100">
              <a:latin typeface="Times New Roman"/>
              <a:ea typeface="Times New Roman"/>
              <a:cs typeface="Times New Roman"/>
              <a:sym typeface="Times New Roman"/>
            </a:endParaRPr>
          </a:p>
          <a:p>
            <a:pPr indent="0" lvl="0" marL="0" rtl="0" algn="l">
              <a:spcBef>
                <a:spcPts val="0"/>
              </a:spcBef>
              <a:spcAft>
                <a:spcPts val="0"/>
              </a:spcAft>
              <a:buNone/>
            </a:pPr>
            <a:r>
              <a:rPr b="1" lang="en" sz="1100">
                <a:latin typeface="Times New Roman"/>
                <a:ea typeface="Times New Roman"/>
                <a:cs typeface="Times New Roman"/>
                <a:sym typeface="Times New Roman"/>
              </a:rPr>
              <a:t>mirror</a:t>
            </a:r>
            <a:endParaRPr b="1" sz="1100">
              <a:latin typeface="Times New Roman"/>
              <a:ea typeface="Times New Roman"/>
              <a:cs typeface="Times New Roman"/>
              <a:sym typeface="Times New Roman"/>
            </a:endParaRPr>
          </a:p>
          <a:p>
            <a:pPr indent="0" lvl="0" marL="0" rtl="0" algn="l">
              <a:spcBef>
                <a:spcPts val="0"/>
              </a:spcBef>
              <a:spcAft>
                <a:spcPts val="0"/>
              </a:spcAft>
              <a:buNone/>
            </a:pPr>
            <a:r>
              <a:rPr b="1" lang="en" sz="900">
                <a:solidFill>
                  <a:srgbClr val="FF00FF"/>
                </a:solidFill>
                <a:latin typeface="Times New Roman"/>
                <a:ea typeface="Times New Roman"/>
                <a:cs typeface="Times New Roman"/>
                <a:sym typeface="Times New Roman"/>
              </a:rPr>
              <a:t>224*224</a:t>
            </a:r>
            <a:endParaRPr b="1" sz="900">
              <a:solidFill>
                <a:srgbClr val="FF00FF"/>
              </a:solidFill>
              <a:latin typeface="Times New Roman"/>
              <a:ea typeface="Times New Roman"/>
              <a:cs typeface="Times New Roman"/>
              <a:sym typeface="Times New Roman"/>
            </a:endParaRPr>
          </a:p>
        </p:txBody>
      </p:sp>
      <p:grpSp>
        <p:nvGrpSpPr>
          <p:cNvPr id="1445" name="Google Shape;1445;p72"/>
          <p:cNvGrpSpPr/>
          <p:nvPr/>
        </p:nvGrpSpPr>
        <p:grpSpPr>
          <a:xfrm>
            <a:off x="5656932" y="1393206"/>
            <a:ext cx="2305429" cy="2031147"/>
            <a:chOff x="6537960" y="2066550"/>
            <a:chExt cx="2395500" cy="2274775"/>
          </a:xfrm>
        </p:grpSpPr>
        <p:sp>
          <p:nvSpPr>
            <p:cNvPr id="1446" name="Google Shape;1446;p72"/>
            <p:cNvSpPr/>
            <p:nvPr/>
          </p:nvSpPr>
          <p:spPr>
            <a:xfrm>
              <a:off x="6537960" y="2066550"/>
              <a:ext cx="2395500" cy="324300"/>
            </a:xfrm>
            <a:prstGeom prst="rect">
              <a:avLst/>
            </a:prstGeom>
            <a:solidFill>
              <a:srgbClr val="38761D"/>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GPU cluster </a:t>
              </a:r>
              <a:endParaRPr b="1">
                <a:solidFill>
                  <a:srgbClr val="FFFFFF"/>
                </a:solidFill>
                <a:latin typeface="Times New Roman"/>
                <a:ea typeface="Times New Roman"/>
                <a:cs typeface="Times New Roman"/>
                <a:sym typeface="Times New Roman"/>
              </a:endParaRPr>
            </a:p>
          </p:txBody>
        </p:sp>
        <p:sp>
          <p:nvSpPr>
            <p:cNvPr id="1447" name="Google Shape;1447;p72"/>
            <p:cNvSpPr/>
            <p:nvPr/>
          </p:nvSpPr>
          <p:spPr>
            <a:xfrm>
              <a:off x="6537960" y="2387725"/>
              <a:ext cx="2395500" cy="16293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Times New Roman"/>
                <a:ea typeface="Times New Roman"/>
                <a:cs typeface="Times New Roman"/>
                <a:sym typeface="Times New Roman"/>
              </a:endParaRPr>
            </a:p>
          </p:txBody>
        </p:sp>
        <p:sp>
          <p:nvSpPr>
            <p:cNvPr id="1448" name="Google Shape;1448;p72"/>
            <p:cNvSpPr/>
            <p:nvPr/>
          </p:nvSpPr>
          <p:spPr>
            <a:xfrm>
              <a:off x="6537960" y="4017025"/>
              <a:ext cx="2395500" cy="324300"/>
            </a:xfrm>
            <a:prstGeom prst="rect">
              <a:avLst/>
            </a:prstGeom>
            <a:solidFill>
              <a:srgbClr val="38761D"/>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Image Training </a:t>
              </a:r>
              <a:endParaRPr b="1">
                <a:solidFill>
                  <a:srgbClr val="FFFFFF"/>
                </a:solidFill>
                <a:latin typeface="Times New Roman"/>
                <a:ea typeface="Times New Roman"/>
                <a:cs typeface="Times New Roman"/>
                <a:sym typeface="Times New Roman"/>
              </a:endParaRPr>
            </a:p>
          </p:txBody>
        </p:sp>
        <p:pic>
          <p:nvPicPr>
            <p:cNvPr id="1449" name="Google Shape;1449;p72"/>
            <p:cNvPicPr preferRelativeResize="0"/>
            <p:nvPr/>
          </p:nvPicPr>
          <p:blipFill>
            <a:blip r:embed="rId4">
              <a:alphaModFix/>
            </a:blip>
            <a:stretch>
              <a:fillRect/>
            </a:stretch>
          </p:blipFill>
          <p:spPr>
            <a:xfrm>
              <a:off x="6793992" y="2451150"/>
              <a:ext cx="548640" cy="548640"/>
            </a:xfrm>
            <a:prstGeom prst="rect">
              <a:avLst/>
            </a:prstGeom>
            <a:noFill/>
            <a:ln>
              <a:noFill/>
            </a:ln>
          </p:spPr>
        </p:pic>
        <p:pic>
          <p:nvPicPr>
            <p:cNvPr id="1450" name="Google Shape;1450;p72"/>
            <p:cNvPicPr preferRelativeResize="0"/>
            <p:nvPr/>
          </p:nvPicPr>
          <p:blipFill>
            <a:blip r:embed="rId4">
              <a:alphaModFix/>
            </a:blip>
            <a:stretch>
              <a:fillRect/>
            </a:stretch>
          </p:blipFill>
          <p:spPr>
            <a:xfrm>
              <a:off x="7479792" y="2451150"/>
              <a:ext cx="548640" cy="548640"/>
            </a:xfrm>
            <a:prstGeom prst="rect">
              <a:avLst/>
            </a:prstGeom>
            <a:noFill/>
            <a:ln>
              <a:noFill/>
            </a:ln>
          </p:spPr>
        </p:pic>
        <p:pic>
          <p:nvPicPr>
            <p:cNvPr id="1451" name="Google Shape;1451;p72"/>
            <p:cNvPicPr preferRelativeResize="0"/>
            <p:nvPr/>
          </p:nvPicPr>
          <p:blipFill>
            <a:blip r:embed="rId4">
              <a:alphaModFix/>
            </a:blip>
            <a:stretch>
              <a:fillRect/>
            </a:stretch>
          </p:blipFill>
          <p:spPr>
            <a:xfrm>
              <a:off x="8129016" y="2450592"/>
              <a:ext cx="548640" cy="548640"/>
            </a:xfrm>
            <a:prstGeom prst="rect">
              <a:avLst/>
            </a:prstGeom>
            <a:noFill/>
            <a:ln>
              <a:noFill/>
            </a:ln>
          </p:spPr>
        </p:pic>
        <p:pic>
          <p:nvPicPr>
            <p:cNvPr id="1452" name="Google Shape;1452;p72"/>
            <p:cNvPicPr preferRelativeResize="0"/>
            <p:nvPr/>
          </p:nvPicPr>
          <p:blipFill>
            <a:blip r:embed="rId4">
              <a:alphaModFix/>
            </a:blip>
            <a:stretch>
              <a:fillRect/>
            </a:stretch>
          </p:blipFill>
          <p:spPr>
            <a:xfrm>
              <a:off x="6793992" y="3143500"/>
              <a:ext cx="548640" cy="548640"/>
            </a:xfrm>
            <a:prstGeom prst="rect">
              <a:avLst/>
            </a:prstGeom>
            <a:noFill/>
            <a:ln>
              <a:noFill/>
            </a:ln>
          </p:spPr>
        </p:pic>
        <p:pic>
          <p:nvPicPr>
            <p:cNvPr id="1453" name="Google Shape;1453;p72"/>
            <p:cNvPicPr preferRelativeResize="0"/>
            <p:nvPr/>
          </p:nvPicPr>
          <p:blipFill rotWithShape="1">
            <a:blip r:embed="rId4">
              <a:alphaModFix/>
            </a:blip>
            <a:srcRect b="0" l="0" r="0" t="0"/>
            <a:stretch/>
          </p:blipFill>
          <p:spPr>
            <a:xfrm>
              <a:off x="7479792" y="3143511"/>
              <a:ext cx="548640" cy="548640"/>
            </a:xfrm>
            <a:prstGeom prst="rect">
              <a:avLst/>
            </a:prstGeom>
            <a:noFill/>
            <a:ln>
              <a:noFill/>
            </a:ln>
          </p:spPr>
        </p:pic>
        <p:pic>
          <p:nvPicPr>
            <p:cNvPr id="1454" name="Google Shape;1454;p72"/>
            <p:cNvPicPr preferRelativeResize="0"/>
            <p:nvPr/>
          </p:nvPicPr>
          <p:blipFill>
            <a:blip r:embed="rId4">
              <a:alphaModFix/>
            </a:blip>
            <a:stretch>
              <a:fillRect/>
            </a:stretch>
          </p:blipFill>
          <p:spPr>
            <a:xfrm>
              <a:off x="8129016" y="3146486"/>
              <a:ext cx="548640" cy="548640"/>
            </a:xfrm>
            <a:prstGeom prst="rect">
              <a:avLst/>
            </a:prstGeom>
            <a:noFill/>
            <a:ln>
              <a:noFill/>
            </a:ln>
          </p:spPr>
        </p:pic>
      </p:grpSp>
      <p:cxnSp>
        <p:nvCxnSpPr>
          <p:cNvPr id="1455" name="Google Shape;1455;p72"/>
          <p:cNvCxnSpPr>
            <a:stCxn id="1441" idx="3"/>
          </p:cNvCxnSpPr>
          <p:nvPr/>
        </p:nvCxnSpPr>
        <p:spPr>
          <a:xfrm flipH="1" rot="10800000">
            <a:off x="4388208" y="2496308"/>
            <a:ext cx="1268700" cy="26100"/>
          </a:xfrm>
          <a:prstGeom prst="straightConnector1">
            <a:avLst/>
          </a:prstGeom>
          <a:noFill/>
          <a:ln cap="flat" cmpd="sng" w="19050">
            <a:solidFill>
              <a:schemeClr val="dk1"/>
            </a:solidFill>
            <a:prstDash val="solid"/>
            <a:round/>
            <a:headEnd len="med" w="med" type="none"/>
            <a:tailEnd len="med" w="med" type="triangle"/>
          </a:ln>
        </p:spPr>
      </p:cxnSp>
      <p:sp>
        <p:nvSpPr>
          <p:cNvPr id="1456" name="Google Shape;1456;p72"/>
          <p:cNvSpPr/>
          <p:nvPr/>
        </p:nvSpPr>
        <p:spPr>
          <a:xfrm>
            <a:off x="2376900" y="768096"/>
            <a:ext cx="4550700" cy="393600"/>
          </a:xfrm>
          <a:prstGeom prst="roundRect">
            <a:avLst>
              <a:gd fmla="val 16667" name="adj"/>
            </a:avLst>
          </a:prstGeom>
          <a:solidFill>
            <a:srgbClr val="C9DAF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500">
                <a:latin typeface="Times New Roman"/>
                <a:ea typeface="Times New Roman"/>
                <a:cs typeface="Times New Roman"/>
                <a:sym typeface="Times New Roman"/>
              </a:rPr>
              <a:t>DL preprocessing pipeline in RETINA</a:t>
            </a:r>
            <a:endParaRPr b="1" i="1" sz="1500">
              <a:latin typeface="Times New Roman"/>
              <a:ea typeface="Times New Roman"/>
              <a:cs typeface="Times New Roman"/>
              <a:sym typeface="Times New Roman"/>
            </a:endParaRPr>
          </a:p>
        </p:txBody>
      </p:sp>
      <p:cxnSp>
        <p:nvCxnSpPr>
          <p:cNvPr id="1457" name="Google Shape;1457;p72"/>
          <p:cNvCxnSpPr>
            <a:stCxn id="1434" idx="3"/>
            <a:endCxn id="1437" idx="1"/>
          </p:cNvCxnSpPr>
          <p:nvPr/>
        </p:nvCxnSpPr>
        <p:spPr>
          <a:xfrm>
            <a:off x="1612804" y="2490638"/>
            <a:ext cx="508500" cy="3900"/>
          </a:xfrm>
          <a:prstGeom prst="straightConnector1">
            <a:avLst/>
          </a:prstGeom>
          <a:noFill/>
          <a:ln cap="flat" cmpd="sng" w="19050">
            <a:solidFill>
              <a:schemeClr val="dk1"/>
            </a:solidFill>
            <a:prstDash val="solid"/>
            <a:round/>
            <a:headEnd len="med" w="med" type="none"/>
            <a:tailEnd len="med" w="med" type="triangle"/>
          </a:ln>
        </p:spPr>
      </p:cxnSp>
      <p:sp>
        <p:nvSpPr>
          <p:cNvPr id="1458" name="Google Shape;1458;p72"/>
          <p:cNvSpPr/>
          <p:nvPr/>
        </p:nvSpPr>
        <p:spPr>
          <a:xfrm>
            <a:off x="630725" y="3611880"/>
            <a:ext cx="4119600" cy="5727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Times New Roman"/>
                <a:ea typeface="Times New Roman"/>
                <a:cs typeface="Times New Roman"/>
                <a:sym typeface="Times New Roman"/>
              </a:rPr>
              <a:t>Preprocessing is done </a:t>
            </a:r>
            <a:r>
              <a:rPr b="1" i="1" lang="en">
                <a:latin typeface="Times New Roman"/>
                <a:ea typeface="Times New Roman"/>
                <a:cs typeface="Times New Roman"/>
                <a:sym typeface="Times New Roman"/>
              </a:rPr>
              <a:t>on the SSD</a:t>
            </a:r>
            <a:r>
              <a:rPr i="1" lang="en">
                <a:latin typeface="Times New Roman"/>
                <a:ea typeface="Times New Roman"/>
                <a:cs typeface="Times New Roman"/>
                <a:sym typeface="Times New Roman"/>
              </a:rPr>
              <a:t> using the near-storage accelerator </a:t>
            </a:r>
            <a:endParaRPr i="1">
              <a:latin typeface="Times New Roman"/>
              <a:ea typeface="Times New Roman"/>
              <a:cs typeface="Times New Roman"/>
              <a:sym typeface="Times New Roman"/>
            </a:endParaRPr>
          </a:p>
        </p:txBody>
      </p:sp>
      <p:sp>
        <p:nvSpPr>
          <p:cNvPr id="1459" name="Google Shape;1459;p72"/>
          <p:cNvSpPr/>
          <p:nvPr/>
        </p:nvSpPr>
        <p:spPr>
          <a:xfrm>
            <a:off x="630713" y="4361688"/>
            <a:ext cx="4119600" cy="5727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Reduces the data movement --</a:t>
            </a:r>
            <a:r>
              <a:rPr i="1" lang="en">
                <a:latin typeface="Times New Roman"/>
                <a:ea typeface="Times New Roman"/>
                <a:cs typeface="Times New Roman"/>
                <a:sym typeface="Times New Roman"/>
              </a:rPr>
              <a:t> Only the smaller preprocessed images are moved via the PCIe bus</a:t>
            </a:r>
            <a:endParaRPr i="1">
              <a:latin typeface="Times New Roman"/>
              <a:ea typeface="Times New Roman"/>
              <a:cs typeface="Times New Roman"/>
              <a:sym typeface="Times New Roman"/>
            </a:endParaRPr>
          </a:p>
        </p:txBody>
      </p:sp>
      <p:sp>
        <p:nvSpPr>
          <p:cNvPr id="1460" name="Google Shape;1460;p72"/>
          <p:cNvSpPr/>
          <p:nvPr/>
        </p:nvSpPr>
        <p:spPr>
          <a:xfrm>
            <a:off x="5035050" y="3611880"/>
            <a:ext cx="3986100" cy="5727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Reduces CPU utilization -- </a:t>
            </a:r>
            <a:r>
              <a:rPr i="1" lang="en">
                <a:latin typeface="Times New Roman"/>
                <a:ea typeface="Times New Roman"/>
                <a:cs typeface="Times New Roman"/>
                <a:sym typeface="Times New Roman"/>
              </a:rPr>
              <a:t>host CPUs are free from performing preprocessing  </a:t>
            </a:r>
            <a:endParaRPr i="1">
              <a:latin typeface="Times New Roman"/>
              <a:ea typeface="Times New Roman"/>
              <a:cs typeface="Times New Roman"/>
              <a:sym typeface="Times New Roman"/>
            </a:endParaRPr>
          </a:p>
        </p:txBody>
      </p:sp>
      <p:sp>
        <p:nvSpPr>
          <p:cNvPr id="1461" name="Google Shape;1461;p72"/>
          <p:cNvSpPr/>
          <p:nvPr/>
        </p:nvSpPr>
        <p:spPr>
          <a:xfrm>
            <a:off x="5003600" y="4361688"/>
            <a:ext cx="4017600" cy="5727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350">
                <a:latin typeface="Times New Roman"/>
                <a:ea typeface="Times New Roman"/>
                <a:cs typeface="Times New Roman"/>
                <a:sym typeface="Times New Roman"/>
              </a:rPr>
              <a:t>Reduces GPU idle time -- </a:t>
            </a:r>
            <a:r>
              <a:rPr i="1" lang="en" sz="1350">
                <a:latin typeface="Times New Roman"/>
                <a:ea typeface="Times New Roman"/>
                <a:cs typeface="Times New Roman"/>
                <a:sym typeface="Times New Roman"/>
              </a:rPr>
              <a:t>faster preprocessing and reducing data movement improves the GPU utilization </a:t>
            </a:r>
            <a:endParaRPr i="1" sz="135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67" name="Google Shape;1467;p73"/>
          <p:cNvSpPr txBox="1"/>
          <p:nvPr>
            <p:ph type="title"/>
          </p:nvPr>
        </p:nvSpPr>
        <p:spPr>
          <a:xfrm>
            <a:off x="274320" y="137160"/>
            <a:ext cx="8686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RETINA: KVS framework for scaling DL training using CSD</a:t>
            </a:r>
            <a:endParaRPr b="1">
              <a:latin typeface="Times New Roman"/>
              <a:ea typeface="Times New Roman"/>
              <a:cs typeface="Times New Roman"/>
              <a:sym typeface="Times New Roman"/>
            </a:endParaRPr>
          </a:p>
        </p:txBody>
      </p:sp>
      <p:pic>
        <p:nvPicPr>
          <p:cNvPr id="1468" name="Google Shape;1468;p73"/>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1469" name="Google Shape;1469;p73"/>
          <p:cNvSpPr/>
          <p:nvPr/>
        </p:nvSpPr>
        <p:spPr>
          <a:xfrm>
            <a:off x="720575" y="826275"/>
            <a:ext cx="7794300" cy="5076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800">
                <a:latin typeface="Times New Roman"/>
                <a:ea typeface="Times New Roman"/>
                <a:cs typeface="Times New Roman"/>
                <a:sym typeface="Times New Roman"/>
              </a:rPr>
              <a:t>RETINA</a:t>
            </a:r>
            <a:r>
              <a:rPr i="1" lang="en" sz="1800">
                <a:latin typeface="Times New Roman"/>
                <a:ea typeface="Times New Roman"/>
                <a:cs typeface="Times New Roman"/>
                <a:sym typeface="Times New Roman"/>
              </a:rPr>
              <a:t> exposes the preprocessing offload to storage using</a:t>
            </a:r>
            <a:r>
              <a:rPr b="1" i="1" lang="en" sz="1800">
                <a:latin typeface="Times New Roman"/>
                <a:ea typeface="Times New Roman"/>
                <a:cs typeface="Times New Roman"/>
                <a:sym typeface="Times New Roman"/>
              </a:rPr>
              <a:t> KVS framework </a:t>
            </a:r>
            <a:endParaRPr b="1" i="1" sz="1800">
              <a:latin typeface="Times New Roman"/>
              <a:ea typeface="Times New Roman"/>
              <a:cs typeface="Times New Roman"/>
              <a:sym typeface="Times New Roman"/>
            </a:endParaRPr>
          </a:p>
        </p:txBody>
      </p:sp>
      <p:sp>
        <p:nvSpPr>
          <p:cNvPr id="1470" name="Google Shape;1470;p73"/>
          <p:cNvSpPr/>
          <p:nvPr/>
        </p:nvSpPr>
        <p:spPr>
          <a:xfrm>
            <a:off x="720575" y="2880360"/>
            <a:ext cx="7817700" cy="5076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latin typeface="Times New Roman"/>
                <a:ea typeface="Times New Roman"/>
                <a:cs typeface="Times New Roman"/>
                <a:sym typeface="Times New Roman"/>
              </a:rPr>
              <a:t>Integrated </a:t>
            </a:r>
            <a:r>
              <a:rPr b="1" i="1" lang="en" sz="1600">
                <a:latin typeface="Times New Roman"/>
                <a:ea typeface="Times New Roman"/>
                <a:cs typeface="Times New Roman"/>
                <a:sym typeface="Times New Roman"/>
              </a:rPr>
              <a:t>RETINA to the Tensorflow</a:t>
            </a:r>
            <a:r>
              <a:rPr i="1" lang="en" sz="1600">
                <a:latin typeface="Times New Roman"/>
                <a:ea typeface="Times New Roman"/>
                <a:cs typeface="Times New Roman"/>
                <a:sym typeface="Times New Roman"/>
              </a:rPr>
              <a:t> and performed </a:t>
            </a:r>
            <a:r>
              <a:rPr b="1" i="1" lang="en" sz="1600">
                <a:latin typeface="Times New Roman"/>
                <a:ea typeface="Times New Roman"/>
                <a:cs typeface="Times New Roman"/>
                <a:sym typeface="Times New Roman"/>
              </a:rPr>
              <a:t>ResNet50 DL model training </a:t>
            </a:r>
            <a:r>
              <a:rPr i="1" lang="en" sz="1600">
                <a:latin typeface="Times New Roman"/>
                <a:ea typeface="Times New Roman"/>
                <a:cs typeface="Times New Roman"/>
                <a:sym typeface="Times New Roman"/>
              </a:rPr>
              <a:t> </a:t>
            </a:r>
            <a:endParaRPr i="1" sz="1600">
              <a:latin typeface="Times New Roman"/>
              <a:ea typeface="Times New Roman"/>
              <a:cs typeface="Times New Roman"/>
              <a:sym typeface="Times New Roman"/>
            </a:endParaRPr>
          </a:p>
        </p:txBody>
      </p:sp>
      <p:cxnSp>
        <p:nvCxnSpPr>
          <p:cNvPr id="1471" name="Google Shape;1471;p73"/>
          <p:cNvCxnSpPr/>
          <p:nvPr/>
        </p:nvCxnSpPr>
        <p:spPr>
          <a:xfrm>
            <a:off x="925700" y="3387954"/>
            <a:ext cx="0" cy="1275900"/>
          </a:xfrm>
          <a:prstGeom prst="straightConnector1">
            <a:avLst/>
          </a:prstGeom>
          <a:noFill/>
          <a:ln cap="flat" cmpd="sng" w="28575">
            <a:solidFill>
              <a:schemeClr val="dk1"/>
            </a:solidFill>
            <a:prstDash val="solid"/>
            <a:round/>
            <a:headEnd len="med" w="med" type="none"/>
            <a:tailEnd len="med" w="med" type="none"/>
          </a:ln>
        </p:spPr>
      </p:cxnSp>
      <p:grpSp>
        <p:nvGrpSpPr>
          <p:cNvPr id="1472" name="Google Shape;1472;p73"/>
          <p:cNvGrpSpPr/>
          <p:nvPr/>
        </p:nvGrpSpPr>
        <p:grpSpPr>
          <a:xfrm>
            <a:off x="925657" y="3639123"/>
            <a:ext cx="6768011" cy="507600"/>
            <a:chOff x="925657" y="3639123"/>
            <a:chExt cx="6768011" cy="507600"/>
          </a:xfrm>
        </p:grpSpPr>
        <p:cxnSp>
          <p:nvCxnSpPr>
            <p:cNvPr id="1473" name="Google Shape;1473;p73"/>
            <p:cNvCxnSpPr/>
            <p:nvPr/>
          </p:nvCxnSpPr>
          <p:spPr>
            <a:xfrm>
              <a:off x="925657" y="3888226"/>
              <a:ext cx="636900" cy="0"/>
            </a:xfrm>
            <a:prstGeom prst="straightConnector1">
              <a:avLst/>
            </a:prstGeom>
            <a:noFill/>
            <a:ln cap="flat" cmpd="sng" w="28575">
              <a:solidFill>
                <a:schemeClr val="dk1"/>
              </a:solidFill>
              <a:prstDash val="solid"/>
              <a:round/>
              <a:headEnd len="med" w="med" type="none"/>
              <a:tailEnd len="med" w="med" type="oval"/>
            </a:ln>
          </p:spPr>
        </p:cxnSp>
        <p:sp>
          <p:nvSpPr>
            <p:cNvPr id="1474" name="Google Shape;1474;p73"/>
            <p:cNvSpPr/>
            <p:nvPr/>
          </p:nvSpPr>
          <p:spPr>
            <a:xfrm>
              <a:off x="1572768" y="3639123"/>
              <a:ext cx="6120900" cy="507600"/>
            </a:xfrm>
            <a:prstGeom prst="roundRect">
              <a:avLst>
                <a:gd fmla="val 16667" name="adj"/>
              </a:avLst>
            </a:prstGeom>
            <a:no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Times New Roman"/>
                  <a:ea typeface="Times New Roman"/>
                  <a:cs typeface="Times New Roman"/>
                  <a:sym typeface="Times New Roman"/>
                </a:rPr>
                <a:t>CPU utilization </a:t>
              </a:r>
              <a:r>
                <a:rPr b="1" lang="en" sz="1500">
                  <a:latin typeface="Times New Roman"/>
                  <a:ea typeface="Times New Roman"/>
                  <a:cs typeface="Times New Roman"/>
                  <a:sym typeface="Times New Roman"/>
                </a:rPr>
                <a:t>reduced by 97%</a:t>
              </a:r>
              <a:r>
                <a:rPr lang="en" sz="1500">
                  <a:latin typeface="Times New Roman"/>
                  <a:ea typeface="Times New Roman"/>
                  <a:cs typeface="Times New Roman"/>
                  <a:sym typeface="Times New Roman"/>
                </a:rPr>
                <a:t> and GPU utilization</a:t>
              </a:r>
              <a:r>
                <a:rPr b="1" lang="en" sz="1500">
                  <a:latin typeface="Times New Roman"/>
                  <a:ea typeface="Times New Roman"/>
                  <a:cs typeface="Times New Roman"/>
                  <a:sym typeface="Times New Roman"/>
                </a:rPr>
                <a:t> improved by 25%</a:t>
              </a:r>
              <a:r>
                <a:rPr lang="en" sz="1500">
                  <a:latin typeface="Times New Roman"/>
                  <a:ea typeface="Times New Roman"/>
                  <a:cs typeface="Times New Roman"/>
                  <a:sym typeface="Times New Roman"/>
                </a:rPr>
                <a:t> as compared to the traditional pipeline model </a:t>
              </a:r>
              <a:endParaRPr sz="1500">
                <a:latin typeface="Times New Roman"/>
                <a:ea typeface="Times New Roman"/>
                <a:cs typeface="Times New Roman"/>
                <a:sym typeface="Times New Roman"/>
              </a:endParaRPr>
            </a:p>
          </p:txBody>
        </p:sp>
      </p:grpSp>
      <p:grpSp>
        <p:nvGrpSpPr>
          <p:cNvPr id="1475" name="Google Shape;1475;p73"/>
          <p:cNvGrpSpPr/>
          <p:nvPr/>
        </p:nvGrpSpPr>
        <p:grpSpPr>
          <a:xfrm>
            <a:off x="918628" y="4370832"/>
            <a:ext cx="6768128" cy="512100"/>
            <a:chOff x="918628" y="4397876"/>
            <a:chExt cx="6768128" cy="512100"/>
          </a:xfrm>
        </p:grpSpPr>
        <p:cxnSp>
          <p:nvCxnSpPr>
            <p:cNvPr id="1476" name="Google Shape;1476;p73"/>
            <p:cNvCxnSpPr/>
            <p:nvPr/>
          </p:nvCxnSpPr>
          <p:spPr>
            <a:xfrm>
              <a:off x="918628" y="4686045"/>
              <a:ext cx="661800" cy="0"/>
            </a:xfrm>
            <a:prstGeom prst="straightConnector1">
              <a:avLst/>
            </a:prstGeom>
            <a:noFill/>
            <a:ln cap="flat" cmpd="sng" w="28575">
              <a:solidFill>
                <a:schemeClr val="dk1"/>
              </a:solidFill>
              <a:prstDash val="solid"/>
              <a:round/>
              <a:headEnd len="med" w="med" type="none"/>
              <a:tailEnd len="med" w="med" type="oval"/>
            </a:ln>
          </p:spPr>
        </p:cxnSp>
        <p:sp>
          <p:nvSpPr>
            <p:cNvPr id="1477" name="Google Shape;1477;p73"/>
            <p:cNvSpPr/>
            <p:nvPr/>
          </p:nvSpPr>
          <p:spPr>
            <a:xfrm>
              <a:off x="1591056" y="4397876"/>
              <a:ext cx="6095700" cy="512100"/>
            </a:xfrm>
            <a:prstGeom prst="roundRect">
              <a:avLst>
                <a:gd fmla="val 16667" name="adj"/>
              </a:avLst>
            </a:prstGeom>
            <a:no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36% faster</a:t>
              </a:r>
              <a:r>
                <a:rPr lang="en" sz="1500">
                  <a:latin typeface="Times New Roman"/>
                  <a:ea typeface="Times New Roman"/>
                  <a:cs typeface="Times New Roman"/>
                  <a:sym typeface="Times New Roman"/>
                </a:rPr>
                <a:t> </a:t>
              </a:r>
              <a:r>
                <a:rPr b="1" lang="en" sz="1500">
                  <a:latin typeface="Times New Roman"/>
                  <a:ea typeface="Times New Roman"/>
                  <a:cs typeface="Times New Roman"/>
                  <a:sym typeface="Times New Roman"/>
                </a:rPr>
                <a:t>preprocessing</a:t>
              </a:r>
              <a:r>
                <a:rPr lang="en" sz="1500">
                  <a:latin typeface="Times New Roman"/>
                  <a:ea typeface="Times New Roman"/>
                  <a:cs typeface="Times New Roman"/>
                  <a:sym typeface="Times New Roman"/>
                </a:rPr>
                <a:t> </a:t>
              </a:r>
              <a:r>
                <a:rPr b="1" lang="en" sz="1500">
                  <a:latin typeface="Times New Roman"/>
                  <a:ea typeface="Times New Roman"/>
                  <a:cs typeface="Times New Roman"/>
                  <a:sym typeface="Times New Roman"/>
                </a:rPr>
                <a:t>on the near-storage</a:t>
              </a:r>
              <a:r>
                <a:rPr lang="en" sz="1500">
                  <a:latin typeface="Times New Roman"/>
                  <a:ea typeface="Times New Roman"/>
                  <a:cs typeface="Times New Roman"/>
                  <a:sym typeface="Times New Roman"/>
                </a:rPr>
                <a:t> </a:t>
              </a:r>
              <a:r>
                <a:rPr b="1" lang="en" sz="1500">
                  <a:latin typeface="Times New Roman"/>
                  <a:ea typeface="Times New Roman"/>
                  <a:cs typeface="Times New Roman"/>
                  <a:sym typeface="Times New Roman"/>
                </a:rPr>
                <a:t>FPGA</a:t>
              </a:r>
              <a:r>
                <a:rPr lang="en" sz="1500">
                  <a:latin typeface="Times New Roman"/>
                  <a:ea typeface="Times New Roman"/>
                  <a:cs typeface="Times New Roman"/>
                  <a:sym typeface="Times New Roman"/>
                </a:rPr>
                <a:t> than preprocessing images</a:t>
              </a:r>
              <a:r>
                <a:rPr b="1" lang="en" sz="1500">
                  <a:latin typeface="Times New Roman"/>
                  <a:ea typeface="Times New Roman"/>
                  <a:cs typeface="Times New Roman"/>
                  <a:sym typeface="Times New Roman"/>
                </a:rPr>
                <a:t> on the cpu </a:t>
              </a:r>
              <a:r>
                <a:rPr lang="en" sz="1500">
                  <a:latin typeface="Times New Roman"/>
                  <a:ea typeface="Times New Roman"/>
                  <a:cs typeface="Times New Roman"/>
                  <a:sym typeface="Times New Roman"/>
                </a:rPr>
                <a:t>in the traditional pipeline model</a:t>
              </a:r>
              <a:endParaRPr sz="1500">
                <a:latin typeface="Times New Roman"/>
                <a:ea typeface="Times New Roman"/>
                <a:cs typeface="Times New Roman"/>
                <a:sym typeface="Times New Roman"/>
              </a:endParaRPr>
            </a:p>
          </p:txBody>
        </p:sp>
      </p:grpSp>
      <p:cxnSp>
        <p:nvCxnSpPr>
          <p:cNvPr id="1478" name="Google Shape;1478;p73"/>
          <p:cNvCxnSpPr/>
          <p:nvPr/>
        </p:nvCxnSpPr>
        <p:spPr>
          <a:xfrm>
            <a:off x="968100" y="1335550"/>
            <a:ext cx="0" cy="1081200"/>
          </a:xfrm>
          <a:prstGeom prst="straightConnector1">
            <a:avLst/>
          </a:prstGeom>
          <a:noFill/>
          <a:ln cap="flat" cmpd="sng" w="28575">
            <a:solidFill>
              <a:srgbClr val="000000"/>
            </a:solidFill>
            <a:prstDash val="solid"/>
            <a:round/>
            <a:headEnd len="med" w="med" type="none"/>
            <a:tailEnd len="med" w="med" type="none"/>
          </a:ln>
        </p:spPr>
      </p:cxnSp>
      <p:grpSp>
        <p:nvGrpSpPr>
          <p:cNvPr id="1479" name="Google Shape;1479;p73"/>
          <p:cNvGrpSpPr/>
          <p:nvPr/>
        </p:nvGrpSpPr>
        <p:grpSpPr>
          <a:xfrm>
            <a:off x="968100" y="1508708"/>
            <a:ext cx="6780125" cy="434507"/>
            <a:chOff x="968100" y="1466125"/>
            <a:chExt cx="6780125" cy="572700"/>
          </a:xfrm>
        </p:grpSpPr>
        <p:cxnSp>
          <p:nvCxnSpPr>
            <p:cNvPr id="1480" name="Google Shape;1480;p73"/>
            <p:cNvCxnSpPr/>
            <p:nvPr/>
          </p:nvCxnSpPr>
          <p:spPr>
            <a:xfrm>
              <a:off x="968100" y="1752475"/>
              <a:ext cx="508800" cy="0"/>
            </a:xfrm>
            <a:prstGeom prst="straightConnector1">
              <a:avLst/>
            </a:prstGeom>
            <a:noFill/>
            <a:ln cap="flat" cmpd="sng" w="28575">
              <a:solidFill>
                <a:srgbClr val="000000"/>
              </a:solidFill>
              <a:prstDash val="solid"/>
              <a:round/>
              <a:headEnd len="med" w="med" type="none"/>
              <a:tailEnd len="med" w="med" type="oval"/>
            </a:ln>
          </p:spPr>
        </p:cxnSp>
        <p:sp>
          <p:nvSpPr>
            <p:cNvPr id="1481" name="Google Shape;1481;p73"/>
            <p:cNvSpPr/>
            <p:nvPr/>
          </p:nvSpPr>
          <p:spPr>
            <a:xfrm>
              <a:off x="1487225" y="1466125"/>
              <a:ext cx="6261000" cy="572700"/>
            </a:xfrm>
            <a:prstGeom prst="roundRect">
              <a:avLst>
                <a:gd fmla="val 16667" name="adj"/>
              </a:avLst>
            </a:prstGeom>
            <a:no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KVS to index data on the SSD</a:t>
              </a:r>
              <a:r>
                <a:rPr lang="en" sz="1500">
                  <a:latin typeface="Times New Roman"/>
                  <a:ea typeface="Times New Roman"/>
                  <a:cs typeface="Times New Roman"/>
                  <a:sym typeface="Times New Roman"/>
                </a:rPr>
                <a:t> -- lookup, scan, insert, delete operations</a:t>
              </a:r>
              <a:endParaRPr sz="1500">
                <a:latin typeface="Times New Roman"/>
                <a:ea typeface="Times New Roman"/>
                <a:cs typeface="Times New Roman"/>
                <a:sym typeface="Times New Roman"/>
              </a:endParaRPr>
            </a:p>
          </p:txBody>
        </p:sp>
      </p:grpSp>
      <p:grpSp>
        <p:nvGrpSpPr>
          <p:cNvPr id="1482" name="Google Shape;1482;p73"/>
          <p:cNvGrpSpPr/>
          <p:nvPr/>
        </p:nvGrpSpPr>
        <p:grpSpPr>
          <a:xfrm>
            <a:off x="965825" y="2153986"/>
            <a:ext cx="6782400" cy="507600"/>
            <a:chOff x="965825" y="2153986"/>
            <a:chExt cx="6782400" cy="507600"/>
          </a:xfrm>
        </p:grpSpPr>
        <p:cxnSp>
          <p:nvCxnSpPr>
            <p:cNvPr id="1483" name="Google Shape;1483;p73"/>
            <p:cNvCxnSpPr/>
            <p:nvPr/>
          </p:nvCxnSpPr>
          <p:spPr>
            <a:xfrm>
              <a:off x="965825" y="2407786"/>
              <a:ext cx="508800" cy="0"/>
            </a:xfrm>
            <a:prstGeom prst="straightConnector1">
              <a:avLst/>
            </a:prstGeom>
            <a:noFill/>
            <a:ln cap="flat" cmpd="sng" w="28575">
              <a:solidFill>
                <a:srgbClr val="000000"/>
              </a:solidFill>
              <a:prstDash val="solid"/>
              <a:round/>
              <a:headEnd len="med" w="med" type="none"/>
              <a:tailEnd len="med" w="med" type="oval"/>
            </a:ln>
          </p:spPr>
        </p:cxnSp>
        <p:sp>
          <p:nvSpPr>
            <p:cNvPr id="1484" name="Google Shape;1484;p73"/>
            <p:cNvSpPr/>
            <p:nvPr/>
          </p:nvSpPr>
          <p:spPr>
            <a:xfrm>
              <a:off x="1487225" y="2153986"/>
              <a:ext cx="6261000" cy="507600"/>
            </a:xfrm>
            <a:prstGeom prst="roundRect">
              <a:avLst>
                <a:gd fmla="val 16667" name="adj"/>
              </a:avLst>
            </a:prstGeom>
            <a:no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Unified preprocessing pipeline</a:t>
              </a:r>
              <a:r>
                <a:rPr lang="en" sz="1500">
                  <a:latin typeface="Times New Roman"/>
                  <a:ea typeface="Times New Roman"/>
                  <a:cs typeface="Times New Roman"/>
                  <a:sym typeface="Times New Roman"/>
                </a:rPr>
                <a:t> on the </a:t>
              </a:r>
              <a:r>
                <a:rPr b="1" lang="en" sz="1500">
                  <a:latin typeface="Times New Roman"/>
                  <a:ea typeface="Times New Roman"/>
                  <a:cs typeface="Times New Roman"/>
                  <a:sym typeface="Times New Roman"/>
                </a:rPr>
                <a:t>near-storage FPGA</a:t>
              </a:r>
              <a:r>
                <a:rPr lang="en" sz="1500">
                  <a:latin typeface="Times New Roman"/>
                  <a:ea typeface="Times New Roman"/>
                  <a:cs typeface="Times New Roman"/>
                  <a:sym typeface="Times New Roman"/>
                </a:rPr>
                <a:t> -- perform preloaded preprocessing functions</a:t>
              </a:r>
              <a:endParaRPr sz="1500">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9"/>
                                        </p:tgtEl>
                                        <p:attrNameLst>
                                          <p:attrName>style.visibility</p:attrName>
                                        </p:attrNameLst>
                                      </p:cBhvr>
                                      <p:to>
                                        <p:strVal val="visible"/>
                                      </p:to>
                                    </p:set>
                                    <p:animEffect filter="fade" transition="in">
                                      <p:cBhvr>
                                        <p:cTn dur="1000"/>
                                        <p:tgtEl>
                                          <p:spTgt spid="1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79"/>
                                        </p:tgtEl>
                                        <p:attrNameLst>
                                          <p:attrName>style.visibility</p:attrName>
                                        </p:attrNameLst>
                                      </p:cBhvr>
                                      <p:to>
                                        <p:strVal val="visible"/>
                                      </p:to>
                                    </p:set>
                                    <p:animEffect filter="fade" transition="in">
                                      <p:cBhvr>
                                        <p:cTn dur="1000"/>
                                        <p:tgtEl>
                                          <p:spTgt spid="14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2"/>
                                        </p:tgtEl>
                                        <p:attrNameLst>
                                          <p:attrName>style.visibility</p:attrName>
                                        </p:attrNameLst>
                                      </p:cBhvr>
                                      <p:to>
                                        <p:strVal val="visible"/>
                                      </p:to>
                                    </p:set>
                                    <p:animEffect filter="fade" transition="in">
                                      <p:cBhvr>
                                        <p:cTn dur="1000"/>
                                        <p:tgtEl>
                                          <p:spTgt spid="14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0"/>
                                        </p:tgtEl>
                                        <p:attrNameLst>
                                          <p:attrName>style.visibility</p:attrName>
                                        </p:attrNameLst>
                                      </p:cBhvr>
                                      <p:to>
                                        <p:strVal val="visible"/>
                                      </p:to>
                                    </p:set>
                                    <p:animEffect filter="fade" transition="in">
                                      <p:cBhvr>
                                        <p:cTn dur="1000"/>
                                        <p:tgtEl>
                                          <p:spTgt spid="1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1"/>
                                        </p:tgtEl>
                                        <p:attrNameLst>
                                          <p:attrName>style.visibility</p:attrName>
                                        </p:attrNameLst>
                                      </p:cBhvr>
                                      <p:to>
                                        <p:strVal val="visible"/>
                                      </p:to>
                                    </p:set>
                                    <p:animEffect filter="fade" transition="in">
                                      <p:cBhvr>
                                        <p:cTn dur="1000"/>
                                        <p:tgtEl>
                                          <p:spTgt spid="1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2"/>
                                        </p:tgtEl>
                                        <p:attrNameLst>
                                          <p:attrName>style.visibility</p:attrName>
                                        </p:attrNameLst>
                                      </p:cBhvr>
                                      <p:to>
                                        <p:strVal val="visible"/>
                                      </p:to>
                                    </p:set>
                                    <p:animEffect filter="fade" transition="in">
                                      <p:cBhvr>
                                        <p:cTn dur="1000"/>
                                        <p:tgtEl>
                                          <p:spTgt spid="1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5"/>
                                        </p:tgtEl>
                                        <p:attrNameLst>
                                          <p:attrName>style.visibility</p:attrName>
                                        </p:attrNameLst>
                                      </p:cBhvr>
                                      <p:to>
                                        <p:strVal val="visible"/>
                                      </p:to>
                                    </p:set>
                                    <p:animEffect filter="fade" transition="in">
                                      <p:cBhvr>
                                        <p:cTn dur="1000"/>
                                        <p:tgtEl>
                                          <p:spTgt spid="14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115" name="Shape 115"/>
        <p:cNvGrpSpPr/>
        <p:nvPr/>
      </p:nvGrpSpPr>
      <p:grpSpPr>
        <a:xfrm>
          <a:off x="0" y="0"/>
          <a:ext cx="0" cy="0"/>
          <a:chOff x="0" y="0"/>
          <a:chExt cx="0" cy="0"/>
        </a:xfrm>
      </p:grpSpPr>
      <p:pic>
        <p:nvPicPr>
          <p:cNvPr id="116" name="Google Shape;116;p20"/>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117" name="Google Shape;117;p20"/>
          <p:cNvSpPr txBox="1"/>
          <p:nvPr>
            <p:ph type="title"/>
          </p:nvPr>
        </p:nvSpPr>
        <p:spPr>
          <a:xfrm>
            <a:off x="274320" y="137160"/>
            <a:ext cx="8686800" cy="576000"/>
          </a:xfrm>
          <a:prstGeom prst="rect">
            <a:avLst/>
          </a:prstGeom>
          <a:noFill/>
          <a:ln>
            <a:noFill/>
          </a:ln>
        </p:spPr>
        <p:txBody>
          <a:bodyPr anchorCtr="0" anchor="b" bIns="68575" lIns="68575" spcFirstLastPara="1" rIns="68575" wrap="square" tIns="68575">
            <a:noAutofit/>
          </a:bodyPr>
          <a:lstStyle/>
          <a:p>
            <a:pPr indent="0" lvl="0" marL="0" rtl="0" algn="ctr">
              <a:lnSpc>
                <a:spcPct val="100000"/>
              </a:lnSpc>
              <a:spcBef>
                <a:spcPts val="0"/>
              </a:spcBef>
              <a:spcAft>
                <a:spcPts val="0"/>
              </a:spcAft>
              <a:buSzPts val="1400"/>
              <a:buNone/>
            </a:pPr>
            <a:r>
              <a:rPr b="1" lang="en" sz="2400">
                <a:latin typeface="Times New Roman"/>
                <a:ea typeface="Times New Roman"/>
                <a:cs typeface="Times New Roman"/>
                <a:sym typeface="Times New Roman"/>
              </a:rPr>
              <a:t>NVM closes the performance gap between memory and storage</a:t>
            </a:r>
            <a:endParaRPr b="1" sz="2400">
              <a:latin typeface="Times New Roman"/>
              <a:ea typeface="Times New Roman"/>
              <a:cs typeface="Times New Roman"/>
              <a:sym typeface="Times New Roman"/>
            </a:endParaRPr>
          </a:p>
        </p:txBody>
      </p:sp>
      <p:sp>
        <p:nvSpPr>
          <p:cNvPr id="118" name="Google Shape;118;p20"/>
          <p:cNvSpPr txBox="1"/>
          <p:nvPr/>
        </p:nvSpPr>
        <p:spPr>
          <a:xfrm>
            <a:off x="511550" y="1245276"/>
            <a:ext cx="8073300" cy="4617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sz="1800">
              <a:solidFill>
                <a:srgbClr val="CC0000"/>
              </a:solidFill>
              <a:latin typeface="Times New Roman"/>
              <a:ea typeface="Times New Roman"/>
              <a:cs typeface="Times New Roman"/>
              <a:sym typeface="Times New Roman"/>
            </a:endParaRPr>
          </a:p>
        </p:txBody>
      </p:sp>
      <p:sp>
        <p:nvSpPr>
          <p:cNvPr id="119" name="Google Shape;119;p20"/>
          <p:cNvSpPr/>
          <p:nvPr/>
        </p:nvSpPr>
        <p:spPr>
          <a:xfrm>
            <a:off x="2387100" y="4121589"/>
            <a:ext cx="4369800" cy="657600"/>
          </a:xfrm>
          <a:prstGeom prst="trapezoid">
            <a:avLst>
              <a:gd fmla="val 57340" name="adj"/>
            </a:avLst>
          </a:prstGeom>
          <a:solidFill>
            <a:srgbClr val="1155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Times New Roman"/>
                <a:ea typeface="Times New Roman"/>
                <a:cs typeface="Times New Roman"/>
                <a:sym typeface="Times New Roman"/>
              </a:rPr>
              <a:t>Magnetic disks and  Tapes</a:t>
            </a:r>
            <a:endParaRPr b="1" sz="1800">
              <a:solidFill>
                <a:srgbClr val="FFFFFF"/>
              </a:solidFill>
              <a:latin typeface="Times New Roman"/>
              <a:ea typeface="Times New Roman"/>
              <a:cs typeface="Times New Roman"/>
              <a:sym typeface="Times New Roman"/>
            </a:endParaRPr>
          </a:p>
        </p:txBody>
      </p:sp>
      <p:sp>
        <p:nvSpPr>
          <p:cNvPr id="120" name="Google Shape;120;p20"/>
          <p:cNvSpPr/>
          <p:nvPr/>
        </p:nvSpPr>
        <p:spPr>
          <a:xfrm>
            <a:off x="2763000" y="3396639"/>
            <a:ext cx="3618000" cy="657600"/>
          </a:xfrm>
          <a:prstGeom prst="trapezoid">
            <a:avLst>
              <a:gd fmla="val 57340" name="adj"/>
            </a:avLst>
          </a:prstGeom>
          <a:solidFill>
            <a:srgbClr val="3D85C6"/>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Times New Roman"/>
                <a:ea typeface="Times New Roman"/>
                <a:cs typeface="Times New Roman"/>
                <a:sym typeface="Times New Roman"/>
              </a:rPr>
              <a:t>Hard Disk Drives </a:t>
            </a:r>
            <a:endParaRPr b="1" sz="1500">
              <a:solidFill>
                <a:srgbClr val="FFFFFF"/>
              </a:solidFill>
              <a:latin typeface="Times New Roman"/>
              <a:ea typeface="Times New Roman"/>
              <a:cs typeface="Times New Roman"/>
              <a:sym typeface="Times New Roman"/>
            </a:endParaRPr>
          </a:p>
        </p:txBody>
      </p:sp>
      <p:sp>
        <p:nvSpPr>
          <p:cNvPr id="121" name="Google Shape;121;p20"/>
          <p:cNvSpPr/>
          <p:nvPr/>
        </p:nvSpPr>
        <p:spPr>
          <a:xfrm>
            <a:off x="3115100" y="2752689"/>
            <a:ext cx="2866200" cy="576600"/>
          </a:xfrm>
          <a:prstGeom prst="trapezoid">
            <a:avLst>
              <a:gd fmla="val 57340" name="adj"/>
            </a:avLst>
          </a:prstGeom>
          <a:solidFill>
            <a:srgbClr val="38761D"/>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High-performance SSDs </a:t>
            </a:r>
            <a:endParaRPr b="1">
              <a:solidFill>
                <a:srgbClr val="FFFFFF"/>
              </a:solidFill>
              <a:latin typeface="Times New Roman"/>
              <a:ea typeface="Times New Roman"/>
              <a:cs typeface="Times New Roman"/>
              <a:sym typeface="Times New Roman"/>
            </a:endParaRPr>
          </a:p>
        </p:txBody>
      </p:sp>
      <p:sp>
        <p:nvSpPr>
          <p:cNvPr id="122" name="Google Shape;122;p20"/>
          <p:cNvSpPr/>
          <p:nvPr/>
        </p:nvSpPr>
        <p:spPr>
          <a:xfrm>
            <a:off x="3678450" y="1692351"/>
            <a:ext cx="1625700" cy="413400"/>
          </a:xfrm>
          <a:prstGeom prst="trapezoid">
            <a:avLst>
              <a:gd fmla="val 57340" name="adj"/>
            </a:avLst>
          </a:prstGeom>
          <a:solidFill>
            <a:srgbClr val="CC0000"/>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Main Memory</a:t>
            </a:r>
            <a:endParaRPr b="1" sz="1200">
              <a:solidFill>
                <a:srgbClr val="FFFFFF"/>
              </a:solidFill>
              <a:latin typeface="Times New Roman"/>
              <a:ea typeface="Times New Roman"/>
              <a:cs typeface="Times New Roman"/>
              <a:sym typeface="Times New Roman"/>
            </a:endParaRPr>
          </a:p>
        </p:txBody>
      </p:sp>
      <p:sp>
        <p:nvSpPr>
          <p:cNvPr id="123" name="Google Shape;123;p20"/>
          <p:cNvSpPr/>
          <p:nvPr/>
        </p:nvSpPr>
        <p:spPr>
          <a:xfrm>
            <a:off x="3913350" y="722376"/>
            <a:ext cx="1155900" cy="892800"/>
          </a:xfrm>
          <a:prstGeom prst="triangle">
            <a:avLst>
              <a:gd fmla="val 50000" name="adj"/>
            </a:avLst>
          </a:prstGeom>
          <a:solidFill>
            <a:srgbClr val="A61C00"/>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Times New Roman"/>
                <a:ea typeface="Times New Roman"/>
                <a:cs typeface="Times New Roman"/>
                <a:sym typeface="Times New Roman"/>
              </a:rPr>
              <a:t>CPU</a:t>
            </a:r>
            <a:endParaRPr b="1" sz="11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b="1" lang="en" sz="1100">
                <a:solidFill>
                  <a:srgbClr val="FFFFFF"/>
                </a:solidFill>
                <a:latin typeface="Times New Roman"/>
                <a:ea typeface="Times New Roman"/>
                <a:cs typeface="Times New Roman"/>
                <a:sym typeface="Times New Roman"/>
              </a:rPr>
              <a:t>Cache</a:t>
            </a:r>
            <a:endParaRPr b="1" sz="1100">
              <a:solidFill>
                <a:srgbClr val="FFFFFF"/>
              </a:solidFill>
              <a:latin typeface="Times New Roman"/>
              <a:ea typeface="Times New Roman"/>
              <a:cs typeface="Times New Roman"/>
              <a:sym typeface="Times New Roman"/>
            </a:endParaRPr>
          </a:p>
        </p:txBody>
      </p:sp>
      <p:sp>
        <p:nvSpPr>
          <p:cNvPr id="124" name="Google Shape;124;p20"/>
          <p:cNvSpPr txBox="1"/>
          <p:nvPr/>
        </p:nvSpPr>
        <p:spPr>
          <a:xfrm>
            <a:off x="4929750" y="888214"/>
            <a:ext cx="2988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~10 cycles, latency in </a:t>
            </a:r>
            <a:r>
              <a:rPr b="1" lang="en" sz="1100">
                <a:latin typeface="Times New Roman"/>
                <a:ea typeface="Times New Roman"/>
                <a:cs typeface="Times New Roman"/>
                <a:sym typeface="Times New Roman"/>
              </a:rPr>
              <a:t>ns</a:t>
            </a:r>
            <a:r>
              <a:rPr lang="en"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capacity in MB, volatile (e.g., SRAM)</a:t>
            </a:r>
            <a:endParaRPr sz="1100">
              <a:latin typeface="Times New Roman"/>
              <a:ea typeface="Times New Roman"/>
              <a:cs typeface="Times New Roman"/>
              <a:sym typeface="Times New Roman"/>
            </a:endParaRPr>
          </a:p>
        </p:txBody>
      </p:sp>
      <p:sp>
        <p:nvSpPr>
          <p:cNvPr id="125" name="Google Shape;125;p20"/>
          <p:cNvSpPr txBox="1"/>
          <p:nvPr/>
        </p:nvSpPr>
        <p:spPr>
          <a:xfrm>
            <a:off x="5257625" y="1447614"/>
            <a:ext cx="2988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~100 cycles, latency in </a:t>
            </a:r>
            <a:r>
              <a:rPr b="1" lang="en" sz="1100">
                <a:latin typeface="Times New Roman"/>
                <a:ea typeface="Times New Roman"/>
                <a:cs typeface="Times New Roman"/>
                <a:sym typeface="Times New Roman"/>
              </a:rPr>
              <a:t>ns</a:t>
            </a: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 capacity in GB, volatile (e.g., DRAM)</a:t>
            </a:r>
            <a:endParaRPr sz="1100">
              <a:latin typeface="Times New Roman"/>
              <a:ea typeface="Times New Roman"/>
              <a:cs typeface="Times New Roman"/>
              <a:sym typeface="Times New Roman"/>
            </a:endParaRPr>
          </a:p>
        </p:txBody>
      </p:sp>
      <p:sp>
        <p:nvSpPr>
          <p:cNvPr id="126" name="Google Shape;126;p20"/>
          <p:cNvSpPr txBox="1"/>
          <p:nvPr/>
        </p:nvSpPr>
        <p:spPr>
          <a:xfrm>
            <a:off x="6309600" y="3386276"/>
            <a:ext cx="2834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~10M cycles, latency in </a:t>
            </a:r>
            <a:r>
              <a:rPr b="1" lang="en" sz="1100">
                <a:latin typeface="Times New Roman"/>
                <a:ea typeface="Times New Roman"/>
                <a:cs typeface="Times New Roman"/>
                <a:sym typeface="Times New Roman"/>
              </a:rPr>
              <a:t>ms</a:t>
            </a:r>
            <a:r>
              <a:rPr lang="en"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capacity in TB, </a:t>
            </a:r>
            <a:r>
              <a:rPr b="1" lang="en" sz="1100">
                <a:latin typeface="Times New Roman"/>
                <a:ea typeface="Times New Roman"/>
                <a:cs typeface="Times New Roman"/>
                <a:sym typeface="Times New Roman"/>
              </a:rPr>
              <a:t>non-volatile</a:t>
            </a:r>
            <a:r>
              <a:rPr lang="en"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(e.g., Segate Internal HDDs)</a:t>
            </a:r>
            <a:endParaRPr sz="1100">
              <a:latin typeface="Times New Roman"/>
              <a:ea typeface="Times New Roman"/>
              <a:cs typeface="Times New Roman"/>
              <a:sym typeface="Times New Roman"/>
            </a:endParaRPr>
          </a:p>
        </p:txBody>
      </p:sp>
      <p:sp>
        <p:nvSpPr>
          <p:cNvPr id="127" name="Google Shape;127;p20"/>
          <p:cNvSpPr txBox="1"/>
          <p:nvPr/>
        </p:nvSpPr>
        <p:spPr>
          <a:xfrm>
            <a:off x="6686125" y="4121601"/>
            <a:ext cx="1852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~100M cycles, latency in </a:t>
            </a:r>
            <a:r>
              <a:rPr b="1" lang="en" sz="1100">
                <a:latin typeface="Times New Roman"/>
                <a:ea typeface="Times New Roman"/>
                <a:cs typeface="Times New Roman"/>
                <a:sym typeface="Times New Roman"/>
              </a:rPr>
              <a:t>sec</a:t>
            </a:r>
            <a:r>
              <a:rPr lang="en"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capacity in TB, </a:t>
            </a:r>
            <a:r>
              <a:rPr b="1" lang="en" sz="1100">
                <a:latin typeface="Times New Roman"/>
                <a:ea typeface="Times New Roman"/>
                <a:cs typeface="Times New Roman"/>
                <a:sym typeface="Times New Roman"/>
              </a:rPr>
              <a:t>non-volatile</a:t>
            </a:r>
            <a:r>
              <a:rPr lang="en"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128" name="Google Shape;128;p20"/>
          <p:cNvSpPr txBox="1"/>
          <p:nvPr/>
        </p:nvSpPr>
        <p:spPr>
          <a:xfrm>
            <a:off x="5912075" y="2779389"/>
            <a:ext cx="2988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~1M cycles, latency in </a:t>
            </a:r>
            <a:r>
              <a:rPr b="1" lang="en" sz="1100">
                <a:latin typeface="Times New Roman"/>
                <a:ea typeface="Times New Roman"/>
                <a:cs typeface="Times New Roman"/>
                <a:sym typeface="Times New Roman"/>
              </a:rPr>
              <a:t>µs</a:t>
            </a:r>
            <a:r>
              <a:rPr lang="en" sz="1100">
                <a:latin typeface="Times New Roman"/>
                <a:ea typeface="Times New Roman"/>
                <a:cs typeface="Times New Roman"/>
                <a:sym typeface="Times New Roman"/>
              </a:rPr>
              <a:t>, capacity in TB, </a:t>
            </a:r>
            <a:r>
              <a:rPr b="1" lang="en" sz="1100">
                <a:latin typeface="Times New Roman"/>
                <a:ea typeface="Times New Roman"/>
                <a:cs typeface="Times New Roman"/>
                <a:sym typeface="Times New Roman"/>
              </a:rPr>
              <a:t>non-volatile</a:t>
            </a:r>
            <a:r>
              <a:rPr lang="en" sz="1100">
                <a:latin typeface="Times New Roman"/>
                <a:ea typeface="Times New Roman"/>
                <a:cs typeface="Times New Roman"/>
                <a:sym typeface="Times New Roman"/>
              </a:rPr>
              <a:t> (e.g., Intel Optane SSDs)</a:t>
            </a:r>
            <a:endParaRPr sz="1100">
              <a:latin typeface="Times New Roman"/>
              <a:ea typeface="Times New Roman"/>
              <a:cs typeface="Times New Roman"/>
              <a:sym typeface="Times New Roman"/>
            </a:endParaRPr>
          </a:p>
        </p:txBody>
      </p:sp>
      <p:sp>
        <p:nvSpPr>
          <p:cNvPr id="129" name="Google Shape;129;p20"/>
          <p:cNvSpPr txBox="1"/>
          <p:nvPr/>
        </p:nvSpPr>
        <p:spPr>
          <a:xfrm>
            <a:off x="957900" y="1007250"/>
            <a:ext cx="2866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Hot Storage Tier</a:t>
            </a:r>
            <a:r>
              <a:rPr lang="en">
                <a:latin typeface="Times New Roman"/>
                <a:ea typeface="Times New Roman"/>
                <a:cs typeface="Times New Roman"/>
                <a:sym typeface="Times New Roman"/>
              </a:rPr>
              <a:t>-- Fast Access, Smaller  Capacity, High Cost and</a:t>
            </a:r>
            <a:endParaRPr>
              <a:latin typeface="Times New Roman"/>
              <a:ea typeface="Times New Roman"/>
              <a:cs typeface="Times New Roman"/>
              <a:sym typeface="Times New Roman"/>
            </a:endParaRPr>
          </a:p>
          <a:p>
            <a:pPr indent="0" lvl="0" marL="0" rtl="0" algn="l">
              <a:spcBef>
                <a:spcPts val="0"/>
              </a:spcBef>
              <a:spcAft>
                <a:spcPts val="0"/>
              </a:spcAft>
              <a:buNone/>
            </a:pPr>
            <a:r>
              <a:rPr b="1" lang="en">
                <a:latin typeface="Times New Roman"/>
                <a:ea typeface="Times New Roman"/>
                <a:cs typeface="Times New Roman"/>
                <a:sym typeface="Times New Roman"/>
              </a:rPr>
              <a:t>Byte-addressable</a:t>
            </a:r>
            <a:endParaRPr b="1">
              <a:latin typeface="Times New Roman"/>
              <a:ea typeface="Times New Roman"/>
              <a:cs typeface="Times New Roman"/>
              <a:sym typeface="Times New Roman"/>
            </a:endParaRPr>
          </a:p>
        </p:txBody>
      </p:sp>
      <p:sp>
        <p:nvSpPr>
          <p:cNvPr id="130" name="Google Shape;130;p20"/>
          <p:cNvSpPr txBox="1"/>
          <p:nvPr/>
        </p:nvSpPr>
        <p:spPr>
          <a:xfrm>
            <a:off x="957900" y="2868326"/>
            <a:ext cx="2181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Times New Roman"/>
                <a:ea typeface="Times New Roman"/>
                <a:cs typeface="Times New Roman"/>
                <a:sym typeface="Times New Roman"/>
              </a:rPr>
              <a:t>Cold  Storage Tier</a:t>
            </a: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Slow Access, Large  Capacity, </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Low Cost and </a:t>
            </a:r>
            <a:r>
              <a:rPr b="1" lang="en" sz="1100">
                <a:latin typeface="Times New Roman"/>
                <a:ea typeface="Times New Roman"/>
                <a:cs typeface="Times New Roman"/>
                <a:sym typeface="Times New Roman"/>
              </a:rPr>
              <a:t>Block-addressable</a:t>
            </a:r>
            <a:endParaRPr b="1" sz="1100">
              <a:latin typeface="Times New Roman"/>
              <a:ea typeface="Times New Roman"/>
              <a:cs typeface="Times New Roman"/>
              <a:sym typeface="Times New Roman"/>
            </a:endParaRPr>
          </a:p>
        </p:txBody>
      </p:sp>
      <p:sp>
        <p:nvSpPr>
          <p:cNvPr id="131" name="Google Shape;131;p20"/>
          <p:cNvSpPr/>
          <p:nvPr/>
        </p:nvSpPr>
        <p:spPr>
          <a:xfrm>
            <a:off x="3443900" y="2161664"/>
            <a:ext cx="2208600" cy="504300"/>
          </a:xfrm>
          <a:prstGeom prst="trapezoid">
            <a:avLst>
              <a:gd fmla="val 57340" name="adj"/>
            </a:avLst>
          </a:prstGeom>
          <a:solidFill>
            <a:srgbClr val="FF9900"/>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Memory-centric storage (e.g., NVM)</a:t>
            </a:r>
            <a:endParaRPr b="1">
              <a:solidFill>
                <a:srgbClr val="FFFFFF"/>
              </a:solidFill>
              <a:latin typeface="Times New Roman"/>
              <a:ea typeface="Times New Roman"/>
              <a:cs typeface="Times New Roman"/>
              <a:sym typeface="Times New Roman"/>
            </a:endParaRPr>
          </a:p>
        </p:txBody>
      </p:sp>
      <p:sp>
        <p:nvSpPr>
          <p:cNvPr id="132" name="Google Shape;132;p20"/>
          <p:cNvSpPr txBox="1"/>
          <p:nvPr/>
        </p:nvSpPr>
        <p:spPr>
          <a:xfrm>
            <a:off x="5872650" y="1981589"/>
            <a:ext cx="2988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~400 cycles, latency in </a:t>
            </a:r>
            <a:r>
              <a:rPr b="1" lang="en" sz="1100">
                <a:latin typeface="Times New Roman"/>
                <a:ea typeface="Times New Roman"/>
                <a:cs typeface="Times New Roman"/>
                <a:sym typeface="Times New Roman"/>
              </a:rPr>
              <a:t>ns</a:t>
            </a:r>
            <a:r>
              <a:rPr lang="en" sz="1100">
                <a:latin typeface="Times New Roman"/>
                <a:ea typeface="Times New Roman"/>
                <a:cs typeface="Times New Roman"/>
                <a:sym typeface="Times New Roman"/>
              </a:rPr>
              <a:t>, capacity in TB, </a:t>
            </a:r>
            <a:r>
              <a:rPr b="1" lang="en" sz="1100">
                <a:latin typeface="Times New Roman"/>
                <a:ea typeface="Times New Roman"/>
                <a:cs typeface="Times New Roman"/>
                <a:sym typeface="Times New Roman"/>
              </a:rPr>
              <a:t>non-volatile</a:t>
            </a:r>
            <a:r>
              <a:rPr lang="en" sz="1100">
                <a:latin typeface="Times New Roman"/>
                <a:ea typeface="Times New Roman"/>
                <a:cs typeface="Times New Roman"/>
                <a:sym typeface="Times New Roman"/>
              </a:rPr>
              <a:t> (e.g., Intel DCPMM)</a:t>
            </a:r>
            <a:endParaRPr sz="1100">
              <a:latin typeface="Times New Roman"/>
              <a:ea typeface="Times New Roman"/>
              <a:cs typeface="Times New Roman"/>
              <a:sym typeface="Times New Roman"/>
            </a:endParaRPr>
          </a:p>
        </p:txBody>
      </p:sp>
      <p:cxnSp>
        <p:nvCxnSpPr>
          <p:cNvPr id="133" name="Google Shape;133;p20"/>
          <p:cNvCxnSpPr/>
          <p:nvPr/>
        </p:nvCxnSpPr>
        <p:spPr>
          <a:xfrm>
            <a:off x="-51250" y="2721901"/>
            <a:ext cx="9198900" cy="0"/>
          </a:xfrm>
          <a:prstGeom prst="straightConnector1">
            <a:avLst/>
          </a:prstGeom>
          <a:noFill/>
          <a:ln cap="flat" cmpd="sng" w="19050">
            <a:solidFill>
              <a:schemeClr val="dk2"/>
            </a:solidFill>
            <a:prstDash val="dash"/>
            <a:round/>
            <a:headEnd len="med" w="med" type="none"/>
            <a:tailEnd len="med" w="med" type="none"/>
          </a:ln>
        </p:spPr>
      </p:cxnSp>
      <p:sp>
        <p:nvSpPr>
          <p:cNvPr id="134" name="Google Shape;134;p20"/>
          <p:cNvSpPr/>
          <p:nvPr/>
        </p:nvSpPr>
        <p:spPr>
          <a:xfrm>
            <a:off x="1323175" y="2004214"/>
            <a:ext cx="1971900" cy="413400"/>
          </a:xfrm>
          <a:prstGeom prst="wedgeRoundRectCallout">
            <a:avLst>
              <a:gd fmla="val 51883" name="adj1"/>
              <a:gd fmla="val 114499" name="adj2"/>
              <a:gd fmla="val 0" name="adj3"/>
            </a:avLst>
          </a:prstGeom>
          <a:solidFill>
            <a:srgbClr val="C9DAF8"/>
          </a:solidFill>
          <a:ln cap="flat" cmpd="sng" w="1905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latin typeface="Times New Roman"/>
                <a:ea typeface="Times New Roman"/>
                <a:cs typeface="Times New Roman"/>
                <a:sym typeface="Times New Roman"/>
              </a:rPr>
              <a:t>Closes the performance gap </a:t>
            </a:r>
            <a:endParaRPr i="1" sz="1200">
              <a:latin typeface="Times New Roman"/>
              <a:ea typeface="Times New Roman"/>
              <a:cs typeface="Times New Roman"/>
              <a:sym typeface="Times New Roman"/>
            </a:endParaRPr>
          </a:p>
        </p:txBody>
      </p:sp>
      <p:sp>
        <p:nvSpPr>
          <p:cNvPr id="135" name="Google Shape;135;p20"/>
          <p:cNvSpPr/>
          <p:nvPr/>
        </p:nvSpPr>
        <p:spPr>
          <a:xfrm>
            <a:off x="7357625" y="1300226"/>
            <a:ext cx="1683000" cy="504300"/>
          </a:xfrm>
          <a:prstGeom prst="wedgeRoundRectCallout">
            <a:avLst>
              <a:gd fmla="val -47816" name="adj1"/>
              <a:gd fmla="val 114322" name="adj2"/>
              <a:gd fmla="val 0" name="adj3"/>
            </a:avLst>
          </a:prstGeom>
          <a:solidFill>
            <a:srgbClr val="C9DAF8"/>
          </a:solidFill>
          <a:ln cap="flat" cmpd="sng" w="1905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solidFill>
                  <a:srgbClr val="151515"/>
                </a:solidFill>
                <a:latin typeface="Times New Roman"/>
                <a:ea typeface="Times New Roman"/>
                <a:cs typeface="Times New Roman"/>
                <a:sym typeface="Times New Roman"/>
              </a:rPr>
              <a:t>Offers durability at the main memory latency</a:t>
            </a:r>
            <a:endParaRPr i="1" sz="1200">
              <a:solidFill>
                <a:srgbClr val="151515"/>
              </a:solidFill>
              <a:latin typeface="Times New Roman"/>
              <a:ea typeface="Times New Roman"/>
              <a:cs typeface="Times New Roman"/>
              <a:sym typeface="Times New Roman"/>
            </a:endParaRPr>
          </a:p>
        </p:txBody>
      </p:sp>
      <p:sp>
        <p:nvSpPr>
          <p:cNvPr id="136" name="Google Shape;136;p20"/>
          <p:cNvSpPr/>
          <p:nvPr/>
        </p:nvSpPr>
        <p:spPr>
          <a:xfrm>
            <a:off x="5652500" y="1974901"/>
            <a:ext cx="3165000" cy="576600"/>
          </a:xfrm>
          <a:prstGeom prst="roundRect">
            <a:avLst>
              <a:gd fmla="val 16667" name="adj"/>
            </a:avLst>
          </a:prstGeom>
          <a:noFill/>
          <a:ln cap="flat" cmpd="sng" w="28575">
            <a:solidFill>
              <a:srgbClr val="38761D"/>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cxnSp>
        <p:nvCxnSpPr>
          <p:cNvPr id="137" name="Google Shape;137;p20"/>
          <p:cNvCxnSpPr/>
          <p:nvPr/>
        </p:nvCxnSpPr>
        <p:spPr>
          <a:xfrm>
            <a:off x="2076775" y="4978776"/>
            <a:ext cx="4952700" cy="0"/>
          </a:xfrm>
          <a:prstGeom prst="straightConnector1">
            <a:avLst/>
          </a:prstGeom>
          <a:noFill/>
          <a:ln cap="flat" cmpd="sng" w="19050">
            <a:solidFill>
              <a:schemeClr val="dk2"/>
            </a:solidFill>
            <a:prstDash val="solid"/>
            <a:round/>
            <a:headEnd len="med" w="med" type="triangle"/>
            <a:tailEnd len="med" w="med" type="triangle"/>
          </a:ln>
        </p:spPr>
      </p:cxnSp>
      <p:sp>
        <p:nvSpPr>
          <p:cNvPr id="138" name="Google Shape;138;p20"/>
          <p:cNvSpPr txBox="1"/>
          <p:nvPr/>
        </p:nvSpPr>
        <p:spPr>
          <a:xfrm>
            <a:off x="3791225" y="4670576"/>
            <a:ext cx="1912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Storage Capacity </a:t>
            </a:r>
            <a:endParaRPr sz="1200">
              <a:latin typeface="Times New Roman"/>
              <a:ea typeface="Times New Roman"/>
              <a:cs typeface="Times New Roman"/>
              <a:sym typeface="Times New Roman"/>
            </a:endParaRPr>
          </a:p>
        </p:txBody>
      </p:sp>
      <p:sp>
        <p:nvSpPr>
          <p:cNvPr id="139" name="Google Shape;13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0" name="Google Shape;140;p20"/>
          <p:cNvSpPr/>
          <p:nvPr/>
        </p:nvSpPr>
        <p:spPr>
          <a:xfrm>
            <a:off x="1229575" y="3536025"/>
            <a:ext cx="7308600" cy="692700"/>
          </a:xfrm>
          <a:prstGeom prst="roundRect">
            <a:avLst>
              <a:gd fmla="val 16667" name="adj"/>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latin typeface="Times New Roman"/>
                <a:ea typeface="Times New Roman"/>
                <a:cs typeface="Times New Roman"/>
                <a:sym typeface="Times New Roman"/>
              </a:rPr>
              <a:t>How can applications leverage the NVM’s byte-addressability and non-volatility  feature? </a:t>
            </a:r>
            <a:endParaRPr i="1" sz="18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1488" name="Shape 1488"/>
        <p:cNvGrpSpPr/>
        <p:nvPr/>
      </p:nvGrpSpPr>
      <p:grpSpPr>
        <a:xfrm>
          <a:off x="0" y="0"/>
          <a:ext cx="0" cy="0"/>
          <a:chOff x="0" y="0"/>
          <a:chExt cx="0" cy="0"/>
        </a:xfrm>
      </p:grpSpPr>
      <p:sp>
        <p:nvSpPr>
          <p:cNvPr id="1489" name="Google Shape;1489;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pic>
        <p:nvPicPr>
          <p:cNvPr id="1490" name="Google Shape;1490;p74"/>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1491" name="Google Shape;1491;p74"/>
          <p:cNvSpPr txBox="1"/>
          <p:nvPr>
            <p:ph type="title"/>
          </p:nvPr>
        </p:nvSpPr>
        <p:spPr>
          <a:xfrm>
            <a:off x="281395" y="137160"/>
            <a:ext cx="8686800" cy="576000"/>
          </a:xfrm>
          <a:prstGeom prst="rect">
            <a:avLst/>
          </a:prstGeom>
          <a:noFill/>
          <a:ln>
            <a:noFill/>
          </a:ln>
        </p:spPr>
        <p:txBody>
          <a:bodyPr anchorCtr="0" anchor="b" bIns="68575" lIns="68575" spcFirstLastPara="1" rIns="68575" wrap="square" tIns="68575">
            <a:noAutofit/>
          </a:bodyPr>
          <a:lstStyle/>
          <a:p>
            <a:pPr indent="0" lvl="0" marL="0" rtl="0" algn="ctr">
              <a:lnSpc>
                <a:spcPct val="100000"/>
              </a:lnSpc>
              <a:spcBef>
                <a:spcPts val="0"/>
              </a:spcBef>
              <a:spcAft>
                <a:spcPts val="0"/>
              </a:spcAft>
              <a:buSzPts val="1400"/>
              <a:buNone/>
            </a:pPr>
            <a:r>
              <a:rPr b="1" lang="en" sz="2500">
                <a:latin typeface="Times New Roman"/>
                <a:ea typeface="Times New Roman"/>
                <a:cs typeface="Times New Roman"/>
                <a:sym typeface="Times New Roman"/>
              </a:rPr>
              <a:t>Other Research Works </a:t>
            </a:r>
            <a:endParaRPr b="1" sz="2500">
              <a:latin typeface="Times New Roman"/>
              <a:ea typeface="Times New Roman"/>
              <a:cs typeface="Times New Roman"/>
              <a:sym typeface="Times New Roman"/>
            </a:endParaRPr>
          </a:p>
        </p:txBody>
      </p:sp>
      <p:sp>
        <p:nvSpPr>
          <p:cNvPr id="1492" name="Google Shape;1492;p74"/>
          <p:cNvSpPr txBox="1"/>
          <p:nvPr/>
        </p:nvSpPr>
        <p:spPr>
          <a:xfrm>
            <a:off x="529825" y="1352411"/>
            <a:ext cx="8073300" cy="3227100"/>
          </a:xfrm>
          <a:prstGeom prst="rect">
            <a:avLst/>
          </a:prstGeom>
          <a:noFill/>
          <a:ln>
            <a:noFill/>
          </a:ln>
        </p:spPr>
        <p:txBody>
          <a:bodyPr anchorCtr="0" anchor="t" bIns="91425" lIns="91425" spcFirstLastPara="1" rIns="91425" wrap="square" tIns="91425">
            <a:spAutoFit/>
          </a:bodyPr>
          <a:lstStyle/>
          <a:p>
            <a:pPr indent="-330200" lvl="0" marL="457200" rtl="0" algn="l">
              <a:lnSpc>
                <a:spcPct val="100000"/>
              </a:lnSpc>
              <a:spcBef>
                <a:spcPts val="600"/>
              </a:spcBef>
              <a:spcAft>
                <a:spcPts val="0"/>
              </a:spcAft>
              <a:buClr>
                <a:srgbClr val="151515"/>
              </a:buClr>
              <a:buSzPts val="1600"/>
              <a:buFont typeface="Times New Roman"/>
              <a:buChar char="➢"/>
            </a:pPr>
            <a:r>
              <a:rPr b="1" lang="en" sz="1600">
                <a:solidFill>
                  <a:srgbClr val="151515"/>
                </a:solidFill>
                <a:highlight>
                  <a:srgbClr val="FFFFFF"/>
                </a:highlight>
                <a:latin typeface="Times New Roman"/>
                <a:ea typeface="Times New Roman"/>
                <a:cs typeface="Times New Roman"/>
                <a:sym typeface="Times New Roman"/>
              </a:rPr>
              <a:t>MV-RLU: Scaling Read-Log-Update with Multi-Versioning</a:t>
            </a:r>
            <a:endParaRPr b="1" sz="1600">
              <a:solidFill>
                <a:srgbClr val="151515"/>
              </a:solidFill>
              <a:highlight>
                <a:srgbClr val="FFFFFF"/>
              </a:highlight>
              <a:latin typeface="Times New Roman"/>
              <a:ea typeface="Times New Roman"/>
              <a:cs typeface="Times New Roman"/>
              <a:sym typeface="Times New Roman"/>
            </a:endParaRPr>
          </a:p>
          <a:p>
            <a:pPr indent="0" lvl="0" marL="457200" rtl="0" algn="l">
              <a:lnSpc>
                <a:spcPct val="100000"/>
              </a:lnSpc>
              <a:spcBef>
                <a:spcPts val="600"/>
              </a:spcBef>
              <a:spcAft>
                <a:spcPts val="0"/>
              </a:spcAft>
              <a:buNone/>
            </a:pPr>
            <a:r>
              <a:rPr lang="en" sz="1200">
                <a:solidFill>
                  <a:srgbClr val="151515"/>
                </a:solidFill>
                <a:highlight>
                  <a:srgbClr val="FFFFFF"/>
                </a:highlight>
                <a:latin typeface="Times New Roman"/>
                <a:ea typeface="Times New Roman"/>
                <a:cs typeface="Times New Roman"/>
                <a:sym typeface="Times New Roman"/>
              </a:rPr>
              <a:t>Jaeho Kim, Ajit Mathew, Sanidhya Kashyap, </a:t>
            </a:r>
            <a:r>
              <a:rPr lang="en" sz="1200">
                <a:solidFill>
                  <a:srgbClr val="CC0000"/>
                </a:solidFill>
                <a:highlight>
                  <a:srgbClr val="FFFFFF"/>
                </a:highlight>
                <a:latin typeface="Times New Roman"/>
                <a:ea typeface="Times New Roman"/>
                <a:cs typeface="Times New Roman"/>
                <a:sym typeface="Times New Roman"/>
              </a:rPr>
              <a:t>R. Madhava Krishnan</a:t>
            </a:r>
            <a:r>
              <a:rPr lang="en" sz="1200">
                <a:solidFill>
                  <a:srgbClr val="151515"/>
                </a:solidFill>
                <a:highlight>
                  <a:srgbClr val="FFFFFF"/>
                </a:highlight>
                <a:latin typeface="Times New Roman"/>
                <a:ea typeface="Times New Roman"/>
                <a:cs typeface="Times New Roman"/>
                <a:sym typeface="Times New Roman"/>
              </a:rPr>
              <a:t>, and Changwoo Min </a:t>
            </a:r>
            <a:r>
              <a:rPr b="1" i="1" lang="en" sz="1200">
                <a:solidFill>
                  <a:srgbClr val="38761D"/>
                </a:solidFill>
                <a:highlight>
                  <a:srgbClr val="FFFFFF"/>
                </a:highlight>
                <a:latin typeface="Times New Roman"/>
                <a:ea typeface="Times New Roman"/>
                <a:cs typeface="Times New Roman"/>
                <a:sym typeface="Times New Roman"/>
              </a:rPr>
              <a:t>(ASPLOS 2019)</a:t>
            </a:r>
            <a:endParaRPr b="1" i="1" sz="1200">
              <a:solidFill>
                <a:srgbClr val="38761D"/>
              </a:solidFill>
              <a:highlight>
                <a:srgbClr val="FFFFFF"/>
              </a:highlight>
              <a:latin typeface="Times New Roman"/>
              <a:ea typeface="Times New Roman"/>
              <a:cs typeface="Times New Roman"/>
              <a:sym typeface="Times New Roman"/>
            </a:endParaRPr>
          </a:p>
          <a:p>
            <a:pPr indent="0" lvl="0" marL="457200" rtl="0" algn="l">
              <a:lnSpc>
                <a:spcPct val="100000"/>
              </a:lnSpc>
              <a:spcBef>
                <a:spcPts val="600"/>
              </a:spcBef>
              <a:spcAft>
                <a:spcPts val="0"/>
              </a:spcAft>
              <a:buNone/>
            </a:pPr>
            <a:r>
              <a:t/>
            </a:r>
            <a:endParaRPr sz="1200">
              <a:solidFill>
                <a:srgbClr val="38761D"/>
              </a:solidFill>
              <a:highlight>
                <a:srgbClr val="FFFFFF"/>
              </a:highlight>
              <a:latin typeface="Times New Roman"/>
              <a:ea typeface="Times New Roman"/>
              <a:cs typeface="Times New Roman"/>
              <a:sym typeface="Times New Roman"/>
            </a:endParaRPr>
          </a:p>
          <a:p>
            <a:pPr indent="0" lvl="0" marL="457200" rtl="0" algn="l">
              <a:lnSpc>
                <a:spcPct val="100000"/>
              </a:lnSpc>
              <a:spcBef>
                <a:spcPts val="600"/>
              </a:spcBef>
              <a:spcAft>
                <a:spcPts val="0"/>
              </a:spcAft>
              <a:buNone/>
            </a:pPr>
            <a:r>
              <a:t/>
            </a:r>
            <a:endParaRPr sz="1200">
              <a:solidFill>
                <a:srgbClr val="38761D"/>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200">
              <a:solidFill>
                <a:srgbClr val="38761D"/>
              </a:solidFill>
              <a:highlight>
                <a:srgbClr val="FFFFFF"/>
              </a:highlight>
              <a:latin typeface="Times New Roman"/>
              <a:ea typeface="Times New Roman"/>
              <a:cs typeface="Times New Roman"/>
              <a:sym typeface="Times New Roman"/>
            </a:endParaRPr>
          </a:p>
          <a:p>
            <a:pPr indent="-317500" lvl="0" marL="457200" rtl="0" algn="l">
              <a:lnSpc>
                <a:spcPct val="100000"/>
              </a:lnSpc>
              <a:spcBef>
                <a:spcPts val="800"/>
              </a:spcBef>
              <a:spcAft>
                <a:spcPts val="0"/>
              </a:spcAft>
              <a:buClr>
                <a:srgbClr val="222222"/>
              </a:buClr>
              <a:buSzPts val="1400"/>
              <a:buFont typeface="Times New Roman"/>
              <a:buChar char="➢"/>
            </a:pPr>
            <a:r>
              <a:rPr b="1" lang="en" sz="1600">
                <a:solidFill>
                  <a:srgbClr val="222222"/>
                </a:solidFill>
                <a:highlight>
                  <a:srgbClr val="FFFFFF"/>
                </a:highlight>
                <a:latin typeface="Times New Roman"/>
                <a:ea typeface="Times New Roman"/>
                <a:cs typeface="Times New Roman"/>
                <a:sym typeface="Times New Roman"/>
              </a:rPr>
              <a:t>POSEIDON: Safe, Fast and Scalable Persistent Memory Allocator</a:t>
            </a:r>
            <a:br>
              <a:rPr b="1" lang="en">
                <a:solidFill>
                  <a:srgbClr val="222222"/>
                </a:solidFill>
                <a:highlight>
                  <a:srgbClr val="FFFFFF"/>
                </a:highlight>
                <a:latin typeface="Times New Roman"/>
                <a:ea typeface="Times New Roman"/>
                <a:cs typeface="Times New Roman"/>
                <a:sym typeface="Times New Roman"/>
              </a:rPr>
            </a:br>
            <a:r>
              <a:rPr lang="en" sz="1200">
                <a:solidFill>
                  <a:srgbClr val="222222"/>
                </a:solidFill>
                <a:highlight>
                  <a:srgbClr val="FFFFFF"/>
                </a:highlight>
                <a:latin typeface="Times New Roman"/>
                <a:ea typeface="Times New Roman"/>
                <a:cs typeface="Times New Roman"/>
                <a:sym typeface="Times New Roman"/>
              </a:rPr>
              <a:t>Anthony Demeri, Wook-Hee Kim, </a:t>
            </a:r>
            <a:r>
              <a:rPr lang="en" sz="1200">
                <a:solidFill>
                  <a:srgbClr val="CC0000"/>
                </a:solidFill>
                <a:highlight>
                  <a:srgbClr val="FFFFFF"/>
                </a:highlight>
                <a:latin typeface="Times New Roman"/>
                <a:ea typeface="Times New Roman"/>
                <a:cs typeface="Times New Roman"/>
                <a:sym typeface="Times New Roman"/>
              </a:rPr>
              <a:t>R. Madhava Krishnan</a:t>
            </a:r>
            <a:r>
              <a:rPr lang="en" sz="1200">
                <a:solidFill>
                  <a:srgbClr val="222222"/>
                </a:solidFill>
                <a:highlight>
                  <a:srgbClr val="FFFFFF"/>
                </a:highlight>
                <a:latin typeface="Times New Roman"/>
                <a:ea typeface="Times New Roman"/>
                <a:cs typeface="Times New Roman"/>
                <a:sym typeface="Times New Roman"/>
              </a:rPr>
              <a:t>, Jaeho Kim, Mohannad Ismail, and Changwoo Min </a:t>
            </a:r>
            <a:r>
              <a:rPr b="1" i="1" lang="en" sz="1200">
                <a:solidFill>
                  <a:srgbClr val="38761D"/>
                </a:solidFill>
                <a:highlight>
                  <a:srgbClr val="FFFFFF"/>
                </a:highlight>
                <a:latin typeface="Times New Roman"/>
                <a:ea typeface="Times New Roman"/>
                <a:cs typeface="Times New Roman"/>
                <a:sym typeface="Times New Roman"/>
              </a:rPr>
              <a:t>(Middleware 2020)</a:t>
            </a:r>
            <a:endParaRPr b="1" i="1" sz="1200">
              <a:solidFill>
                <a:srgbClr val="38761D"/>
              </a:solidFill>
              <a:highlight>
                <a:srgbClr val="FFFFFF"/>
              </a:highlight>
              <a:latin typeface="Times New Roman"/>
              <a:ea typeface="Times New Roman"/>
              <a:cs typeface="Times New Roman"/>
              <a:sym typeface="Times New Roman"/>
            </a:endParaRPr>
          </a:p>
          <a:p>
            <a:pPr indent="0" lvl="0" marL="457200" rtl="0" algn="l">
              <a:lnSpc>
                <a:spcPct val="100000"/>
              </a:lnSpc>
              <a:spcBef>
                <a:spcPts val="800"/>
              </a:spcBef>
              <a:spcAft>
                <a:spcPts val="0"/>
              </a:spcAft>
              <a:buNone/>
            </a:pPr>
            <a:r>
              <a:t/>
            </a:r>
            <a:endParaRPr i="1" sz="1200">
              <a:solidFill>
                <a:srgbClr val="38761D"/>
              </a:solidFill>
              <a:highlight>
                <a:srgbClr val="FFFFFF"/>
              </a:highlight>
              <a:latin typeface="Times New Roman"/>
              <a:ea typeface="Times New Roman"/>
              <a:cs typeface="Times New Roman"/>
              <a:sym typeface="Times New Roman"/>
            </a:endParaRPr>
          </a:p>
          <a:p>
            <a:pPr indent="0" lvl="0" marL="0" rtl="0" algn="l">
              <a:lnSpc>
                <a:spcPct val="100000"/>
              </a:lnSpc>
              <a:spcBef>
                <a:spcPts val="800"/>
              </a:spcBef>
              <a:spcAft>
                <a:spcPts val="0"/>
              </a:spcAft>
              <a:buNone/>
            </a:pPr>
            <a:r>
              <a:t/>
            </a:r>
            <a:endParaRPr i="1" sz="1200">
              <a:solidFill>
                <a:srgbClr val="38761D"/>
              </a:solidFill>
              <a:highlight>
                <a:srgbClr val="FFFFFF"/>
              </a:highlight>
              <a:latin typeface="Times New Roman"/>
              <a:ea typeface="Times New Roman"/>
              <a:cs typeface="Times New Roman"/>
              <a:sym typeface="Times New Roman"/>
            </a:endParaRPr>
          </a:p>
          <a:p>
            <a:pPr indent="-317500" lvl="0" marL="457200" rtl="0" algn="l">
              <a:lnSpc>
                <a:spcPct val="100000"/>
              </a:lnSpc>
              <a:spcBef>
                <a:spcPts val="800"/>
              </a:spcBef>
              <a:spcAft>
                <a:spcPts val="0"/>
              </a:spcAft>
              <a:buClr>
                <a:srgbClr val="222222"/>
              </a:buClr>
              <a:buSzPts val="1400"/>
              <a:buFont typeface="Times New Roman"/>
              <a:buChar char="➢"/>
            </a:pPr>
            <a:r>
              <a:rPr b="1" lang="en" sz="1600">
                <a:solidFill>
                  <a:srgbClr val="222222"/>
                </a:solidFill>
                <a:highlight>
                  <a:srgbClr val="FFFFFF"/>
                </a:highlight>
                <a:latin typeface="Times New Roman"/>
                <a:ea typeface="Times New Roman"/>
                <a:cs typeface="Times New Roman"/>
                <a:sym typeface="Times New Roman"/>
              </a:rPr>
              <a:t>PACTree: A High Performance Persistent Range Index Using PAC Guidelines</a:t>
            </a:r>
            <a:br>
              <a:rPr b="1" lang="en" sz="1600">
                <a:solidFill>
                  <a:srgbClr val="222222"/>
                </a:solidFill>
                <a:highlight>
                  <a:srgbClr val="FFFFFF"/>
                </a:highlight>
                <a:latin typeface="Times New Roman"/>
                <a:ea typeface="Times New Roman"/>
                <a:cs typeface="Times New Roman"/>
                <a:sym typeface="Times New Roman"/>
              </a:rPr>
            </a:br>
            <a:r>
              <a:rPr lang="en" sz="1200">
                <a:solidFill>
                  <a:srgbClr val="222222"/>
                </a:solidFill>
                <a:highlight>
                  <a:srgbClr val="FFFFFF"/>
                </a:highlight>
                <a:latin typeface="Times New Roman"/>
                <a:ea typeface="Times New Roman"/>
                <a:cs typeface="Times New Roman"/>
                <a:sym typeface="Times New Roman"/>
              </a:rPr>
              <a:t>Wook-Hee Kim, </a:t>
            </a:r>
            <a:r>
              <a:rPr lang="en" sz="1200">
                <a:solidFill>
                  <a:srgbClr val="CC0000"/>
                </a:solidFill>
                <a:highlight>
                  <a:srgbClr val="FFFFFF"/>
                </a:highlight>
                <a:latin typeface="Times New Roman"/>
                <a:ea typeface="Times New Roman"/>
                <a:cs typeface="Times New Roman"/>
                <a:sym typeface="Times New Roman"/>
              </a:rPr>
              <a:t>R.Madhava Krishnan</a:t>
            </a:r>
            <a:r>
              <a:rPr lang="en" sz="1200">
                <a:solidFill>
                  <a:srgbClr val="222222"/>
                </a:solidFill>
                <a:highlight>
                  <a:srgbClr val="FFFFFF"/>
                </a:highlight>
                <a:latin typeface="Times New Roman"/>
                <a:ea typeface="Times New Roman"/>
                <a:cs typeface="Times New Roman"/>
                <a:sym typeface="Times New Roman"/>
              </a:rPr>
              <a:t>, Xinwei Fu, Sanidhya Kashyap, and Changwoo Min </a:t>
            </a:r>
            <a:r>
              <a:rPr b="1" i="1" lang="en" sz="1200">
                <a:solidFill>
                  <a:srgbClr val="38761D"/>
                </a:solidFill>
                <a:highlight>
                  <a:srgbClr val="FFFFFF"/>
                </a:highlight>
                <a:latin typeface="Times New Roman"/>
                <a:ea typeface="Times New Roman"/>
                <a:cs typeface="Times New Roman"/>
                <a:sym typeface="Times New Roman"/>
              </a:rPr>
              <a:t>(SOSP 2021)</a:t>
            </a:r>
            <a:endParaRPr b="1" sz="1800">
              <a:solidFill>
                <a:srgbClr val="38761D"/>
              </a:solidFill>
              <a:latin typeface="Times New Roman"/>
              <a:ea typeface="Times New Roman"/>
              <a:cs typeface="Times New Roman"/>
              <a:sym typeface="Times New Roman"/>
            </a:endParaRPr>
          </a:p>
        </p:txBody>
      </p:sp>
      <p:sp>
        <p:nvSpPr>
          <p:cNvPr id="1493" name="Google Shape;1493;p74"/>
          <p:cNvSpPr txBox="1"/>
          <p:nvPr/>
        </p:nvSpPr>
        <p:spPr>
          <a:xfrm>
            <a:off x="5091000" y="859536"/>
            <a:ext cx="3620400" cy="492600"/>
          </a:xfrm>
          <a:prstGeom prst="rect">
            <a:avLst/>
          </a:prstGeom>
          <a:noFill/>
          <a:ln cap="flat" cmpd="sng" w="9525">
            <a:solidFill>
              <a:srgbClr val="CC0000"/>
            </a:solidFill>
            <a:prstDash val="dash"/>
            <a:round/>
            <a:headEnd len="sm" w="sm" type="none"/>
            <a:tailEnd len="sm" w="sm" type="none"/>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Many-core scalable synchronization primitive for DRAM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MV-RLU scales up to 440 CPU cores</a:t>
            </a:r>
            <a:endParaRPr sz="1000">
              <a:latin typeface="Times New Roman"/>
              <a:ea typeface="Times New Roman"/>
              <a:cs typeface="Times New Roman"/>
              <a:sym typeface="Times New Roman"/>
            </a:endParaRPr>
          </a:p>
        </p:txBody>
      </p:sp>
      <p:cxnSp>
        <p:nvCxnSpPr>
          <p:cNvPr id="1494" name="Google Shape;1494;p74"/>
          <p:cNvCxnSpPr/>
          <p:nvPr/>
        </p:nvCxnSpPr>
        <p:spPr>
          <a:xfrm flipH="1" rot="10800000">
            <a:off x="3734825" y="995336"/>
            <a:ext cx="1356300" cy="466500"/>
          </a:xfrm>
          <a:prstGeom prst="straightConnector1">
            <a:avLst/>
          </a:prstGeom>
          <a:noFill/>
          <a:ln cap="flat" cmpd="sng" w="19050">
            <a:solidFill>
              <a:srgbClr val="CC0000"/>
            </a:solidFill>
            <a:prstDash val="dash"/>
            <a:round/>
            <a:headEnd len="med" w="med" type="none"/>
            <a:tailEnd len="med" w="med" type="triangle"/>
          </a:ln>
        </p:spPr>
      </p:cxnSp>
      <p:sp>
        <p:nvSpPr>
          <p:cNvPr id="1495" name="Google Shape;1495;p74"/>
          <p:cNvSpPr txBox="1"/>
          <p:nvPr/>
        </p:nvSpPr>
        <p:spPr>
          <a:xfrm>
            <a:off x="4118825" y="2101099"/>
            <a:ext cx="3789000" cy="492600"/>
          </a:xfrm>
          <a:prstGeom prst="rect">
            <a:avLst/>
          </a:prstGeom>
          <a:noFill/>
          <a:ln cap="flat" cmpd="sng" w="9525">
            <a:solidFill>
              <a:srgbClr val="CC0000"/>
            </a:solidFill>
            <a:prstDash val="dash"/>
            <a:round/>
            <a:headEnd len="sm" w="sm" type="none"/>
            <a:tailEnd len="sm" w="sm" type="none"/>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Scalability and Memory Safety from the NVM allocator POV</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Uncovers the safety vulnerabilities in the PMDK allocator </a:t>
            </a:r>
            <a:endParaRPr sz="1000">
              <a:latin typeface="Times New Roman"/>
              <a:ea typeface="Times New Roman"/>
              <a:cs typeface="Times New Roman"/>
              <a:sym typeface="Times New Roman"/>
            </a:endParaRPr>
          </a:p>
        </p:txBody>
      </p:sp>
      <p:cxnSp>
        <p:nvCxnSpPr>
          <p:cNvPr id="1496" name="Google Shape;1496;p74"/>
          <p:cNvCxnSpPr/>
          <p:nvPr/>
        </p:nvCxnSpPr>
        <p:spPr>
          <a:xfrm flipH="1" rot="10800000">
            <a:off x="2762525" y="2378724"/>
            <a:ext cx="1356300" cy="466500"/>
          </a:xfrm>
          <a:prstGeom prst="straightConnector1">
            <a:avLst/>
          </a:prstGeom>
          <a:noFill/>
          <a:ln cap="flat" cmpd="sng" w="19050">
            <a:solidFill>
              <a:srgbClr val="CC0000"/>
            </a:solidFill>
            <a:prstDash val="dash"/>
            <a:round/>
            <a:headEnd len="med" w="med" type="none"/>
            <a:tailEnd len="med" w="med" type="triangle"/>
          </a:ln>
        </p:spPr>
      </p:cxnSp>
      <p:sp>
        <p:nvSpPr>
          <p:cNvPr id="1497" name="Google Shape;1497;p74"/>
          <p:cNvSpPr txBox="1"/>
          <p:nvPr/>
        </p:nvSpPr>
        <p:spPr>
          <a:xfrm>
            <a:off x="4237625" y="3383686"/>
            <a:ext cx="4254300" cy="492600"/>
          </a:xfrm>
          <a:prstGeom prst="rect">
            <a:avLst/>
          </a:prstGeom>
          <a:noFill/>
          <a:ln cap="flat" cmpd="sng" w="9525">
            <a:solidFill>
              <a:srgbClr val="CC0000"/>
            </a:solidFill>
            <a:prstDash val="dash"/>
            <a:round/>
            <a:headEnd len="sm" w="sm" type="none"/>
            <a:tailEnd len="sm" w="sm" type="none"/>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Design principles for NVM software design </a:t>
            </a:r>
            <a:endParaRPr sz="10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 sz="1000">
                <a:latin typeface="Times New Roman"/>
                <a:ea typeface="Times New Roman"/>
                <a:cs typeface="Times New Roman"/>
                <a:sym typeface="Times New Roman"/>
              </a:rPr>
              <a:t>Tackles scalability across NUMA, concurrency and crash consistency </a:t>
            </a:r>
            <a:endParaRPr sz="1000">
              <a:latin typeface="Times New Roman"/>
              <a:ea typeface="Times New Roman"/>
              <a:cs typeface="Times New Roman"/>
              <a:sym typeface="Times New Roman"/>
            </a:endParaRPr>
          </a:p>
        </p:txBody>
      </p:sp>
      <p:cxnSp>
        <p:nvCxnSpPr>
          <p:cNvPr id="1498" name="Google Shape;1498;p74"/>
          <p:cNvCxnSpPr>
            <a:endCxn id="1497" idx="1"/>
          </p:cNvCxnSpPr>
          <p:nvPr/>
        </p:nvCxnSpPr>
        <p:spPr>
          <a:xfrm flipH="1" rot="10800000">
            <a:off x="2561825" y="3629986"/>
            <a:ext cx="1675800" cy="440700"/>
          </a:xfrm>
          <a:prstGeom prst="straightConnector1">
            <a:avLst/>
          </a:prstGeom>
          <a:noFill/>
          <a:ln cap="flat" cmpd="sng" w="19050">
            <a:solidFill>
              <a:srgbClr val="CC0000"/>
            </a:solidFill>
            <a:prstDash val="dash"/>
            <a:round/>
            <a:headEnd len="med" w="med"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75"/>
          <p:cNvSpPr txBox="1"/>
          <p:nvPr>
            <p:ph type="title"/>
          </p:nvPr>
        </p:nvSpPr>
        <p:spPr>
          <a:xfrm>
            <a:off x="274320" y="137160"/>
            <a:ext cx="86868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520">
                <a:latin typeface="Times New Roman"/>
                <a:ea typeface="Times New Roman"/>
                <a:cs typeface="Times New Roman"/>
                <a:sym typeface="Times New Roman"/>
              </a:rPr>
              <a:t>Talk Summary: Solution contributions </a:t>
            </a:r>
            <a:endParaRPr b="1" sz="2520">
              <a:latin typeface="Times New Roman"/>
              <a:ea typeface="Times New Roman"/>
              <a:cs typeface="Times New Roman"/>
              <a:sym typeface="Times New Roman"/>
            </a:endParaRPr>
          </a:p>
        </p:txBody>
      </p:sp>
      <p:sp>
        <p:nvSpPr>
          <p:cNvPr id="1504" name="Google Shape;1504;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505" name="Google Shape;1505;p75"/>
          <p:cNvGraphicFramePr/>
          <p:nvPr/>
        </p:nvGraphicFramePr>
        <p:xfrm>
          <a:off x="471950" y="1197864"/>
          <a:ext cx="3000000" cy="3000000"/>
        </p:xfrm>
        <a:graphic>
          <a:graphicData uri="http://schemas.openxmlformats.org/drawingml/2006/table">
            <a:tbl>
              <a:tblPr>
                <a:noFill/>
                <a:tableStyleId>{E51454FE-6790-469C-BE0C-A057144FF0C2}</a:tableStyleId>
              </a:tblPr>
              <a:tblGrid>
                <a:gridCol w="1706375"/>
                <a:gridCol w="1777375"/>
                <a:gridCol w="1741375"/>
              </a:tblGrid>
              <a:tr h="313175">
                <a:tc>
                  <a:txBody>
                    <a:bodyPr/>
                    <a:lstStyle/>
                    <a:p>
                      <a:pPr indent="0" lvl="0" marL="0" rtl="0" algn="ctr">
                        <a:spcBef>
                          <a:spcPts val="0"/>
                        </a:spcBef>
                        <a:spcAft>
                          <a:spcPts val="0"/>
                        </a:spcAft>
                        <a:buNone/>
                      </a:pPr>
                      <a:r>
                        <a:rPr b="1" lang="en" sz="900">
                          <a:latin typeface="Times New Roman"/>
                          <a:ea typeface="Times New Roman"/>
                          <a:cs typeface="Times New Roman"/>
                          <a:sym typeface="Times New Roman"/>
                        </a:rPr>
                        <a:t>Feature </a:t>
                      </a:r>
                      <a:endParaRPr b="1" sz="9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sz="900">
                          <a:latin typeface="Times New Roman"/>
                          <a:ea typeface="Times New Roman"/>
                          <a:cs typeface="Times New Roman"/>
                          <a:sym typeface="Times New Roman"/>
                        </a:rPr>
                        <a:t>OS storage stack</a:t>
                      </a:r>
                      <a:endParaRPr b="1" sz="9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sz="900">
                          <a:latin typeface="Times New Roman"/>
                          <a:ea typeface="Times New Roman"/>
                          <a:cs typeface="Times New Roman"/>
                          <a:sym typeface="Times New Roman"/>
                        </a:rPr>
                        <a:t>Kernel-bypass storage stack</a:t>
                      </a:r>
                      <a:endParaRPr b="1" sz="900">
                        <a:latin typeface="Times New Roman"/>
                        <a:ea typeface="Times New Roman"/>
                        <a:cs typeface="Times New Roman"/>
                        <a:sym typeface="Times New Roman"/>
                      </a:endParaRPr>
                    </a:p>
                    <a:p>
                      <a:pPr indent="0" lvl="0" marL="0" rtl="0" algn="ctr">
                        <a:spcBef>
                          <a:spcPts val="0"/>
                        </a:spcBef>
                        <a:spcAft>
                          <a:spcPts val="0"/>
                        </a:spcAft>
                        <a:buNone/>
                      </a:pPr>
                      <a:r>
                        <a:rPr b="1" lang="en" sz="900">
                          <a:latin typeface="Times New Roman"/>
                          <a:ea typeface="Times New Roman"/>
                          <a:cs typeface="Times New Roman"/>
                          <a:sym typeface="Times New Roman"/>
                        </a:rPr>
                        <a:t>[TENET] </a:t>
                      </a:r>
                      <a:endParaRPr b="1" sz="900">
                        <a:latin typeface="Times New Roman"/>
                        <a:ea typeface="Times New Roman"/>
                        <a:cs typeface="Times New Roman"/>
                        <a:sym typeface="Times New Roman"/>
                      </a:endParaRPr>
                    </a:p>
                  </a:txBody>
                  <a:tcPr marT="91425" marB="91425" marR="91425" marL="91425">
                    <a:solidFill>
                      <a:srgbClr val="D9EAD3"/>
                    </a:solidFill>
                  </a:tcPr>
                </a:tc>
              </a:tr>
              <a:tr h="410400">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Programming abstraction</a:t>
                      </a:r>
                      <a:endParaRPr sz="9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sz="900">
                          <a:latin typeface="Times New Roman"/>
                          <a:ea typeface="Times New Roman"/>
                          <a:cs typeface="Times New Roman"/>
                          <a:sym typeface="Times New Roman"/>
                        </a:rPr>
                        <a:t>Filesystem</a:t>
                      </a:r>
                      <a:r>
                        <a:rPr lang="en"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Persistent Transaction</a:t>
                      </a:r>
                      <a:endParaRPr sz="900">
                        <a:latin typeface="Times New Roman"/>
                        <a:ea typeface="Times New Roman"/>
                        <a:cs typeface="Times New Roman"/>
                        <a:sym typeface="Times New Roman"/>
                      </a:endParaRPr>
                    </a:p>
                  </a:txBody>
                  <a:tcPr marT="91425" marB="91425" marR="91425" marL="91425">
                    <a:solidFill>
                      <a:srgbClr val="D9EAD3"/>
                    </a:solidFill>
                  </a:tcPr>
                </a:tc>
              </a:tr>
              <a:tr h="410400">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Programming support</a:t>
                      </a:r>
                      <a:endParaRPr sz="9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sz="900">
                          <a:solidFill>
                            <a:srgbClr val="CC0000"/>
                          </a:solidFill>
                          <a:latin typeface="Times New Roman"/>
                          <a:ea typeface="Times New Roman"/>
                          <a:cs typeface="Times New Roman"/>
                          <a:sym typeface="Times New Roman"/>
                        </a:rPr>
                        <a:t>No, only block-adderssable </a:t>
                      </a:r>
                      <a:endParaRPr b="1" sz="900">
                        <a:solidFill>
                          <a:srgbClr val="CC0000"/>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Yes, byte and block-addressable</a:t>
                      </a:r>
                      <a:endParaRPr sz="900">
                        <a:latin typeface="Times New Roman"/>
                        <a:ea typeface="Times New Roman"/>
                        <a:cs typeface="Times New Roman"/>
                        <a:sym typeface="Times New Roman"/>
                      </a:endParaRPr>
                    </a:p>
                  </a:txBody>
                  <a:tcPr marT="91425" marB="91425" marR="91425" marL="91425">
                    <a:solidFill>
                      <a:srgbClr val="D9EAD3"/>
                    </a:solidFill>
                  </a:tcPr>
                </a:tc>
              </a:tr>
              <a:tr h="410400">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Multi-core scalability </a:t>
                      </a:r>
                      <a:endParaRPr sz="9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sz="900">
                          <a:solidFill>
                            <a:srgbClr val="CC0000"/>
                          </a:solidFill>
                          <a:latin typeface="Times New Roman"/>
                          <a:ea typeface="Times New Roman"/>
                          <a:cs typeface="Times New Roman"/>
                          <a:sym typeface="Times New Roman"/>
                        </a:rPr>
                        <a:t>Poorly scalable </a:t>
                      </a:r>
                      <a:endParaRPr b="1" sz="900">
                        <a:solidFill>
                          <a:srgbClr val="CC0000"/>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Scales across 100’s CPU cores</a:t>
                      </a:r>
                      <a:endParaRPr sz="900">
                        <a:latin typeface="Times New Roman"/>
                        <a:ea typeface="Times New Roman"/>
                        <a:cs typeface="Times New Roman"/>
                        <a:sym typeface="Times New Roman"/>
                      </a:endParaRPr>
                    </a:p>
                  </a:txBody>
                  <a:tcPr marT="91425" marB="91425" marR="91425" marL="91425">
                    <a:solidFill>
                      <a:srgbClr val="D9EAD3"/>
                    </a:solidFill>
                  </a:tcPr>
                </a:tc>
              </a:tr>
              <a:tr h="410400">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Latency scale </a:t>
                      </a:r>
                      <a:endParaRPr sz="9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sz="900">
                          <a:solidFill>
                            <a:srgbClr val="CC0000"/>
                          </a:solidFill>
                          <a:latin typeface="Times New Roman"/>
                          <a:ea typeface="Times New Roman"/>
                          <a:cs typeface="Times New Roman"/>
                          <a:sym typeface="Times New Roman"/>
                        </a:rPr>
                        <a:t>Micro-second scale </a:t>
                      </a:r>
                      <a:endParaRPr b="1" sz="900">
                        <a:solidFill>
                          <a:srgbClr val="CC0000"/>
                        </a:solidFill>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Nano-second scale</a:t>
                      </a:r>
                      <a:endParaRPr sz="900">
                        <a:latin typeface="Times New Roman"/>
                        <a:ea typeface="Times New Roman"/>
                        <a:cs typeface="Times New Roman"/>
                        <a:sym typeface="Times New Roman"/>
                      </a:endParaRPr>
                    </a:p>
                  </a:txBody>
                  <a:tcPr marT="91425" marB="91425" marR="91425" marL="91425">
                    <a:solidFill>
                      <a:srgbClr val="D9EAD3"/>
                    </a:solidFill>
                  </a:tcPr>
                </a:tc>
              </a:tr>
              <a:tr h="410400">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Isolation and Safety </a:t>
                      </a:r>
                      <a:endParaRPr sz="9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sz="900">
                          <a:latin typeface="Times New Roman"/>
                          <a:ea typeface="Times New Roman"/>
                          <a:cs typeface="Times New Roman"/>
                          <a:sym typeface="Times New Roman"/>
                        </a:rPr>
                        <a:t>Yes</a:t>
                      </a:r>
                      <a:endParaRPr b="1" sz="9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Yes, also fault tolerant </a:t>
                      </a:r>
                      <a:endParaRPr sz="900">
                        <a:latin typeface="Times New Roman"/>
                        <a:ea typeface="Times New Roman"/>
                        <a:cs typeface="Times New Roman"/>
                        <a:sym typeface="Times New Roman"/>
                      </a:endParaRPr>
                    </a:p>
                  </a:txBody>
                  <a:tcPr marT="91425" marB="91425" marR="91425" marL="91425">
                    <a:solidFill>
                      <a:srgbClr val="D9EAD3"/>
                    </a:solidFill>
                  </a:tcPr>
                </a:tc>
              </a:tr>
            </a:tbl>
          </a:graphicData>
        </a:graphic>
      </p:graphicFrame>
      <p:sp>
        <p:nvSpPr>
          <p:cNvPr id="1506" name="Google Shape;1506;p75"/>
          <p:cNvSpPr/>
          <p:nvPr/>
        </p:nvSpPr>
        <p:spPr>
          <a:xfrm>
            <a:off x="3955700" y="1645289"/>
            <a:ext cx="4707600" cy="664200"/>
          </a:xfrm>
          <a:prstGeom prst="roundRect">
            <a:avLst>
              <a:gd fmla="val 16667" name="adj"/>
            </a:avLst>
          </a:prstGeom>
          <a:noFill/>
          <a:ln cap="flat" cmpd="sng" w="19050">
            <a:solidFill>
              <a:srgbClr val="274E13"/>
            </a:solidFill>
            <a:prstDash val="dash"/>
            <a:round/>
            <a:headEnd len="sm" w="sm" type="none"/>
            <a:tailEnd len="sm" w="sm" type="none"/>
          </a:ln>
        </p:spPr>
        <p:txBody>
          <a:bodyPr anchorCtr="0" anchor="ctr" bIns="91425" lIns="91425" spcFirstLastPara="1" rIns="91425" wrap="square" tIns="91425">
            <a:noAutofit/>
          </a:bodyPr>
          <a:lstStyle/>
          <a:p>
            <a:pPr indent="0" lvl="0" marL="1828800" rtl="0" algn="l">
              <a:spcBef>
                <a:spcPts val="0"/>
              </a:spcBef>
              <a:spcAft>
                <a:spcPts val="0"/>
              </a:spcAft>
              <a:buNone/>
            </a:pPr>
            <a:r>
              <a:rPr b="1" i="1" lang="en" sz="1000">
                <a:solidFill>
                  <a:srgbClr val="CC0000"/>
                </a:solidFill>
                <a:latin typeface="Times New Roman"/>
                <a:ea typeface="Times New Roman"/>
                <a:cs typeface="Times New Roman"/>
                <a:sym typeface="Times New Roman"/>
              </a:rPr>
              <a:t>Why transactional programming abstraction?</a:t>
            </a:r>
            <a:endParaRPr b="1" i="1" sz="1000">
              <a:solidFill>
                <a:srgbClr val="CC0000"/>
              </a:solidFill>
              <a:latin typeface="Times New Roman"/>
              <a:ea typeface="Times New Roman"/>
              <a:cs typeface="Times New Roman"/>
              <a:sym typeface="Times New Roman"/>
            </a:endParaRPr>
          </a:p>
          <a:p>
            <a:pPr indent="-292100" lvl="0" marL="2286000" rtl="0" algn="l">
              <a:spcBef>
                <a:spcPts val="0"/>
              </a:spcBef>
              <a:spcAft>
                <a:spcPts val="0"/>
              </a:spcAft>
              <a:buSzPts val="1000"/>
              <a:buFont typeface="Times New Roman"/>
              <a:buChar char="-"/>
            </a:pPr>
            <a:r>
              <a:rPr b="1" i="1" lang="en" sz="1000">
                <a:latin typeface="Times New Roman"/>
                <a:ea typeface="Times New Roman"/>
                <a:cs typeface="Times New Roman"/>
                <a:sym typeface="Times New Roman"/>
              </a:rPr>
              <a:t>Makes programming easy</a:t>
            </a:r>
            <a:endParaRPr b="1" i="1" sz="1000">
              <a:latin typeface="Times New Roman"/>
              <a:ea typeface="Times New Roman"/>
              <a:cs typeface="Times New Roman"/>
              <a:sym typeface="Times New Roman"/>
            </a:endParaRPr>
          </a:p>
          <a:p>
            <a:pPr indent="-292100" lvl="0" marL="2286000" rtl="0" algn="l">
              <a:spcBef>
                <a:spcPts val="0"/>
              </a:spcBef>
              <a:spcAft>
                <a:spcPts val="0"/>
              </a:spcAft>
              <a:buSzPts val="1000"/>
              <a:buFont typeface="Times New Roman"/>
              <a:buChar char="-"/>
            </a:pPr>
            <a:r>
              <a:rPr b="1" i="1" lang="en" sz="1000">
                <a:latin typeface="Times New Roman"/>
                <a:ea typeface="Times New Roman"/>
                <a:cs typeface="Times New Roman"/>
                <a:sym typeface="Times New Roman"/>
              </a:rPr>
              <a:t>Hides concurrency and crash consistency</a:t>
            </a:r>
            <a:endParaRPr b="1" i="1" sz="1000">
              <a:latin typeface="Times New Roman"/>
              <a:ea typeface="Times New Roman"/>
              <a:cs typeface="Times New Roman"/>
              <a:sym typeface="Times New Roman"/>
            </a:endParaRPr>
          </a:p>
        </p:txBody>
      </p:sp>
      <p:sp>
        <p:nvSpPr>
          <p:cNvPr id="1507" name="Google Shape;1507;p75"/>
          <p:cNvSpPr/>
          <p:nvPr/>
        </p:nvSpPr>
        <p:spPr>
          <a:xfrm>
            <a:off x="3955700" y="2475849"/>
            <a:ext cx="4707600" cy="664200"/>
          </a:xfrm>
          <a:prstGeom prst="roundRect">
            <a:avLst>
              <a:gd fmla="val 16667" name="adj"/>
            </a:avLst>
          </a:prstGeom>
          <a:noFill/>
          <a:ln cap="flat" cmpd="sng" w="19050">
            <a:solidFill>
              <a:srgbClr val="274E13"/>
            </a:solidFill>
            <a:prstDash val="dash"/>
            <a:round/>
            <a:headEnd len="sm" w="sm" type="none"/>
            <a:tailEnd len="sm" w="sm" type="none"/>
          </a:ln>
        </p:spPr>
        <p:txBody>
          <a:bodyPr anchorCtr="0" anchor="ctr" bIns="91425" lIns="91425" spcFirstLastPara="1" rIns="91425" wrap="square" tIns="91425">
            <a:noAutofit/>
          </a:bodyPr>
          <a:lstStyle/>
          <a:p>
            <a:pPr indent="0" lvl="0" marL="1828800" rtl="0" algn="l">
              <a:spcBef>
                <a:spcPts val="0"/>
              </a:spcBef>
              <a:spcAft>
                <a:spcPts val="0"/>
              </a:spcAft>
              <a:buNone/>
            </a:pPr>
            <a:r>
              <a:rPr b="1" i="1" lang="en" sz="1000">
                <a:solidFill>
                  <a:srgbClr val="CC0000"/>
                </a:solidFill>
                <a:latin typeface="Times New Roman"/>
                <a:ea typeface="Times New Roman"/>
                <a:cs typeface="Times New Roman"/>
                <a:sym typeface="Times New Roman"/>
              </a:rPr>
              <a:t>How to make transactional programming scalable and high-performant?</a:t>
            </a:r>
            <a:endParaRPr b="1" i="1" sz="1000">
              <a:solidFill>
                <a:srgbClr val="CC0000"/>
              </a:solidFill>
              <a:latin typeface="Times New Roman"/>
              <a:ea typeface="Times New Roman"/>
              <a:cs typeface="Times New Roman"/>
              <a:sym typeface="Times New Roman"/>
            </a:endParaRPr>
          </a:p>
          <a:p>
            <a:pPr indent="-292100" lvl="0" marL="2286000" rtl="0" algn="l">
              <a:spcBef>
                <a:spcPts val="0"/>
              </a:spcBef>
              <a:spcAft>
                <a:spcPts val="0"/>
              </a:spcAft>
              <a:buSzPts val="1000"/>
              <a:buFont typeface="Times New Roman"/>
              <a:buChar char="-"/>
            </a:pPr>
            <a:r>
              <a:rPr b="1" i="1" lang="en" sz="1000">
                <a:latin typeface="Times New Roman"/>
                <a:ea typeface="Times New Roman"/>
                <a:cs typeface="Times New Roman"/>
                <a:sym typeface="Times New Roman"/>
              </a:rPr>
              <a:t>MVCC for Scalability</a:t>
            </a:r>
            <a:endParaRPr b="1" i="1" sz="1000">
              <a:latin typeface="Times New Roman"/>
              <a:ea typeface="Times New Roman"/>
              <a:cs typeface="Times New Roman"/>
              <a:sym typeface="Times New Roman"/>
            </a:endParaRPr>
          </a:p>
          <a:p>
            <a:pPr indent="-292100" lvl="0" marL="2286000" rtl="0" algn="l">
              <a:spcBef>
                <a:spcPts val="0"/>
              </a:spcBef>
              <a:spcAft>
                <a:spcPts val="0"/>
              </a:spcAft>
              <a:buSzPts val="1000"/>
              <a:buFont typeface="Times New Roman"/>
              <a:buChar char="-"/>
            </a:pPr>
            <a:r>
              <a:rPr b="1" i="1" lang="en" sz="1000">
                <a:latin typeface="Times New Roman"/>
                <a:ea typeface="Times New Roman"/>
                <a:cs typeface="Times New Roman"/>
                <a:sym typeface="Times New Roman"/>
              </a:rPr>
              <a:t>TOC Logging for high performance</a:t>
            </a:r>
            <a:endParaRPr b="1" i="1" sz="1000">
              <a:latin typeface="Times New Roman"/>
              <a:ea typeface="Times New Roman"/>
              <a:cs typeface="Times New Roman"/>
              <a:sym typeface="Times New Roman"/>
            </a:endParaRPr>
          </a:p>
        </p:txBody>
      </p:sp>
      <p:sp>
        <p:nvSpPr>
          <p:cNvPr id="1508" name="Google Shape;1508;p75"/>
          <p:cNvSpPr/>
          <p:nvPr/>
        </p:nvSpPr>
        <p:spPr>
          <a:xfrm>
            <a:off x="3955700" y="3296626"/>
            <a:ext cx="4707600" cy="1402500"/>
          </a:xfrm>
          <a:prstGeom prst="roundRect">
            <a:avLst>
              <a:gd fmla="val 16667" name="adj"/>
            </a:avLst>
          </a:prstGeom>
          <a:noFill/>
          <a:ln cap="flat" cmpd="sng" w="19050">
            <a:solidFill>
              <a:srgbClr val="274E13"/>
            </a:solidFill>
            <a:prstDash val="dash"/>
            <a:round/>
            <a:headEnd len="sm" w="sm" type="none"/>
            <a:tailEnd len="sm" w="sm" type="none"/>
          </a:ln>
        </p:spPr>
        <p:txBody>
          <a:bodyPr anchorCtr="0" anchor="ctr" bIns="91425" lIns="91425" spcFirstLastPara="1" rIns="91425" wrap="square" tIns="91425">
            <a:noAutofit/>
          </a:bodyPr>
          <a:lstStyle/>
          <a:p>
            <a:pPr indent="0" lvl="0" marL="1828800" rtl="0" algn="l">
              <a:spcBef>
                <a:spcPts val="0"/>
              </a:spcBef>
              <a:spcAft>
                <a:spcPts val="0"/>
              </a:spcAft>
              <a:buNone/>
            </a:pPr>
            <a:r>
              <a:rPr b="1" i="1" lang="en" sz="1000">
                <a:solidFill>
                  <a:srgbClr val="CC0000"/>
                </a:solidFill>
                <a:latin typeface="Times New Roman"/>
                <a:ea typeface="Times New Roman"/>
                <a:cs typeface="Times New Roman"/>
                <a:sym typeface="Times New Roman"/>
              </a:rPr>
              <a:t>How to make transactional programming memory safe and fault tolerant?</a:t>
            </a:r>
            <a:endParaRPr b="1" i="1" sz="1000">
              <a:solidFill>
                <a:srgbClr val="CC0000"/>
              </a:solidFill>
              <a:latin typeface="Times New Roman"/>
              <a:ea typeface="Times New Roman"/>
              <a:cs typeface="Times New Roman"/>
              <a:sym typeface="Times New Roman"/>
            </a:endParaRPr>
          </a:p>
          <a:p>
            <a:pPr indent="-292100" lvl="0" marL="2286000" rtl="0" algn="l">
              <a:spcBef>
                <a:spcPts val="0"/>
              </a:spcBef>
              <a:spcAft>
                <a:spcPts val="0"/>
              </a:spcAft>
              <a:buSzPts val="1000"/>
              <a:buFont typeface="Times New Roman"/>
              <a:buChar char="-"/>
            </a:pPr>
            <a:r>
              <a:rPr b="1" i="1" lang="en" sz="1000">
                <a:latin typeface="Times New Roman"/>
                <a:ea typeface="Times New Roman"/>
                <a:cs typeface="Times New Roman"/>
                <a:sym typeface="Times New Roman"/>
              </a:rPr>
              <a:t>MPK and Canary bits for spatial </a:t>
            </a:r>
            <a:r>
              <a:rPr b="1" i="1" lang="en" sz="1000">
                <a:latin typeface="Times New Roman"/>
                <a:ea typeface="Times New Roman"/>
                <a:cs typeface="Times New Roman"/>
                <a:sym typeface="Times New Roman"/>
              </a:rPr>
              <a:t>memory</a:t>
            </a:r>
            <a:r>
              <a:rPr b="1" i="1" lang="en" sz="1000">
                <a:latin typeface="Times New Roman"/>
                <a:ea typeface="Times New Roman"/>
                <a:cs typeface="Times New Roman"/>
                <a:sym typeface="Times New Roman"/>
              </a:rPr>
              <a:t> safety; pointer tags for temporal memory safety </a:t>
            </a:r>
            <a:endParaRPr b="1" i="1" sz="1000">
              <a:latin typeface="Times New Roman"/>
              <a:ea typeface="Times New Roman"/>
              <a:cs typeface="Times New Roman"/>
              <a:sym typeface="Times New Roman"/>
            </a:endParaRPr>
          </a:p>
          <a:p>
            <a:pPr indent="-292100" lvl="0" marL="2286000" rtl="0" algn="l">
              <a:spcBef>
                <a:spcPts val="0"/>
              </a:spcBef>
              <a:spcAft>
                <a:spcPts val="0"/>
              </a:spcAft>
              <a:buSzPts val="1000"/>
              <a:buFont typeface="Times New Roman"/>
              <a:buChar char="-"/>
            </a:pPr>
            <a:r>
              <a:rPr b="1" i="1" lang="en" sz="1000">
                <a:latin typeface="Times New Roman"/>
                <a:ea typeface="Times New Roman"/>
                <a:cs typeface="Times New Roman"/>
                <a:sym typeface="Times New Roman"/>
              </a:rPr>
              <a:t>Asynchronous NVM-SSD replication for performance and cost-efficient fault tolerance </a:t>
            </a:r>
            <a:endParaRPr b="1" i="1" sz="1000">
              <a:latin typeface="Times New Roman"/>
              <a:ea typeface="Times New Roman"/>
              <a:cs typeface="Times New Roman"/>
              <a:sym typeface="Times New Roman"/>
            </a:endParaRPr>
          </a:p>
        </p:txBody>
      </p:sp>
      <p:pic>
        <p:nvPicPr>
          <p:cNvPr id="1509" name="Google Shape;1509;p75"/>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1513" name="Shape 1513"/>
        <p:cNvGrpSpPr/>
        <p:nvPr/>
      </p:nvGrpSpPr>
      <p:grpSpPr>
        <a:xfrm>
          <a:off x="0" y="0"/>
          <a:ext cx="0" cy="0"/>
          <a:chOff x="0" y="0"/>
          <a:chExt cx="0" cy="0"/>
        </a:xfrm>
      </p:grpSpPr>
      <p:sp>
        <p:nvSpPr>
          <p:cNvPr id="1514" name="Google Shape;1514;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pic>
        <p:nvPicPr>
          <p:cNvPr id="1515" name="Google Shape;1515;p76"/>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1516" name="Google Shape;1516;p76"/>
          <p:cNvSpPr txBox="1"/>
          <p:nvPr>
            <p:ph type="title"/>
          </p:nvPr>
        </p:nvSpPr>
        <p:spPr>
          <a:xfrm>
            <a:off x="274320" y="137160"/>
            <a:ext cx="8686800" cy="576000"/>
          </a:xfrm>
          <a:prstGeom prst="rect">
            <a:avLst/>
          </a:prstGeom>
          <a:noFill/>
          <a:ln>
            <a:noFill/>
          </a:ln>
        </p:spPr>
        <p:txBody>
          <a:bodyPr anchorCtr="0" anchor="b" bIns="68575" lIns="68575" spcFirstLastPara="1" rIns="68575" wrap="square" tIns="68575">
            <a:noAutofit/>
          </a:bodyPr>
          <a:lstStyle/>
          <a:p>
            <a:pPr indent="0" lvl="0" marL="0" rtl="0" algn="ctr">
              <a:lnSpc>
                <a:spcPct val="100000"/>
              </a:lnSpc>
              <a:spcBef>
                <a:spcPts val="0"/>
              </a:spcBef>
              <a:spcAft>
                <a:spcPts val="0"/>
              </a:spcAft>
              <a:buSzPts val="1400"/>
              <a:buNone/>
            </a:pPr>
            <a:r>
              <a:rPr b="1" lang="en" sz="2500">
                <a:latin typeface="Times New Roman"/>
                <a:ea typeface="Times New Roman"/>
                <a:cs typeface="Times New Roman"/>
                <a:sym typeface="Times New Roman"/>
              </a:rPr>
              <a:t>Talk Summary: Achieving the research vision </a:t>
            </a:r>
            <a:endParaRPr b="1" sz="2500">
              <a:latin typeface="Times New Roman"/>
              <a:ea typeface="Times New Roman"/>
              <a:cs typeface="Times New Roman"/>
              <a:sym typeface="Times New Roman"/>
            </a:endParaRPr>
          </a:p>
        </p:txBody>
      </p:sp>
      <p:grpSp>
        <p:nvGrpSpPr>
          <p:cNvPr id="1517" name="Google Shape;1517;p76"/>
          <p:cNvGrpSpPr/>
          <p:nvPr/>
        </p:nvGrpSpPr>
        <p:grpSpPr>
          <a:xfrm>
            <a:off x="457200" y="854497"/>
            <a:ext cx="8269975" cy="576003"/>
            <a:chOff x="457200" y="854498"/>
            <a:chExt cx="8269975" cy="576003"/>
          </a:xfrm>
        </p:grpSpPr>
        <p:sp>
          <p:nvSpPr>
            <p:cNvPr id="1518" name="Google Shape;1518;p76"/>
            <p:cNvSpPr/>
            <p:nvPr/>
          </p:nvSpPr>
          <p:spPr>
            <a:xfrm>
              <a:off x="457200" y="854498"/>
              <a:ext cx="2531100" cy="5760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50"/>
                <a:buFont typeface="Arial"/>
                <a:buNone/>
              </a:pPr>
              <a:r>
                <a:rPr b="1" lang="en" sz="1200">
                  <a:solidFill>
                    <a:srgbClr val="CC0000"/>
                  </a:solidFill>
                  <a:latin typeface="Times New Roman"/>
                  <a:ea typeface="Times New Roman"/>
                  <a:cs typeface="Times New Roman"/>
                  <a:sym typeface="Times New Roman"/>
                </a:rPr>
                <a:t>Programmability</a:t>
              </a:r>
              <a:r>
                <a:rPr b="1" i="0" lang="en" sz="1200" u="none" cap="none" strike="noStrike">
                  <a:solidFill>
                    <a:srgbClr val="CC0000"/>
                  </a:solidFill>
                  <a:latin typeface="Times New Roman"/>
                  <a:ea typeface="Times New Roman"/>
                  <a:cs typeface="Times New Roman"/>
                  <a:sym typeface="Times New Roman"/>
                </a:rPr>
                <a:t>:</a:t>
              </a:r>
              <a:r>
                <a:rPr i="0" lang="en" sz="1200" u="none" cap="none" strike="noStrike">
                  <a:solidFill>
                    <a:srgbClr val="000000"/>
                  </a:solidFill>
                  <a:latin typeface="Times New Roman"/>
                  <a:ea typeface="Times New Roman"/>
                  <a:cs typeface="Times New Roman"/>
                  <a:sym typeface="Times New Roman"/>
                </a:rPr>
                <a:t> </a:t>
              </a:r>
              <a:r>
                <a:rPr lang="en" sz="1200">
                  <a:latin typeface="Times New Roman"/>
                  <a:ea typeface="Times New Roman"/>
                  <a:cs typeface="Times New Roman"/>
                  <a:sym typeface="Times New Roman"/>
                </a:rPr>
                <a:t>byte-addressable and crash consistent programming </a:t>
              </a:r>
              <a:endParaRPr i="0" sz="1200" u="none" cap="none" strike="noStrike">
                <a:solidFill>
                  <a:srgbClr val="000000"/>
                </a:solidFill>
                <a:latin typeface="Times New Roman"/>
                <a:ea typeface="Times New Roman"/>
                <a:cs typeface="Times New Roman"/>
                <a:sym typeface="Times New Roman"/>
              </a:endParaRPr>
            </a:p>
          </p:txBody>
        </p:sp>
        <p:sp>
          <p:nvSpPr>
            <p:cNvPr id="1519" name="Google Shape;1519;p76"/>
            <p:cNvSpPr/>
            <p:nvPr/>
          </p:nvSpPr>
          <p:spPr>
            <a:xfrm>
              <a:off x="6126475" y="854500"/>
              <a:ext cx="2600700" cy="5760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50"/>
                <a:buFont typeface="Arial"/>
                <a:buNone/>
              </a:pPr>
              <a:r>
                <a:rPr b="1" lang="en" sz="1200">
                  <a:solidFill>
                    <a:srgbClr val="CC0000"/>
                  </a:solidFill>
                  <a:latin typeface="Times New Roman"/>
                  <a:ea typeface="Times New Roman"/>
                  <a:cs typeface="Times New Roman"/>
                  <a:sym typeface="Times New Roman"/>
                </a:rPr>
                <a:t>Resilience</a:t>
              </a:r>
              <a:r>
                <a:rPr b="1" i="0" lang="en" sz="1200" u="none" cap="none" strike="noStrike">
                  <a:solidFill>
                    <a:srgbClr val="CC0000"/>
                  </a:solidFill>
                  <a:latin typeface="Times New Roman"/>
                  <a:ea typeface="Times New Roman"/>
                  <a:cs typeface="Times New Roman"/>
                  <a:sym typeface="Times New Roman"/>
                </a:rPr>
                <a:t>:</a:t>
              </a:r>
              <a:r>
                <a:rPr i="0" lang="en" sz="1200" u="none" cap="none" strike="noStrike">
                  <a:solidFill>
                    <a:srgbClr val="000000"/>
                  </a:solidFill>
                  <a:latin typeface="Times New Roman"/>
                  <a:ea typeface="Times New Roman"/>
                  <a:cs typeface="Times New Roman"/>
                  <a:sym typeface="Times New Roman"/>
                </a:rPr>
                <a:t> </a:t>
              </a:r>
              <a:r>
                <a:rPr lang="en" sz="1200">
                  <a:latin typeface="Times New Roman"/>
                  <a:ea typeface="Times New Roman"/>
                  <a:cs typeface="Times New Roman"/>
                  <a:sym typeface="Times New Roman"/>
                </a:rPr>
                <a:t>Enforce protection against software bugs and hardware errors </a:t>
              </a:r>
              <a:endParaRPr i="0" sz="1200" u="none" cap="none" strike="noStrike">
                <a:solidFill>
                  <a:srgbClr val="000000"/>
                </a:solidFill>
                <a:latin typeface="Times New Roman"/>
                <a:ea typeface="Times New Roman"/>
                <a:cs typeface="Times New Roman"/>
                <a:sym typeface="Times New Roman"/>
              </a:endParaRPr>
            </a:p>
          </p:txBody>
        </p:sp>
        <p:sp>
          <p:nvSpPr>
            <p:cNvPr id="1520" name="Google Shape;1520;p76"/>
            <p:cNvSpPr/>
            <p:nvPr/>
          </p:nvSpPr>
          <p:spPr>
            <a:xfrm>
              <a:off x="3291840" y="854498"/>
              <a:ext cx="2532900" cy="5760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50"/>
                <a:buFont typeface="Arial"/>
                <a:buNone/>
              </a:pPr>
              <a:r>
                <a:rPr b="1" i="0" lang="en" sz="1200" u="none" cap="none" strike="noStrike">
                  <a:solidFill>
                    <a:srgbClr val="CC0000"/>
                  </a:solidFill>
                  <a:latin typeface="Times New Roman"/>
                  <a:ea typeface="Times New Roman"/>
                  <a:cs typeface="Times New Roman"/>
                  <a:sym typeface="Times New Roman"/>
                </a:rPr>
                <a:t>Scalability: </a:t>
              </a:r>
              <a:r>
                <a:rPr i="0" lang="en" sz="1200" u="none" cap="none" strike="noStrike">
                  <a:solidFill>
                    <a:schemeClr val="dk1"/>
                  </a:solidFill>
                  <a:latin typeface="Times New Roman"/>
                  <a:ea typeface="Times New Roman"/>
                  <a:cs typeface="Times New Roman"/>
                  <a:sym typeface="Times New Roman"/>
                </a:rPr>
                <a:t>Effic</a:t>
              </a:r>
              <a:r>
                <a:rPr lang="en" sz="1200">
                  <a:solidFill>
                    <a:schemeClr val="dk1"/>
                  </a:solidFill>
                  <a:latin typeface="Times New Roman"/>
                  <a:ea typeface="Times New Roman"/>
                  <a:cs typeface="Times New Roman"/>
                  <a:sym typeface="Times New Roman"/>
                </a:rPr>
                <a:t>ient concurrency model to scale</a:t>
              </a:r>
              <a:r>
                <a:rPr b="1" lang="en" sz="1200">
                  <a:solidFill>
                    <a:srgbClr val="CC0000"/>
                  </a:solidFill>
                  <a:latin typeface="Times New Roman"/>
                  <a:ea typeface="Times New Roman"/>
                  <a:cs typeface="Times New Roman"/>
                  <a:sym typeface="Times New Roman"/>
                </a:rPr>
                <a:t> </a:t>
              </a:r>
              <a:r>
                <a:rPr lang="en" sz="1200">
                  <a:latin typeface="Times New Roman"/>
                  <a:ea typeface="Times New Roman"/>
                  <a:cs typeface="Times New Roman"/>
                  <a:sym typeface="Times New Roman"/>
                </a:rPr>
                <a:t>performance</a:t>
              </a:r>
              <a:r>
                <a:rPr i="0" lang="en" sz="1200" u="none" cap="none" strike="noStrike">
                  <a:solidFill>
                    <a:srgbClr val="000000"/>
                  </a:solidFill>
                  <a:latin typeface="Times New Roman"/>
                  <a:ea typeface="Times New Roman"/>
                  <a:cs typeface="Times New Roman"/>
                  <a:sym typeface="Times New Roman"/>
                </a:rPr>
                <a:t> </a:t>
              </a:r>
              <a:endParaRPr i="0" u="none" cap="none" strike="noStrike">
                <a:solidFill>
                  <a:srgbClr val="000000"/>
                </a:solidFill>
                <a:latin typeface="Times New Roman"/>
                <a:ea typeface="Times New Roman"/>
                <a:cs typeface="Times New Roman"/>
                <a:sym typeface="Times New Roman"/>
              </a:endParaRPr>
            </a:p>
          </p:txBody>
        </p:sp>
      </p:grpSp>
      <p:grpSp>
        <p:nvGrpSpPr>
          <p:cNvPr id="1521" name="Google Shape;1521;p76"/>
          <p:cNvGrpSpPr/>
          <p:nvPr/>
        </p:nvGrpSpPr>
        <p:grpSpPr>
          <a:xfrm>
            <a:off x="1722750" y="1430497"/>
            <a:ext cx="2835600" cy="1549871"/>
            <a:chOff x="1722750" y="1430498"/>
            <a:chExt cx="2835600" cy="1549871"/>
          </a:xfrm>
        </p:grpSpPr>
        <p:cxnSp>
          <p:nvCxnSpPr>
            <p:cNvPr id="1522" name="Google Shape;1522;p76"/>
            <p:cNvCxnSpPr>
              <a:stCxn id="1518" idx="2"/>
              <a:endCxn id="1520" idx="2"/>
            </p:cNvCxnSpPr>
            <p:nvPr/>
          </p:nvCxnSpPr>
          <p:spPr>
            <a:xfrm flipH="1" rot="-5400000">
              <a:off x="3140250" y="12998"/>
              <a:ext cx="600" cy="2835600"/>
            </a:xfrm>
            <a:prstGeom prst="bentConnector3">
              <a:avLst>
                <a:gd fmla="val 99596250" name="adj1"/>
              </a:avLst>
            </a:prstGeom>
            <a:noFill/>
            <a:ln cap="flat" cmpd="sng" w="19050">
              <a:solidFill>
                <a:schemeClr val="dk1"/>
              </a:solidFill>
              <a:prstDash val="solid"/>
              <a:round/>
              <a:headEnd len="med" w="med" type="none"/>
              <a:tailEnd len="med" w="med" type="none"/>
            </a:ln>
          </p:spPr>
        </p:cxnSp>
        <p:cxnSp>
          <p:nvCxnSpPr>
            <p:cNvPr id="1523" name="Google Shape;1523;p76"/>
            <p:cNvCxnSpPr>
              <a:endCxn id="1524" idx="0"/>
            </p:cNvCxnSpPr>
            <p:nvPr/>
          </p:nvCxnSpPr>
          <p:spPr>
            <a:xfrm>
              <a:off x="3078732" y="2037168"/>
              <a:ext cx="0" cy="450000"/>
            </a:xfrm>
            <a:prstGeom prst="straightConnector1">
              <a:avLst/>
            </a:prstGeom>
            <a:noFill/>
            <a:ln cap="flat" cmpd="sng" w="19050">
              <a:solidFill>
                <a:schemeClr val="dk1"/>
              </a:solidFill>
              <a:prstDash val="solid"/>
              <a:round/>
              <a:headEnd len="med" w="med" type="none"/>
              <a:tailEnd len="med" w="med" type="oval"/>
            </a:ln>
          </p:spPr>
        </p:cxnSp>
        <p:sp>
          <p:nvSpPr>
            <p:cNvPr id="1524" name="Google Shape;1524;p76"/>
            <p:cNvSpPr/>
            <p:nvPr/>
          </p:nvSpPr>
          <p:spPr>
            <a:xfrm>
              <a:off x="1856232" y="2487168"/>
              <a:ext cx="2445000" cy="4932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a:latin typeface="Times New Roman"/>
                  <a:ea typeface="Times New Roman"/>
                  <a:cs typeface="Times New Roman"/>
                  <a:sym typeface="Times New Roman"/>
                </a:rPr>
                <a:t>Scalable programming model</a:t>
              </a:r>
              <a:endParaRPr b="1" i="1">
                <a:latin typeface="Times New Roman"/>
                <a:ea typeface="Times New Roman"/>
                <a:cs typeface="Times New Roman"/>
                <a:sym typeface="Times New Roman"/>
              </a:endParaRPr>
            </a:p>
          </p:txBody>
        </p:sp>
      </p:grpSp>
      <p:grpSp>
        <p:nvGrpSpPr>
          <p:cNvPr id="1525" name="Google Shape;1525;p76"/>
          <p:cNvGrpSpPr/>
          <p:nvPr/>
        </p:nvGrpSpPr>
        <p:grpSpPr>
          <a:xfrm>
            <a:off x="240225" y="2980368"/>
            <a:ext cx="2838507" cy="1638946"/>
            <a:chOff x="240225" y="2980368"/>
            <a:chExt cx="2838507" cy="1638946"/>
          </a:xfrm>
        </p:grpSpPr>
        <p:sp>
          <p:nvSpPr>
            <p:cNvPr id="1526" name="Google Shape;1526;p76"/>
            <p:cNvSpPr/>
            <p:nvPr/>
          </p:nvSpPr>
          <p:spPr>
            <a:xfrm>
              <a:off x="240225" y="4126114"/>
              <a:ext cx="2509500" cy="493200"/>
            </a:xfrm>
            <a:prstGeom prst="roundRect">
              <a:avLst>
                <a:gd fmla="val 16667" name="adj"/>
              </a:avLst>
            </a:prstGeom>
            <a:no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TIPS: KVS programming framework </a:t>
              </a:r>
              <a:endParaRPr b="1" i="1">
                <a:latin typeface="Times New Roman"/>
                <a:ea typeface="Times New Roman"/>
                <a:cs typeface="Times New Roman"/>
                <a:sym typeface="Times New Roman"/>
              </a:endParaRPr>
            </a:p>
          </p:txBody>
        </p:sp>
        <p:cxnSp>
          <p:nvCxnSpPr>
            <p:cNvPr id="1527" name="Google Shape;1527;p76"/>
            <p:cNvCxnSpPr>
              <a:stCxn id="1524" idx="2"/>
              <a:endCxn id="1526" idx="0"/>
            </p:cNvCxnSpPr>
            <p:nvPr/>
          </p:nvCxnSpPr>
          <p:spPr>
            <a:xfrm rot="5400000">
              <a:off x="1714032" y="2761368"/>
              <a:ext cx="1145700" cy="1583700"/>
            </a:xfrm>
            <a:prstGeom prst="bentConnector3">
              <a:avLst>
                <a:gd fmla="val 50005" name="adj1"/>
              </a:avLst>
            </a:prstGeom>
            <a:noFill/>
            <a:ln cap="flat" cmpd="sng" w="19050">
              <a:solidFill>
                <a:srgbClr val="38761D"/>
              </a:solidFill>
              <a:prstDash val="solid"/>
              <a:round/>
              <a:headEnd len="med" w="med" type="none"/>
              <a:tailEnd len="med" w="med" type="oval"/>
            </a:ln>
          </p:spPr>
        </p:cxnSp>
      </p:grpSp>
      <p:grpSp>
        <p:nvGrpSpPr>
          <p:cNvPr id="1528" name="Google Shape;1528;p76"/>
          <p:cNvGrpSpPr/>
          <p:nvPr/>
        </p:nvGrpSpPr>
        <p:grpSpPr>
          <a:xfrm>
            <a:off x="3072384" y="3557014"/>
            <a:ext cx="2509500" cy="1062300"/>
            <a:chOff x="3072384" y="3557014"/>
            <a:chExt cx="2509500" cy="1062300"/>
          </a:xfrm>
        </p:grpSpPr>
        <p:sp>
          <p:nvSpPr>
            <p:cNvPr id="1529" name="Google Shape;1529;p76"/>
            <p:cNvSpPr/>
            <p:nvPr/>
          </p:nvSpPr>
          <p:spPr>
            <a:xfrm>
              <a:off x="3072384" y="4126114"/>
              <a:ext cx="2509500" cy="493200"/>
            </a:xfrm>
            <a:prstGeom prst="roundRect">
              <a:avLst>
                <a:gd fmla="val 16667" name="adj"/>
              </a:avLst>
            </a:prstGeom>
            <a:no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RETINA: KVS for scaling DL pipeline </a:t>
              </a:r>
              <a:endParaRPr b="1" i="1">
                <a:latin typeface="Times New Roman"/>
                <a:ea typeface="Times New Roman"/>
                <a:cs typeface="Times New Roman"/>
                <a:sym typeface="Times New Roman"/>
              </a:endParaRPr>
            </a:p>
          </p:txBody>
        </p:sp>
        <p:cxnSp>
          <p:nvCxnSpPr>
            <p:cNvPr id="1530" name="Google Shape;1530;p76"/>
            <p:cNvCxnSpPr>
              <a:endCxn id="1529" idx="0"/>
            </p:cNvCxnSpPr>
            <p:nvPr/>
          </p:nvCxnSpPr>
          <p:spPr>
            <a:xfrm>
              <a:off x="3074034" y="3557014"/>
              <a:ext cx="1253100" cy="569100"/>
            </a:xfrm>
            <a:prstGeom prst="bentConnector2">
              <a:avLst/>
            </a:prstGeom>
            <a:noFill/>
            <a:ln cap="flat" cmpd="sng" w="19050">
              <a:solidFill>
                <a:srgbClr val="38761D"/>
              </a:solidFill>
              <a:prstDash val="solid"/>
              <a:round/>
              <a:headEnd len="med" w="med" type="none"/>
              <a:tailEnd len="med" w="med" type="oval"/>
            </a:ln>
          </p:spPr>
        </p:cxnSp>
      </p:grpSp>
      <p:grpSp>
        <p:nvGrpSpPr>
          <p:cNvPr id="1531" name="Google Shape;1531;p76"/>
          <p:cNvGrpSpPr/>
          <p:nvPr/>
        </p:nvGrpSpPr>
        <p:grpSpPr>
          <a:xfrm>
            <a:off x="4327125" y="3554425"/>
            <a:ext cx="3174300" cy="1064882"/>
            <a:chOff x="4327125" y="3554425"/>
            <a:chExt cx="3174300" cy="1064882"/>
          </a:xfrm>
        </p:grpSpPr>
        <p:sp>
          <p:nvSpPr>
            <p:cNvPr id="1532" name="Google Shape;1532;p76"/>
            <p:cNvSpPr/>
            <p:nvPr/>
          </p:nvSpPr>
          <p:spPr>
            <a:xfrm>
              <a:off x="5904525" y="4126107"/>
              <a:ext cx="1596900" cy="493200"/>
            </a:xfrm>
            <a:prstGeom prst="roundRect">
              <a:avLst>
                <a:gd fmla="val 16667" name="adj"/>
              </a:avLst>
            </a:prstGeom>
            <a:no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a:latin typeface="Times New Roman"/>
                  <a:ea typeface="Times New Roman"/>
                  <a:cs typeface="Times New Roman"/>
                  <a:sym typeface="Times New Roman"/>
                </a:rPr>
                <a:t>Timestone PTM</a:t>
              </a:r>
              <a:endParaRPr b="1" i="1">
                <a:latin typeface="Times New Roman"/>
                <a:ea typeface="Times New Roman"/>
                <a:cs typeface="Times New Roman"/>
                <a:sym typeface="Times New Roman"/>
              </a:endParaRPr>
            </a:p>
          </p:txBody>
        </p:sp>
        <p:cxnSp>
          <p:nvCxnSpPr>
            <p:cNvPr id="1533" name="Google Shape;1533;p76"/>
            <p:cNvCxnSpPr/>
            <p:nvPr/>
          </p:nvCxnSpPr>
          <p:spPr>
            <a:xfrm>
              <a:off x="4327125" y="3557016"/>
              <a:ext cx="2381400" cy="600"/>
            </a:xfrm>
            <a:prstGeom prst="bentConnector3">
              <a:avLst>
                <a:gd fmla="val 50000" name="adj1"/>
              </a:avLst>
            </a:prstGeom>
            <a:noFill/>
            <a:ln cap="flat" cmpd="sng" w="19050">
              <a:solidFill>
                <a:srgbClr val="38761D"/>
              </a:solidFill>
              <a:prstDash val="solid"/>
              <a:round/>
              <a:headEnd len="med" w="med" type="none"/>
              <a:tailEnd len="med" w="med" type="none"/>
            </a:ln>
          </p:spPr>
        </p:cxnSp>
        <p:cxnSp>
          <p:nvCxnSpPr>
            <p:cNvPr id="1534" name="Google Shape;1534;p76"/>
            <p:cNvCxnSpPr/>
            <p:nvPr/>
          </p:nvCxnSpPr>
          <p:spPr>
            <a:xfrm>
              <a:off x="6702975" y="3554425"/>
              <a:ext cx="0" cy="564600"/>
            </a:xfrm>
            <a:prstGeom prst="straightConnector1">
              <a:avLst/>
            </a:prstGeom>
            <a:noFill/>
            <a:ln cap="flat" cmpd="sng" w="19050">
              <a:solidFill>
                <a:srgbClr val="38761D"/>
              </a:solidFill>
              <a:prstDash val="solid"/>
              <a:round/>
              <a:headEnd len="med" w="med" type="none"/>
              <a:tailEnd len="med" w="med" type="oval"/>
            </a:ln>
          </p:spPr>
        </p:cxnSp>
      </p:grpSp>
      <p:sp>
        <p:nvSpPr>
          <p:cNvPr id="1535" name="Google Shape;1535;p76"/>
          <p:cNvSpPr/>
          <p:nvPr/>
        </p:nvSpPr>
        <p:spPr>
          <a:xfrm>
            <a:off x="6102375" y="1908400"/>
            <a:ext cx="1204200" cy="493200"/>
          </a:xfrm>
          <a:prstGeom prst="roundRect">
            <a:avLst>
              <a:gd fmla="val 16667" name="adj"/>
            </a:avLst>
          </a:prstGeom>
          <a:no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latin typeface="Times New Roman"/>
                <a:ea typeface="Times New Roman"/>
                <a:cs typeface="Times New Roman"/>
                <a:sym typeface="Times New Roman"/>
              </a:rPr>
              <a:t>TENET PTM</a:t>
            </a:r>
            <a:endParaRPr b="1" i="1">
              <a:latin typeface="Times New Roman"/>
              <a:ea typeface="Times New Roman"/>
              <a:cs typeface="Times New Roman"/>
              <a:sym typeface="Times New Roman"/>
            </a:endParaRPr>
          </a:p>
        </p:txBody>
      </p:sp>
      <p:grpSp>
        <p:nvGrpSpPr>
          <p:cNvPr id="1536" name="Google Shape;1536;p76"/>
          <p:cNvGrpSpPr/>
          <p:nvPr/>
        </p:nvGrpSpPr>
        <p:grpSpPr>
          <a:xfrm>
            <a:off x="4301232" y="1430500"/>
            <a:ext cx="3125593" cy="1303268"/>
            <a:chOff x="4301232" y="1430500"/>
            <a:chExt cx="3125593" cy="1303268"/>
          </a:xfrm>
        </p:grpSpPr>
        <p:cxnSp>
          <p:nvCxnSpPr>
            <p:cNvPr id="1537" name="Google Shape;1537;p76"/>
            <p:cNvCxnSpPr>
              <a:stCxn id="1519" idx="2"/>
              <a:endCxn id="1535" idx="0"/>
            </p:cNvCxnSpPr>
            <p:nvPr/>
          </p:nvCxnSpPr>
          <p:spPr>
            <a:xfrm rot="5400000">
              <a:off x="6826675" y="1308250"/>
              <a:ext cx="477900" cy="7224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1538" name="Google Shape;1538;p76"/>
            <p:cNvCxnSpPr>
              <a:stCxn id="1524" idx="3"/>
              <a:endCxn id="1535" idx="1"/>
            </p:cNvCxnSpPr>
            <p:nvPr/>
          </p:nvCxnSpPr>
          <p:spPr>
            <a:xfrm flipH="1" rot="10800000">
              <a:off x="4301232" y="2155068"/>
              <a:ext cx="1801200" cy="578700"/>
            </a:xfrm>
            <a:prstGeom prst="bentConnector3">
              <a:avLst>
                <a:gd fmla="val 13463" name="adj1"/>
              </a:avLst>
            </a:prstGeom>
            <a:noFill/>
            <a:ln cap="flat" cmpd="sng" w="19050">
              <a:solidFill>
                <a:schemeClr val="dk1"/>
              </a:solidFill>
              <a:prstDash val="solid"/>
              <a:round/>
              <a:headEnd len="med" w="med" type="none"/>
              <a:tailEnd len="med" w="med" type="oval"/>
            </a:ln>
          </p:spPr>
        </p:cxnSp>
      </p:grpSp>
      <p:grpSp>
        <p:nvGrpSpPr>
          <p:cNvPr id="1539" name="Google Shape;1539;p76"/>
          <p:cNvGrpSpPr/>
          <p:nvPr/>
        </p:nvGrpSpPr>
        <p:grpSpPr>
          <a:xfrm>
            <a:off x="4635675" y="2401600"/>
            <a:ext cx="4134600" cy="994876"/>
            <a:chOff x="4635675" y="2401600"/>
            <a:chExt cx="4134600" cy="994876"/>
          </a:xfrm>
        </p:grpSpPr>
        <p:sp>
          <p:nvSpPr>
            <p:cNvPr id="1540" name="Google Shape;1540;p76"/>
            <p:cNvSpPr/>
            <p:nvPr/>
          </p:nvSpPr>
          <p:spPr>
            <a:xfrm>
              <a:off x="4635675" y="2820476"/>
              <a:ext cx="4134600" cy="5760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600">
                  <a:latin typeface="Times New Roman"/>
                  <a:ea typeface="Times New Roman"/>
                  <a:cs typeface="Times New Roman"/>
                  <a:sym typeface="Times New Roman"/>
                </a:rPr>
                <a:t>Fast, scalable, and Resilient kernel-bypass storage stack </a:t>
              </a:r>
              <a:endParaRPr b="1" i="1" sz="1600">
                <a:latin typeface="Times New Roman"/>
                <a:ea typeface="Times New Roman"/>
                <a:cs typeface="Times New Roman"/>
                <a:sym typeface="Times New Roman"/>
              </a:endParaRPr>
            </a:p>
          </p:txBody>
        </p:sp>
        <p:cxnSp>
          <p:nvCxnSpPr>
            <p:cNvPr id="1541" name="Google Shape;1541;p76"/>
            <p:cNvCxnSpPr>
              <a:stCxn id="1535" idx="2"/>
            </p:cNvCxnSpPr>
            <p:nvPr/>
          </p:nvCxnSpPr>
          <p:spPr>
            <a:xfrm>
              <a:off x="6704475" y="2401600"/>
              <a:ext cx="0" cy="396600"/>
            </a:xfrm>
            <a:prstGeom prst="straightConnector1">
              <a:avLst/>
            </a:prstGeom>
            <a:noFill/>
            <a:ln cap="flat" cmpd="sng" w="19050">
              <a:solidFill>
                <a:srgbClr val="38761D"/>
              </a:solidFill>
              <a:prstDash val="solid"/>
              <a:round/>
              <a:headEnd len="med" w="med" type="none"/>
              <a:tailEnd len="med" w="med" type="oval"/>
            </a:ln>
          </p:spPr>
        </p:cxnSp>
      </p:grpSp>
      <p:sp>
        <p:nvSpPr>
          <p:cNvPr id="1542" name="Google Shape;1542;p76"/>
          <p:cNvSpPr/>
          <p:nvPr/>
        </p:nvSpPr>
        <p:spPr>
          <a:xfrm>
            <a:off x="5289750" y="4663225"/>
            <a:ext cx="2894100" cy="437400"/>
          </a:xfrm>
          <a:prstGeom prst="roundRect">
            <a:avLst>
              <a:gd fmla="val 16667" name="adj"/>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latin typeface="Times New Roman"/>
                <a:ea typeface="Times New Roman"/>
                <a:cs typeface="Times New Roman"/>
                <a:sym typeface="Times New Roman"/>
              </a:rPr>
              <a:t>Questions?</a:t>
            </a:r>
            <a:endParaRPr sz="2300">
              <a:latin typeface="Times New Roman"/>
              <a:ea typeface="Times New Roman"/>
              <a:cs typeface="Times New Roman"/>
              <a:sym typeface="Times New Roman"/>
            </a:endParaRPr>
          </a:p>
        </p:txBody>
      </p:sp>
      <p:sp>
        <p:nvSpPr>
          <p:cNvPr id="1543" name="Google Shape;1543;p76"/>
          <p:cNvSpPr/>
          <p:nvPr/>
        </p:nvSpPr>
        <p:spPr>
          <a:xfrm>
            <a:off x="1575825" y="4663213"/>
            <a:ext cx="2664000" cy="4374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latin typeface="Times New Roman"/>
                <a:ea typeface="Times New Roman"/>
                <a:cs typeface="Times New Roman"/>
                <a:sym typeface="Times New Roman"/>
              </a:rPr>
              <a:t>Thank You</a:t>
            </a:r>
            <a:endParaRPr sz="23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7"/>
                                        </p:tgtEl>
                                        <p:attrNameLst>
                                          <p:attrName>style.visibility</p:attrName>
                                        </p:attrNameLst>
                                      </p:cBhvr>
                                      <p:to>
                                        <p:strVal val="visible"/>
                                      </p:to>
                                    </p:set>
                                    <p:animEffect filter="fade" transition="in">
                                      <p:cBhvr>
                                        <p:cTn dur="1000"/>
                                        <p:tgtEl>
                                          <p:spTgt spid="1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1"/>
                                        </p:tgtEl>
                                        <p:attrNameLst>
                                          <p:attrName>style.visibility</p:attrName>
                                        </p:attrNameLst>
                                      </p:cBhvr>
                                      <p:to>
                                        <p:strVal val="visible"/>
                                      </p:to>
                                    </p:set>
                                    <p:animEffect filter="fade" transition="in">
                                      <p:cBhvr>
                                        <p:cTn dur="1000"/>
                                        <p:tgtEl>
                                          <p:spTgt spid="15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5"/>
                                        </p:tgtEl>
                                        <p:attrNameLst>
                                          <p:attrName>style.visibility</p:attrName>
                                        </p:attrNameLst>
                                      </p:cBhvr>
                                      <p:to>
                                        <p:strVal val="visible"/>
                                      </p:to>
                                    </p:set>
                                    <p:animEffect filter="fade" transition="in">
                                      <p:cBhvr>
                                        <p:cTn dur="1000"/>
                                        <p:tgtEl>
                                          <p:spTgt spid="15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8"/>
                                        </p:tgtEl>
                                        <p:attrNameLst>
                                          <p:attrName>style.visibility</p:attrName>
                                        </p:attrNameLst>
                                      </p:cBhvr>
                                      <p:to>
                                        <p:strVal val="visible"/>
                                      </p:to>
                                    </p:set>
                                    <p:animEffect filter="fade" transition="in">
                                      <p:cBhvr>
                                        <p:cTn dur="1000"/>
                                        <p:tgtEl>
                                          <p:spTgt spid="1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1"/>
                                        </p:tgtEl>
                                        <p:attrNameLst>
                                          <p:attrName>style.visibility</p:attrName>
                                        </p:attrNameLst>
                                      </p:cBhvr>
                                      <p:to>
                                        <p:strVal val="visible"/>
                                      </p:to>
                                    </p:set>
                                    <p:animEffect filter="fade" transition="in">
                                      <p:cBhvr>
                                        <p:cTn dur="1000"/>
                                        <p:tgtEl>
                                          <p:spTgt spid="15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6"/>
                                        </p:tgtEl>
                                        <p:attrNameLst>
                                          <p:attrName>style.visibility</p:attrName>
                                        </p:attrNameLst>
                                      </p:cBhvr>
                                      <p:to>
                                        <p:strVal val="visible"/>
                                      </p:to>
                                    </p:set>
                                    <p:animEffect filter="fade" transition="in">
                                      <p:cBhvr>
                                        <p:cTn dur="1000"/>
                                        <p:tgtEl>
                                          <p:spTgt spid="153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35"/>
                                        </p:tgtEl>
                                        <p:attrNameLst>
                                          <p:attrName>style.visibility</p:attrName>
                                        </p:attrNameLst>
                                      </p:cBhvr>
                                      <p:to>
                                        <p:strVal val="visible"/>
                                      </p:to>
                                    </p:set>
                                    <p:animEffect filter="fade" transition="in">
                                      <p:cBhvr>
                                        <p:cTn dur="1000"/>
                                        <p:tgtEl>
                                          <p:spTgt spid="15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9"/>
                                        </p:tgtEl>
                                        <p:attrNameLst>
                                          <p:attrName>style.visibility</p:attrName>
                                        </p:attrNameLst>
                                      </p:cBhvr>
                                      <p:to>
                                        <p:strVal val="visible"/>
                                      </p:to>
                                    </p:set>
                                    <p:animEffect filter="fade" transition="in">
                                      <p:cBhvr>
                                        <p:cTn dur="1000"/>
                                        <p:tgtEl>
                                          <p:spTgt spid="1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7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Backup </a:t>
            </a:r>
            <a:endParaRPr/>
          </a:p>
        </p:txBody>
      </p:sp>
      <p:sp>
        <p:nvSpPr>
          <p:cNvPr id="1549" name="Google Shape;1549;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78"/>
          <p:cNvSpPr/>
          <p:nvPr/>
        </p:nvSpPr>
        <p:spPr>
          <a:xfrm>
            <a:off x="2809425" y="790700"/>
            <a:ext cx="3036000" cy="2640600"/>
          </a:xfrm>
          <a:prstGeom prst="rect">
            <a:avLst/>
          </a:prstGeom>
          <a:solidFill>
            <a:srgbClr val="D0E0E3"/>
          </a:solidFill>
          <a:ln>
            <a:noFill/>
          </a:ln>
        </p:spPr>
        <p:txBody>
          <a:bodyPr anchorCtr="0" anchor="ctr" bIns="48225" lIns="93225" spcFirstLastPara="1" rIns="93225" wrap="square" tIns="48225">
            <a:noAutofit/>
          </a:bodyPr>
          <a:lstStyle/>
          <a:p>
            <a:pPr indent="0" lvl="0" marL="0" marR="0" rtl="0" algn="ctr">
              <a:spcBef>
                <a:spcPts val="0"/>
              </a:spcBef>
              <a:spcAft>
                <a:spcPts val="0"/>
              </a:spcAft>
              <a:buNone/>
            </a:pPr>
            <a:r>
              <a:t/>
            </a:r>
            <a:endParaRPr i="0" sz="900" u="none" cap="none" strike="noStrike">
              <a:latin typeface="Calibri"/>
              <a:ea typeface="Calibri"/>
              <a:cs typeface="Calibri"/>
              <a:sym typeface="Calibri"/>
            </a:endParaRPr>
          </a:p>
        </p:txBody>
      </p:sp>
      <p:sp>
        <p:nvSpPr>
          <p:cNvPr id="1555" name="Google Shape;1555;p78"/>
          <p:cNvSpPr txBox="1"/>
          <p:nvPr>
            <p:ph type="title"/>
          </p:nvPr>
        </p:nvSpPr>
        <p:spPr>
          <a:xfrm>
            <a:off x="274320" y="13716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900"/>
              <a:buFont typeface="Arial"/>
              <a:buNone/>
            </a:pPr>
            <a:r>
              <a:rPr b="1" lang="en" sz="2500">
                <a:latin typeface="Times New Roman"/>
                <a:ea typeface="Times New Roman"/>
                <a:cs typeface="Times New Roman"/>
                <a:sym typeface="Times New Roman"/>
              </a:rPr>
              <a:t>A closer look at the byte-addressable NVM</a:t>
            </a:r>
            <a:endParaRPr b="1" sz="2500">
              <a:latin typeface="Times New Roman"/>
              <a:ea typeface="Times New Roman"/>
              <a:cs typeface="Times New Roman"/>
              <a:sym typeface="Times New Roman"/>
            </a:endParaRPr>
          </a:p>
          <a:p>
            <a:pPr indent="0" lvl="0" marL="0" rtl="0" algn="l">
              <a:spcBef>
                <a:spcPts val="0"/>
              </a:spcBef>
              <a:spcAft>
                <a:spcPts val="0"/>
              </a:spcAft>
              <a:buSzPts val="990"/>
              <a:buNone/>
            </a:pPr>
            <a:r>
              <a:t/>
            </a:r>
            <a:endParaRPr sz="2720">
              <a:latin typeface="Times New Roman"/>
              <a:ea typeface="Times New Roman"/>
              <a:cs typeface="Times New Roman"/>
              <a:sym typeface="Times New Roman"/>
            </a:endParaRPr>
          </a:p>
        </p:txBody>
      </p:sp>
      <p:pic>
        <p:nvPicPr>
          <p:cNvPr id="1556" name="Google Shape;1556;p78"/>
          <p:cNvPicPr preferRelativeResize="0"/>
          <p:nvPr/>
        </p:nvPicPr>
        <p:blipFill rotWithShape="1">
          <a:blip r:embed="rId3">
            <a:alphaModFix/>
          </a:blip>
          <a:srcRect b="0" l="19673" r="21245" t="0"/>
          <a:stretch/>
        </p:blipFill>
        <p:spPr>
          <a:xfrm rot="5400000">
            <a:off x="3429402" y="3393586"/>
            <a:ext cx="316652" cy="742109"/>
          </a:xfrm>
          <a:prstGeom prst="rect">
            <a:avLst/>
          </a:prstGeom>
          <a:noFill/>
          <a:ln>
            <a:noFill/>
          </a:ln>
        </p:spPr>
      </p:pic>
      <p:pic>
        <p:nvPicPr>
          <p:cNvPr id="1557" name="Google Shape;1557;p78"/>
          <p:cNvPicPr preferRelativeResize="0"/>
          <p:nvPr/>
        </p:nvPicPr>
        <p:blipFill rotWithShape="1">
          <a:blip r:embed="rId3">
            <a:alphaModFix/>
          </a:blip>
          <a:srcRect b="0" l="19673" r="21245" t="0"/>
          <a:stretch/>
        </p:blipFill>
        <p:spPr>
          <a:xfrm rot="5400000">
            <a:off x="3554977" y="3596761"/>
            <a:ext cx="316652" cy="742109"/>
          </a:xfrm>
          <a:prstGeom prst="rect">
            <a:avLst/>
          </a:prstGeom>
          <a:noFill/>
          <a:ln>
            <a:noFill/>
          </a:ln>
        </p:spPr>
      </p:pic>
      <p:sp>
        <p:nvSpPr>
          <p:cNvPr id="1558" name="Google Shape;1558;p78"/>
          <p:cNvSpPr txBox="1"/>
          <p:nvPr/>
        </p:nvSpPr>
        <p:spPr>
          <a:xfrm>
            <a:off x="2446720" y="3458383"/>
            <a:ext cx="82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DRAM</a:t>
            </a:r>
            <a:endParaRPr b="1">
              <a:latin typeface="Times New Roman"/>
              <a:ea typeface="Times New Roman"/>
              <a:cs typeface="Times New Roman"/>
              <a:sym typeface="Times New Roman"/>
            </a:endParaRPr>
          </a:p>
        </p:txBody>
      </p:sp>
      <p:pic>
        <p:nvPicPr>
          <p:cNvPr id="1559" name="Google Shape;1559;p78"/>
          <p:cNvPicPr preferRelativeResize="0"/>
          <p:nvPr/>
        </p:nvPicPr>
        <p:blipFill rotWithShape="1">
          <a:blip r:embed="rId3">
            <a:alphaModFix/>
          </a:blip>
          <a:srcRect b="0" l="19673" r="21245" t="0"/>
          <a:stretch/>
        </p:blipFill>
        <p:spPr>
          <a:xfrm rot="5400000">
            <a:off x="3635902" y="3828886"/>
            <a:ext cx="316652" cy="742109"/>
          </a:xfrm>
          <a:prstGeom prst="rect">
            <a:avLst/>
          </a:prstGeom>
          <a:noFill/>
          <a:ln>
            <a:noFill/>
          </a:ln>
        </p:spPr>
      </p:pic>
      <p:pic>
        <p:nvPicPr>
          <p:cNvPr id="1560" name="Google Shape;1560;p78"/>
          <p:cNvPicPr preferRelativeResize="0"/>
          <p:nvPr/>
        </p:nvPicPr>
        <p:blipFill rotWithShape="1">
          <a:blip r:embed="rId4">
            <a:alphaModFix/>
          </a:blip>
          <a:srcRect b="0" l="0" r="0" t="0"/>
          <a:stretch/>
        </p:blipFill>
        <p:spPr>
          <a:xfrm>
            <a:off x="8538324" y="0"/>
            <a:ext cx="616201" cy="324300"/>
          </a:xfrm>
          <a:prstGeom prst="rect">
            <a:avLst/>
          </a:prstGeom>
          <a:noFill/>
          <a:ln>
            <a:noFill/>
          </a:ln>
        </p:spPr>
      </p:pic>
      <p:sp>
        <p:nvSpPr>
          <p:cNvPr id="1561" name="Google Shape;1561;p78"/>
          <p:cNvSpPr/>
          <p:nvPr/>
        </p:nvSpPr>
        <p:spPr>
          <a:xfrm>
            <a:off x="3216667" y="997087"/>
            <a:ext cx="865800" cy="603600"/>
          </a:xfrm>
          <a:prstGeom prst="rect">
            <a:avLst/>
          </a:prstGeom>
          <a:solidFill>
            <a:srgbClr val="000000"/>
          </a:solidFill>
          <a:ln>
            <a:noFill/>
          </a:ln>
        </p:spPr>
        <p:txBody>
          <a:bodyPr anchorCtr="0" anchor="ctr" bIns="365750" lIns="91425" spcFirstLastPara="1" rIns="91425" wrap="square" tIns="0">
            <a:noAutofit/>
          </a:bodyPr>
          <a:lstStyle/>
          <a:p>
            <a:pPr indent="0" lvl="0" marL="0" rtl="0" algn="l">
              <a:spcBef>
                <a:spcPts val="0"/>
              </a:spcBef>
              <a:spcAft>
                <a:spcPts val="0"/>
              </a:spcAft>
              <a:buClr>
                <a:schemeClr val="dk1"/>
              </a:buClr>
              <a:buSzPts val="1100"/>
              <a:buFont typeface="Arial"/>
              <a:buNone/>
            </a:pPr>
            <a:r>
              <a:rPr b="1" lang="en" sz="1200">
                <a:solidFill>
                  <a:schemeClr val="lt1"/>
                </a:solidFill>
                <a:latin typeface="Times New Roman"/>
                <a:ea typeface="Times New Roman"/>
                <a:cs typeface="Times New Roman"/>
                <a:sym typeface="Times New Roman"/>
              </a:rPr>
              <a:t>CPU Core</a:t>
            </a:r>
            <a:endParaRPr b="1" sz="1200">
              <a:solidFill>
                <a:schemeClr val="lt1"/>
              </a:solidFill>
              <a:latin typeface="Times New Roman"/>
              <a:ea typeface="Times New Roman"/>
              <a:cs typeface="Times New Roman"/>
              <a:sym typeface="Times New Roman"/>
            </a:endParaRPr>
          </a:p>
        </p:txBody>
      </p:sp>
      <p:sp>
        <p:nvSpPr>
          <p:cNvPr id="1562" name="Google Shape;1562;p78"/>
          <p:cNvSpPr/>
          <p:nvPr/>
        </p:nvSpPr>
        <p:spPr>
          <a:xfrm>
            <a:off x="4487392" y="997087"/>
            <a:ext cx="865800" cy="603600"/>
          </a:xfrm>
          <a:prstGeom prst="rect">
            <a:avLst/>
          </a:prstGeom>
          <a:solidFill>
            <a:srgbClr val="020202"/>
          </a:solidFill>
          <a:ln>
            <a:noFill/>
          </a:ln>
        </p:spPr>
        <p:txBody>
          <a:bodyPr anchorCtr="0" anchor="ctr" bIns="182875" lIns="91425" spcFirstLastPara="1" rIns="91425" wrap="square" tIns="0">
            <a:noAutofit/>
          </a:bodyPr>
          <a:lstStyle/>
          <a:p>
            <a:pPr indent="0" lvl="0" marL="0" rtl="0" algn="l">
              <a:spcBef>
                <a:spcPts val="0"/>
              </a:spcBef>
              <a:spcAft>
                <a:spcPts val="0"/>
              </a:spcAft>
              <a:buClr>
                <a:schemeClr val="dk1"/>
              </a:buClr>
              <a:buSzPts val="1100"/>
              <a:buFont typeface="Arial"/>
              <a:buNone/>
            </a:pPr>
            <a:r>
              <a:rPr b="1" lang="en" sz="1200">
                <a:solidFill>
                  <a:schemeClr val="lt1"/>
                </a:solidFill>
                <a:latin typeface="Times New Roman"/>
                <a:ea typeface="Times New Roman"/>
                <a:cs typeface="Times New Roman"/>
                <a:sym typeface="Times New Roman"/>
              </a:rPr>
              <a:t>CPU Core</a:t>
            </a:r>
            <a:endParaRPr b="1"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563" name="Google Shape;1563;p78"/>
          <p:cNvSpPr/>
          <p:nvPr/>
        </p:nvSpPr>
        <p:spPr>
          <a:xfrm>
            <a:off x="3273518" y="1274100"/>
            <a:ext cx="752100" cy="2652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L1/L2 $</a:t>
            </a:r>
            <a:endParaRPr b="1" sz="1200">
              <a:latin typeface="Times New Roman"/>
              <a:ea typeface="Times New Roman"/>
              <a:cs typeface="Times New Roman"/>
              <a:sym typeface="Times New Roman"/>
            </a:endParaRPr>
          </a:p>
        </p:txBody>
      </p:sp>
      <p:sp>
        <p:nvSpPr>
          <p:cNvPr id="1564" name="Google Shape;1564;p78"/>
          <p:cNvSpPr/>
          <p:nvPr/>
        </p:nvSpPr>
        <p:spPr>
          <a:xfrm>
            <a:off x="4544243" y="1274100"/>
            <a:ext cx="752100" cy="2652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L1/L2 $</a:t>
            </a:r>
            <a:endParaRPr b="1" sz="1200">
              <a:latin typeface="Times New Roman"/>
              <a:ea typeface="Times New Roman"/>
              <a:cs typeface="Times New Roman"/>
              <a:sym typeface="Times New Roman"/>
            </a:endParaRPr>
          </a:p>
        </p:txBody>
      </p:sp>
      <p:cxnSp>
        <p:nvCxnSpPr>
          <p:cNvPr id="1565" name="Google Shape;1565;p78"/>
          <p:cNvCxnSpPr>
            <a:stCxn id="1563" idx="2"/>
          </p:cNvCxnSpPr>
          <p:nvPr/>
        </p:nvCxnSpPr>
        <p:spPr>
          <a:xfrm>
            <a:off x="3649568" y="1539300"/>
            <a:ext cx="0" cy="2154000"/>
          </a:xfrm>
          <a:prstGeom prst="straightConnector1">
            <a:avLst/>
          </a:prstGeom>
          <a:noFill/>
          <a:ln cap="flat" cmpd="sng" w="19050">
            <a:solidFill>
              <a:schemeClr val="dk1"/>
            </a:solidFill>
            <a:prstDash val="solid"/>
            <a:round/>
            <a:headEnd len="med" w="med" type="none"/>
            <a:tailEnd len="med" w="med" type="none"/>
          </a:ln>
        </p:spPr>
      </p:cxnSp>
      <p:cxnSp>
        <p:nvCxnSpPr>
          <p:cNvPr id="1566" name="Google Shape;1566;p78"/>
          <p:cNvCxnSpPr>
            <a:stCxn id="1564" idx="2"/>
          </p:cNvCxnSpPr>
          <p:nvPr/>
        </p:nvCxnSpPr>
        <p:spPr>
          <a:xfrm>
            <a:off x="4920293" y="1539300"/>
            <a:ext cx="0" cy="2182200"/>
          </a:xfrm>
          <a:prstGeom prst="straightConnector1">
            <a:avLst/>
          </a:prstGeom>
          <a:noFill/>
          <a:ln cap="flat" cmpd="sng" w="19050">
            <a:solidFill>
              <a:schemeClr val="dk1"/>
            </a:solidFill>
            <a:prstDash val="solid"/>
            <a:round/>
            <a:headEnd len="med" w="med" type="none"/>
            <a:tailEnd len="med" w="med" type="none"/>
          </a:ln>
        </p:spPr>
      </p:cxnSp>
      <p:sp>
        <p:nvSpPr>
          <p:cNvPr id="1567" name="Google Shape;1567;p78"/>
          <p:cNvSpPr/>
          <p:nvPr/>
        </p:nvSpPr>
        <p:spPr>
          <a:xfrm>
            <a:off x="3133875" y="2692413"/>
            <a:ext cx="1031400" cy="6036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Integrated Memory Controller </a:t>
            </a:r>
            <a:endParaRPr b="1" sz="1200">
              <a:latin typeface="Times New Roman"/>
              <a:ea typeface="Times New Roman"/>
              <a:cs typeface="Times New Roman"/>
              <a:sym typeface="Times New Roman"/>
            </a:endParaRPr>
          </a:p>
        </p:txBody>
      </p:sp>
      <p:sp>
        <p:nvSpPr>
          <p:cNvPr id="1568" name="Google Shape;1568;p78"/>
          <p:cNvSpPr/>
          <p:nvPr/>
        </p:nvSpPr>
        <p:spPr>
          <a:xfrm>
            <a:off x="3279250" y="1800488"/>
            <a:ext cx="2114100" cy="2652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Last Level Cache (LLC)</a:t>
            </a:r>
            <a:endParaRPr b="1" sz="1200">
              <a:latin typeface="Times New Roman"/>
              <a:ea typeface="Times New Roman"/>
              <a:cs typeface="Times New Roman"/>
              <a:sym typeface="Times New Roman"/>
            </a:endParaRPr>
          </a:p>
        </p:txBody>
      </p:sp>
      <p:sp>
        <p:nvSpPr>
          <p:cNvPr id="1569" name="Google Shape;1569;p78"/>
          <p:cNvSpPr/>
          <p:nvPr/>
        </p:nvSpPr>
        <p:spPr>
          <a:xfrm>
            <a:off x="4404600" y="2692413"/>
            <a:ext cx="1031400" cy="6036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Integrated Memory Controller </a:t>
            </a:r>
            <a:endParaRPr b="1" sz="1200">
              <a:latin typeface="Times New Roman"/>
              <a:ea typeface="Times New Roman"/>
              <a:cs typeface="Times New Roman"/>
              <a:sym typeface="Times New Roman"/>
            </a:endParaRPr>
          </a:p>
        </p:txBody>
      </p:sp>
      <p:sp>
        <p:nvSpPr>
          <p:cNvPr id="1570" name="Google Shape;1570;p78"/>
          <p:cNvSpPr/>
          <p:nvPr/>
        </p:nvSpPr>
        <p:spPr>
          <a:xfrm>
            <a:off x="3279250" y="2206563"/>
            <a:ext cx="2114100" cy="2652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Mesh Interconnect </a:t>
            </a:r>
            <a:endParaRPr b="1" sz="1200">
              <a:latin typeface="Times New Roman"/>
              <a:ea typeface="Times New Roman"/>
              <a:cs typeface="Times New Roman"/>
              <a:sym typeface="Times New Roman"/>
            </a:endParaRPr>
          </a:p>
        </p:txBody>
      </p:sp>
      <p:sp>
        <p:nvSpPr>
          <p:cNvPr id="1571" name="Google Shape;1571;p78"/>
          <p:cNvSpPr/>
          <p:nvPr/>
        </p:nvSpPr>
        <p:spPr>
          <a:xfrm>
            <a:off x="2715950" y="892775"/>
            <a:ext cx="3298800" cy="1221600"/>
          </a:xfrm>
          <a:prstGeom prst="roundRect">
            <a:avLst>
              <a:gd fmla="val 16667" name="adj"/>
            </a:avLst>
          </a:prstGeom>
          <a:noFill/>
          <a:ln cap="flat" cmpd="sng" w="19050">
            <a:solidFill>
              <a:srgbClr val="99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8"/>
          <p:cNvSpPr/>
          <p:nvPr/>
        </p:nvSpPr>
        <p:spPr>
          <a:xfrm rot="10800000">
            <a:off x="5422525" y="2302425"/>
            <a:ext cx="2236800" cy="1325100"/>
          </a:xfrm>
          <a:prstGeom prst="roundRect">
            <a:avLst>
              <a:gd fmla="val 16667" name="adj"/>
            </a:avLst>
          </a:prstGeom>
          <a:noFill/>
          <a:ln cap="flat" cmpd="sng" w="19050">
            <a:solidFill>
              <a:srgbClr val="38761D"/>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8"/>
          <p:cNvSpPr/>
          <p:nvPr/>
        </p:nvSpPr>
        <p:spPr>
          <a:xfrm>
            <a:off x="6048525" y="3726150"/>
            <a:ext cx="2847600" cy="572700"/>
          </a:xfrm>
          <a:prstGeom prst="roundRect">
            <a:avLst>
              <a:gd fmla="val 16667"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latin typeface="Times New Roman"/>
                <a:ea typeface="Times New Roman"/>
                <a:cs typeface="Times New Roman"/>
                <a:sym typeface="Times New Roman"/>
              </a:rPr>
              <a:t>Persistence domain i.e., data </a:t>
            </a:r>
            <a:r>
              <a:rPr b="1" i="1" lang="en" sz="1600">
                <a:latin typeface="Times New Roman"/>
                <a:ea typeface="Times New Roman"/>
                <a:cs typeface="Times New Roman"/>
                <a:sym typeface="Times New Roman"/>
              </a:rPr>
              <a:t>can</a:t>
            </a:r>
            <a:r>
              <a:rPr i="1" lang="en" sz="1600">
                <a:latin typeface="Times New Roman"/>
                <a:ea typeface="Times New Roman"/>
                <a:cs typeface="Times New Roman"/>
                <a:sym typeface="Times New Roman"/>
              </a:rPr>
              <a:t> survives crash </a:t>
            </a:r>
            <a:endParaRPr i="1" sz="1600">
              <a:latin typeface="Times New Roman"/>
              <a:ea typeface="Times New Roman"/>
              <a:cs typeface="Times New Roman"/>
              <a:sym typeface="Times New Roman"/>
            </a:endParaRPr>
          </a:p>
        </p:txBody>
      </p:sp>
      <p:sp>
        <p:nvSpPr>
          <p:cNvPr id="1574" name="Google Shape;1574;p78"/>
          <p:cNvSpPr/>
          <p:nvPr/>
        </p:nvSpPr>
        <p:spPr>
          <a:xfrm>
            <a:off x="103375" y="1899075"/>
            <a:ext cx="2575200" cy="5727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020202"/>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i="1" lang="en" sz="1600">
                <a:solidFill>
                  <a:srgbClr val="020202"/>
                </a:solidFill>
                <a:latin typeface="Times New Roman"/>
                <a:ea typeface="Times New Roman"/>
                <a:cs typeface="Times New Roman"/>
                <a:sym typeface="Times New Roman"/>
              </a:rPr>
              <a:t>Volatile domain i.e., data </a:t>
            </a:r>
            <a:endParaRPr i="1" sz="1600">
              <a:solidFill>
                <a:srgbClr val="020202"/>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b="1" i="1" lang="en" sz="1600">
                <a:solidFill>
                  <a:srgbClr val="020202"/>
                </a:solidFill>
                <a:latin typeface="Times New Roman"/>
                <a:ea typeface="Times New Roman"/>
                <a:cs typeface="Times New Roman"/>
                <a:sym typeface="Times New Roman"/>
              </a:rPr>
              <a:t>can not</a:t>
            </a:r>
            <a:r>
              <a:rPr i="1" lang="en" sz="1600">
                <a:solidFill>
                  <a:srgbClr val="020202"/>
                </a:solidFill>
                <a:latin typeface="Times New Roman"/>
                <a:ea typeface="Times New Roman"/>
                <a:cs typeface="Times New Roman"/>
                <a:sym typeface="Times New Roman"/>
              </a:rPr>
              <a:t> survive a crash</a:t>
            </a:r>
            <a:endParaRPr i="1" sz="1600">
              <a:solidFill>
                <a:srgbClr val="020202"/>
              </a:solidFill>
              <a:latin typeface="Times New Roman"/>
              <a:ea typeface="Times New Roman"/>
              <a:cs typeface="Times New Roman"/>
              <a:sym typeface="Times New Roman"/>
            </a:endParaRPr>
          </a:p>
          <a:p>
            <a:pPr indent="0" lvl="0" marL="0" rtl="0" algn="ctr">
              <a:spcBef>
                <a:spcPts val="0"/>
              </a:spcBef>
              <a:spcAft>
                <a:spcPts val="0"/>
              </a:spcAft>
              <a:buNone/>
            </a:pPr>
            <a:r>
              <a:t/>
            </a:r>
            <a:endParaRPr i="1" sz="1600">
              <a:latin typeface="Times New Roman"/>
              <a:ea typeface="Times New Roman"/>
              <a:cs typeface="Times New Roman"/>
              <a:sym typeface="Times New Roman"/>
            </a:endParaRPr>
          </a:p>
        </p:txBody>
      </p:sp>
      <p:sp>
        <p:nvSpPr>
          <p:cNvPr id="1575" name="Google Shape;1575;p78"/>
          <p:cNvSpPr/>
          <p:nvPr/>
        </p:nvSpPr>
        <p:spPr>
          <a:xfrm>
            <a:off x="5436000" y="2692400"/>
            <a:ext cx="343500" cy="6036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WPQ</a:t>
            </a:r>
            <a:endParaRPr sz="1200">
              <a:latin typeface="Times New Roman"/>
              <a:ea typeface="Times New Roman"/>
              <a:cs typeface="Times New Roman"/>
              <a:sym typeface="Times New Roman"/>
            </a:endParaRPr>
          </a:p>
        </p:txBody>
      </p:sp>
      <p:sp>
        <p:nvSpPr>
          <p:cNvPr id="1576" name="Google Shape;1576;p78"/>
          <p:cNvSpPr txBox="1"/>
          <p:nvPr/>
        </p:nvSpPr>
        <p:spPr>
          <a:xfrm>
            <a:off x="0" y="4774200"/>
            <a:ext cx="2311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Times New Roman"/>
                <a:ea typeface="Times New Roman"/>
                <a:cs typeface="Times New Roman"/>
                <a:sym typeface="Times New Roman"/>
              </a:rPr>
              <a:t>WPQ: Write Pending Queue</a:t>
            </a:r>
            <a:endParaRPr sz="900">
              <a:latin typeface="Times New Roman"/>
              <a:ea typeface="Times New Roman"/>
              <a:cs typeface="Times New Roman"/>
              <a:sym typeface="Times New Roman"/>
            </a:endParaRPr>
          </a:p>
        </p:txBody>
      </p:sp>
      <p:grpSp>
        <p:nvGrpSpPr>
          <p:cNvPr id="1577" name="Google Shape;1577;p78"/>
          <p:cNvGrpSpPr/>
          <p:nvPr/>
        </p:nvGrpSpPr>
        <p:grpSpPr>
          <a:xfrm>
            <a:off x="5976287" y="2206583"/>
            <a:ext cx="1073608" cy="1364546"/>
            <a:chOff x="4136862" y="2339058"/>
            <a:chExt cx="1073608" cy="1364546"/>
          </a:xfrm>
        </p:grpSpPr>
        <p:pic>
          <p:nvPicPr>
            <p:cNvPr id="1578" name="Google Shape;1578;p78"/>
            <p:cNvPicPr preferRelativeResize="0"/>
            <p:nvPr/>
          </p:nvPicPr>
          <p:blipFill rotWithShape="1">
            <a:blip r:embed="rId5">
              <a:alphaModFix/>
            </a:blip>
            <a:srcRect b="0" l="21186" r="21083" t="0"/>
            <a:stretch/>
          </p:blipFill>
          <p:spPr>
            <a:xfrm rot="5400000">
              <a:off x="4655663" y="2431159"/>
              <a:ext cx="325070" cy="779672"/>
            </a:xfrm>
            <a:prstGeom prst="rect">
              <a:avLst/>
            </a:prstGeom>
            <a:noFill/>
            <a:ln>
              <a:noFill/>
            </a:ln>
          </p:spPr>
        </p:pic>
        <p:pic>
          <p:nvPicPr>
            <p:cNvPr id="1579" name="Google Shape;1579;p78"/>
            <p:cNvPicPr preferRelativeResize="0"/>
            <p:nvPr/>
          </p:nvPicPr>
          <p:blipFill rotWithShape="1">
            <a:blip r:embed="rId5">
              <a:alphaModFix/>
            </a:blip>
            <a:srcRect b="0" l="21186" r="21083" t="0"/>
            <a:stretch/>
          </p:blipFill>
          <p:spPr>
            <a:xfrm rot="5400000">
              <a:off x="4648863" y="3151232"/>
              <a:ext cx="325070" cy="779672"/>
            </a:xfrm>
            <a:prstGeom prst="rect">
              <a:avLst/>
            </a:prstGeom>
            <a:noFill/>
            <a:ln>
              <a:noFill/>
            </a:ln>
          </p:spPr>
        </p:pic>
        <p:cxnSp>
          <p:nvCxnSpPr>
            <p:cNvPr id="1580" name="Google Shape;1580;p78"/>
            <p:cNvCxnSpPr>
              <a:stCxn id="1581" idx="3"/>
              <a:endCxn id="1578" idx="2"/>
            </p:cNvCxnSpPr>
            <p:nvPr/>
          </p:nvCxnSpPr>
          <p:spPr>
            <a:xfrm rot="-5400000">
              <a:off x="4070312" y="2887746"/>
              <a:ext cx="424800" cy="291300"/>
            </a:xfrm>
            <a:prstGeom prst="bentConnector2">
              <a:avLst/>
            </a:prstGeom>
            <a:noFill/>
            <a:ln cap="flat" cmpd="sng" w="19050">
              <a:solidFill>
                <a:srgbClr val="000000"/>
              </a:solidFill>
              <a:prstDash val="solid"/>
              <a:round/>
              <a:headEnd len="med" w="med" type="none"/>
              <a:tailEnd len="med" w="med" type="none"/>
            </a:ln>
          </p:spPr>
        </p:cxnSp>
        <p:cxnSp>
          <p:nvCxnSpPr>
            <p:cNvPr id="1582" name="Google Shape;1582;p78"/>
            <p:cNvCxnSpPr>
              <a:stCxn id="1583" idx="2"/>
              <a:endCxn id="1583" idx="2"/>
            </p:cNvCxnSpPr>
            <p:nvPr/>
          </p:nvCxnSpPr>
          <p:spPr>
            <a:xfrm>
              <a:off x="4428362" y="3181032"/>
              <a:ext cx="600" cy="600"/>
            </a:xfrm>
            <a:prstGeom prst="bentConnector3">
              <a:avLst>
                <a:gd fmla="val -48472847" name="adj1"/>
              </a:avLst>
            </a:prstGeom>
            <a:noFill/>
            <a:ln cap="flat" cmpd="sng" w="19050">
              <a:solidFill>
                <a:srgbClr val="020202"/>
              </a:solidFill>
              <a:prstDash val="solid"/>
              <a:round/>
              <a:headEnd len="med" w="med" type="none"/>
              <a:tailEnd len="med" w="med" type="none"/>
            </a:ln>
          </p:spPr>
        </p:cxnSp>
        <p:cxnSp>
          <p:nvCxnSpPr>
            <p:cNvPr id="1584" name="Google Shape;1584;p78"/>
            <p:cNvCxnSpPr>
              <a:stCxn id="1581" idx="3"/>
              <a:endCxn id="1579" idx="2"/>
            </p:cNvCxnSpPr>
            <p:nvPr/>
          </p:nvCxnSpPr>
          <p:spPr>
            <a:xfrm flipH="1" rot="-5400000">
              <a:off x="4131612" y="3251118"/>
              <a:ext cx="295200" cy="284700"/>
            </a:xfrm>
            <a:prstGeom prst="bentConnector2">
              <a:avLst/>
            </a:prstGeom>
            <a:noFill/>
            <a:ln cap="flat" cmpd="sng" w="19050">
              <a:solidFill>
                <a:srgbClr val="000000"/>
              </a:solidFill>
              <a:prstDash val="solid"/>
              <a:round/>
              <a:headEnd len="med" w="med" type="none"/>
              <a:tailEnd len="med" w="med" type="none"/>
            </a:ln>
          </p:spPr>
        </p:cxnSp>
        <p:sp>
          <p:nvSpPr>
            <p:cNvPr id="1585" name="Google Shape;1585;p78"/>
            <p:cNvSpPr txBox="1"/>
            <p:nvPr/>
          </p:nvSpPr>
          <p:spPr>
            <a:xfrm>
              <a:off x="4383670" y="2339058"/>
              <a:ext cx="82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0000"/>
                  </a:solidFill>
                  <a:latin typeface="Calibri"/>
                  <a:ea typeface="Calibri"/>
                  <a:cs typeface="Calibri"/>
                  <a:sym typeface="Calibri"/>
                </a:rPr>
                <a:t>NVM</a:t>
              </a:r>
              <a:endParaRPr/>
            </a:p>
          </p:txBody>
        </p:sp>
        <p:pic>
          <p:nvPicPr>
            <p:cNvPr id="1583" name="Google Shape;1583;p78"/>
            <p:cNvPicPr preferRelativeResize="0"/>
            <p:nvPr/>
          </p:nvPicPr>
          <p:blipFill rotWithShape="1">
            <a:blip r:embed="rId5">
              <a:alphaModFix/>
            </a:blip>
            <a:srcRect b="0" l="21186" r="21083" t="0"/>
            <a:stretch/>
          </p:blipFill>
          <p:spPr>
            <a:xfrm rot="5400000">
              <a:off x="4655663" y="2791196"/>
              <a:ext cx="325070" cy="779672"/>
            </a:xfrm>
            <a:prstGeom prst="rect">
              <a:avLst/>
            </a:prstGeom>
            <a:noFill/>
            <a:ln>
              <a:noFill/>
            </a:ln>
          </p:spPr>
        </p:pic>
      </p:grpSp>
      <p:cxnSp>
        <p:nvCxnSpPr>
          <p:cNvPr id="1586" name="Google Shape;1586;p78"/>
          <p:cNvCxnSpPr>
            <a:stCxn id="1575" idx="3"/>
          </p:cNvCxnSpPr>
          <p:nvPr/>
        </p:nvCxnSpPr>
        <p:spPr>
          <a:xfrm>
            <a:off x="5779500" y="2994200"/>
            <a:ext cx="216300" cy="0"/>
          </a:xfrm>
          <a:prstGeom prst="straightConnector1">
            <a:avLst/>
          </a:prstGeom>
          <a:noFill/>
          <a:ln cap="flat" cmpd="sng" w="19050">
            <a:solidFill>
              <a:srgbClr val="020202"/>
            </a:solidFill>
            <a:prstDash val="solid"/>
            <a:round/>
            <a:headEnd len="med" w="med" type="none"/>
            <a:tailEnd len="med" w="med" type="none"/>
          </a:ln>
        </p:spPr>
      </p:cxnSp>
      <p:pic>
        <p:nvPicPr>
          <p:cNvPr id="1587" name="Google Shape;1587;p78"/>
          <p:cNvPicPr preferRelativeResize="0"/>
          <p:nvPr/>
        </p:nvPicPr>
        <p:blipFill rotWithShape="1">
          <a:blip r:embed="rId3">
            <a:alphaModFix/>
          </a:blip>
          <a:srcRect b="0" l="19673" r="21245" t="0"/>
          <a:stretch/>
        </p:blipFill>
        <p:spPr>
          <a:xfrm rot="5400000">
            <a:off x="4761977" y="3480561"/>
            <a:ext cx="316652" cy="742109"/>
          </a:xfrm>
          <a:prstGeom prst="rect">
            <a:avLst/>
          </a:prstGeom>
          <a:noFill/>
          <a:ln>
            <a:noFill/>
          </a:ln>
        </p:spPr>
      </p:pic>
      <p:pic>
        <p:nvPicPr>
          <p:cNvPr id="1588" name="Google Shape;1588;p78"/>
          <p:cNvPicPr preferRelativeResize="0"/>
          <p:nvPr/>
        </p:nvPicPr>
        <p:blipFill rotWithShape="1">
          <a:blip r:embed="rId3">
            <a:alphaModFix/>
          </a:blip>
          <a:srcRect b="0" l="19673" r="21245" t="0"/>
          <a:stretch/>
        </p:blipFill>
        <p:spPr>
          <a:xfrm rot="5400000">
            <a:off x="4948577" y="3641436"/>
            <a:ext cx="316652" cy="742109"/>
          </a:xfrm>
          <a:prstGeom prst="rect">
            <a:avLst/>
          </a:prstGeom>
          <a:noFill/>
          <a:ln>
            <a:noFill/>
          </a:ln>
        </p:spPr>
      </p:pic>
      <p:pic>
        <p:nvPicPr>
          <p:cNvPr id="1589" name="Google Shape;1589;p78"/>
          <p:cNvPicPr preferRelativeResize="0"/>
          <p:nvPr/>
        </p:nvPicPr>
        <p:blipFill rotWithShape="1">
          <a:blip r:embed="rId3">
            <a:alphaModFix/>
          </a:blip>
          <a:srcRect b="0" l="19673" r="21245" t="0"/>
          <a:stretch/>
        </p:blipFill>
        <p:spPr>
          <a:xfrm rot="5400000">
            <a:off x="5133027" y="3828886"/>
            <a:ext cx="316652" cy="742109"/>
          </a:xfrm>
          <a:prstGeom prst="rect">
            <a:avLst/>
          </a:prstGeom>
          <a:noFill/>
          <a:ln>
            <a:noFill/>
          </a:ln>
        </p:spPr>
      </p:pic>
      <p:sp>
        <p:nvSpPr>
          <p:cNvPr id="1590" name="Google Shape;1590;p78"/>
          <p:cNvSpPr txBox="1"/>
          <p:nvPr>
            <p:ph idx="12" type="sldNum"/>
          </p:nvPr>
        </p:nvSpPr>
        <p:spPr>
          <a:xfrm>
            <a:off x="8567928" y="4663440"/>
            <a:ext cx="548700" cy="365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91" name="Google Shape;1591;p78"/>
          <p:cNvSpPr/>
          <p:nvPr/>
        </p:nvSpPr>
        <p:spPr>
          <a:xfrm>
            <a:off x="6149200" y="979088"/>
            <a:ext cx="2575200" cy="572700"/>
          </a:xfrm>
          <a:prstGeom prst="roundRect">
            <a:avLst>
              <a:gd fmla="val 16667" name="adj"/>
            </a:avLst>
          </a:prstGeom>
          <a:no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020202"/>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i="1" lang="en" sz="1600">
                <a:solidFill>
                  <a:srgbClr val="020202"/>
                </a:solidFill>
                <a:latin typeface="Times New Roman"/>
                <a:ea typeface="Times New Roman"/>
                <a:cs typeface="Times New Roman"/>
                <a:sym typeface="Times New Roman"/>
              </a:rPr>
              <a:t>Non-v</a:t>
            </a:r>
            <a:r>
              <a:rPr i="1" lang="en" sz="1600">
                <a:solidFill>
                  <a:srgbClr val="020202"/>
                </a:solidFill>
                <a:latin typeface="Times New Roman"/>
                <a:ea typeface="Times New Roman"/>
                <a:cs typeface="Times New Roman"/>
                <a:sym typeface="Times New Roman"/>
              </a:rPr>
              <a:t>olatile domain in eADR systems</a:t>
            </a:r>
            <a:endParaRPr i="1" sz="1600">
              <a:solidFill>
                <a:srgbClr val="020202"/>
              </a:solidFill>
              <a:latin typeface="Times New Roman"/>
              <a:ea typeface="Times New Roman"/>
              <a:cs typeface="Times New Roman"/>
              <a:sym typeface="Times New Roman"/>
            </a:endParaRPr>
          </a:p>
          <a:p>
            <a:pPr indent="0" lvl="0" marL="0" rtl="0" algn="ctr">
              <a:spcBef>
                <a:spcPts val="0"/>
              </a:spcBef>
              <a:spcAft>
                <a:spcPts val="0"/>
              </a:spcAft>
              <a:buNone/>
            </a:pPr>
            <a:r>
              <a:t/>
            </a:r>
            <a:endParaRPr i="1" sz="1600">
              <a:latin typeface="Times New Roman"/>
              <a:ea typeface="Times New Roman"/>
              <a:cs typeface="Times New Roman"/>
              <a:sym typeface="Times New Roman"/>
            </a:endParaRPr>
          </a:p>
        </p:txBody>
      </p:sp>
      <p:sp>
        <p:nvSpPr>
          <p:cNvPr id="1592" name="Google Shape;1592;p78"/>
          <p:cNvSpPr/>
          <p:nvPr/>
        </p:nvSpPr>
        <p:spPr>
          <a:xfrm>
            <a:off x="1886050" y="4476925"/>
            <a:ext cx="6120300" cy="5727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latin typeface="Times New Roman"/>
                <a:ea typeface="Times New Roman"/>
                <a:cs typeface="Times New Roman"/>
                <a:sym typeface="Times New Roman"/>
              </a:rPr>
              <a:t>How can applications </a:t>
            </a:r>
            <a:r>
              <a:rPr i="1" lang="en" sz="1600">
                <a:latin typeface="Times New Roman"/>
                <a:ea typeface="Times New Roman"/>
                <a:cs typeface="Times New Roman"/>
                <a:sym typeface="Times New Roman"/>
              </a:rPr>
              <a:t>leverage</a:t>
            </a:r>
            <a:r>
              <a:rPr i="1" lang="en" sz="1600">
                <a:latin typeface="Times New Roman"/>
                <a:ea typeface="Times New Roman"/>
                <a:cs typeface="Times New Roman"/>
                <a:sym typeface="Times New Roman"/>
              </a:rPr>
              <a:t> the NVM’s byte-addressability feature? </a:t>
            </a:r>
            <a:endParaRPr i="1" sz="16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1"/>
                                        </p:tgtEl>
                                        <p:attrNameLst>
                                          <p:attrName>style.visibility</p:attrName>
                                        </p:attrNameLst>
                                      </p:cBhvr>
                                      <p:to>
                                        <p:strVal val="visible"/>
                                      </p:to>
                                    </p:set>
                                    <p:animEffect filter="fade" transition="in">
                                      <p:cBhvr>
                                        <p:cTn dur="1000"/>
                                        <p:tgtEl>
                                          <p:spTgt spid="157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74"/>
                                        </p:tgtEl>
                                        <p:attrNameLst>
                                          <p:attrName>style.visibility</p:attrName>
                                        </p:attrNameLst>
                                      </p:cBhvr>
                                      <p:to>
                                        <p:strVal val="visible"/>
                                      </p:to>
                                    </p:set>
                                    <p:animEffect filter="fade" transition="in">
                                      <p:cBhvr>
                                        <p:cTn dur="1000"/>
                                        <p:tgtEl>
                                          <p:spTgt spid="15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2"/>
                                        </p:tgtEl>
                                        <p:attrNameLst>
                                          <p:attrName>style.visibility</p:attrName>
                                        </p:attrNameLst>
                                      </p:cBhvr>
                                      <p:to>
                                        <p:strVal val="visible"/>
                                      </p:to>
                                    </p:set>
                                    <p:animEffect filter="fade" transition="in">
                                      <p:cBhvr>
                                        <p:cTn dur="1000"/>
                                        <p:tgtEl>
                                          <p:spTgt spid="157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73"/>
                                        </p:tgtEl>
                                        <p:attrNameLst>
                                          <p:attrName>style.visibility</p:attrName>
                                        </p:attrNameLst>
                                      </p:cBhvr>
                                      <p:to>
                                        <p:strVal val="visible"/>
                                      </p:to>
                                    </p:set>
                                    <p:animEffect filter="fade" transition="in">
                                      <p:cBhvr>
                                        <p:cTn dur="1000"/>
                                        <p:tgtEl>
                                          <p:spTgt spid="15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1596" name="Shape 1596"/>
        <p:cNvGrpSpPr/>
        <p:nvPr/>
      </p:nvGrpSpPr>
      <p:grpSpPr>
        <a:xfrm>
          <a:off x="0" y="0"/>
          <a:ext cx="0" cy="0"/>
          <a:chOff x="0" y="0"/>
          <a:chExt cx="0" cy="0"/>
        </a:xfrm>
      </p:grpSpPr>
      <p:sp>
        <p:nvSpPr>
          <p:cNvPr id="1597" name="Google Shape;1597;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pic>
        <p:nvPicPr>
          <p:cNvPr id="1598" name="Google Shape;1598;p79"/>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1599" name="Google Shape;1599;p79"/>
          <p:cNvSpPr txBox="1"/>
          <p:nvPr>
            <p:ph type="title"/>
          </p:nvPr>
        </p:nvSpPr>
        <p:spPr>
          <a:xfrm>
            <a:off x="274320" y="137160"/>
            <a:ext cx="8686800" cy="576000"/>
          </a:xfrm>
          <a:prstGeom prst="rect">
            <a:avLst/>
          </a:prstGeom>
          <a:noFill/>
          <a:ln>
            <a:noFill/>
          </a:ln>
        </p:spPr>
        <p:txBody>
          <a:bodyPr anchorCtr="0" anchor="b" bIns="68575" lIns="68575" spcFirstLastPara="1" rIns="68575" wrap="square" tIns="68575">
            <a:noAutofit/>
          </a:bodyPr>
          <a:lstStyle/>
          <a:p>
            <a:pPr indent="0" lvl="0" marL="0" rtl="0" algn="ctr">
              <a:lnSpc>
                <a:spcPct val="100000"/>
              </a:lnSpc>
              <a:spcBef>
                <a:spcPts val="0"/>
              </a:spcBef>
              <a:spcAft>
                <a:spcPts val="0"/>
              </a:spcAft>
              <a:buSzPts val="1400"/>
              <a:buNone/>
            </a:pPr>
            <a:r>
              <a:rPr b="1" lang="en" sz="2500">
                <a:latin typeface="Times New Roman"/>
                <a:ea typeface="Times New Roman"/>
                <a:cs typeface="Times New Roman"/>
                <a:sym typeface="Times New Roman"/>
              </a:rPr>
              <a:t>Talk Summary: Achieving the research </a:t>
            </a:r>
            <a:r>
              <a:rPr b="1" lang="en" sz="2500">
                <a:latin typeface="Times New Roman"/>
                <a:ea typeface="Times New Roman"/>
                <a:cs typeface="Times New Roman"/>
                <a:sym typeface="Times New Roman"/>
              </a:rPr>
              <a:t>vision</a:t>
            </a:r>
            <a:r>
              <a:rPr b="1" lang="en" sz="2500">
                <a:latin typeface="Times New Roman"/>
                <a:ea typeface="Times New Roman"/>
                <a:cs typeface="Times New Roman"/>
                <a:sym typeface="Times New Roman"/>
              </a:rPr>
              <a:t> </a:t>
            </a:r>
            <a:endParaRPr b="1" sz="2500">
              <a:latin typeface="Times New Roman"/>
              <a:ea typeface="Times New Roman"/>
              <a:cs typeface="Times New Roman"/>
              <a:sym typeface="Times New Roman"/>
            </a:endParaRPr>
          </a:p>
        </p:txBody>
      </p:sp>
      <p:grpSp>
        <p:nvGrpSpPr>
          <p:cNvPr id="1600" name="Google Shape;1600;p79"/>
          <p:cNvGrpSpPr/>
          <p:nvPr/>
        </p:nvGrpSpPr>
        <p:grpSpPr>
          <a:xfrm>
            <a:off x="457200" y="854497"/>
            <a:ext cx="8269975" cy="576003"/>
            <a:chOff x="457200" y="854498"/>
            <a:chExt cx="8269975" cy="576003"/>
          </a:xfrm>
        </p:grpSpPr>
        <p:sp>
          <p:nvSpPr>
            <p:cNvPr id="1601" name="Google Shape;1601;p79"/>
            <p:cNvSpPr/>
            <p:nvPr/>
          </p:nvSpPr>
          <p:spPr>
            <a:xfrm>
              <a:off x="457200" y="854498"/>
              <a:ext cx="2531100" cy="5760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50"/>
                <a:buFont typeface="Arial"/>
                <a:buNone/>
              </a:pPr>
              <a:r>
                <a:rPr b="1" lang="en" sz="1200">
                  <a:solidFill>
                    <a:srgbClr val="CC0000"/>
                  </a:solidFill>
                  <a:latin typeface="Times New Roman"/>
                  <a:ea typeface="Times New Roman"/>
                  <a:cs typeface="Times New Roman"/>
                  <a:sym typeface="Times New Roman"/>
                </a:rPr>
                <a:t>Programmability</a:t>
              </a:r>
              <a:r>
                <a:rPr b="1" i="0" lang="en" sz="1200" u="none" cap="none" strike="noStrike">
                  <a:solidFill>
                    <a:srgbClr val="CC0000"/>
                  </a:solidFill>
                  <a:latin typeface="Times New Roman"/>
                  <a:ea typeface="Times New Roman"/>
                  <a:cs typeface="Times New Roman"/>
                  <a:sym typeface="Times New Roman"/>
                </a:rPr>
                <a:t>:</a:t>
              </a:r>
              <a:r>
                <a:rPr i="0" lang="en" sz="1200" u="none" cap="none" strike="noStrike">
                  <a:solidFill>
                    <a:srgbClr val="000000"/>
                  </a:solidFill>
                  <a:latin typeface="Times New Roman"/>
                  <a:ea typeface="Times New Roman"/>
                  <a:cs typeface="Times New Roman"/>
                  <a:sym typeface="Times New Roman"/>
                </a:rPr>
                <a:t> </a:t>
              </a:r>
              <a:r>
                <a:rPr lang="en" sz="1200">
                  <a:latin typeface="Times New Roman"/>
                  <a:ea typeface="Times New Roman"/>
                  <a:cs typeface="Times New Roman"/>
                  <a:sym typeface="Times New Roman"/>
                </a:rPr>
                <a:t>byte-addressable and crash consistent programming </a:t>
              </a:r>
              <a:endParaRPr i="0" sz="1200" u="none" cap="none" strike="noStrike">
                <a:solidFill>
                  <a:srgbClr val="000000"/>
                </a:solidFill>
                <a:latin typeface="Times New Roman"/>
                <a:ea typeface="Times New Roman"/>
                <a:cs typeface="Times New Roman"/>
                <a:sym typeface="Times New Roman"/>
              </a:endParaRPr>
            </a:p>
          </p:txBody>
        </p:sp>
        <p:sp>
          <p:nvSpPr>
            <p:cNvPr id="1602" name="Google Shape;1602;p79"/>
            <p:cNvSpPr/>
            <p:nvPr/>
          </p:nvSpPr>
          <p:spPr>
            <a:xfrm>
              <a:off x="6126475" y="854500"/>
              <a:ext cx="2600700" cy="5760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50"/>
                <a:buFont typeface="Arial"/>
                <a:buNone/>
              </a:pPr>
              <a:r>
                <a:rPr b="1" lang="en" sz="1200">
                  <a:solidFill>
                    <a:srgbClr val="CC0000"/>
                  </a:solidFill>
                  <a:latin typeface="Times New Roman"/>
                  <a:ea typeface="Times New Roman"/>
                  <a:cs typeface="Times New Roman"/>
                  <a:sym typeface="Times New Roman"/>
                </a:rPr>
                <a:t>Resilience</a:t>
              </a:r>
              <a:r>
                <a:rPr b="1" i="0" lang="en" sz="1200" u="none" cap="none" strike="noStrike">
                  <a:solidFill>
                    <a:srgbClr val="CC0000"/>
                  </a:solidFill>
                  <a:latin typeface="Times New Roman"/>
                  <a:ea typeface="Times New Roman"/>
                  <a:cs typeface="Times New Roman"/>
                  <a:sym typeface="Times New Roman"/>
                </a:rPr>
                <a:t>:</a:t>
              </a:r>
              <a:r>
                <a:rPr i="0" lang="en" sz="1200" u="none" cap="none" strike="noStrike">
                  <a:solidFill>
                    <a:srgbClr val="000000"/>
                  </a:solidFill>
                  <a:latin typeface="Times New Roman"/>
                  <a:ea typeface="Times New Roman"/>
                  <a:cs typeface="Times New Roman"/>
                  <a:sym typeface="Times New Roman"/>
                </a:rPr>
                <a:t> </a:t>
              </a:r>
              <a:r>
                <a:rPr lang="en" sz="1200">
                  <a:latin typeface="Times New Roman"/>
                  <a:ea typeface="Times New Roman"/>
                  <a:cs typeface="Times New Roman"/>
                  <a:sym typeface="Times New Roman"/>
                </a:rPr>
                <a:t>Enforce protection against software bugs and hardware errors </a:t>
              </a:r>
              <a:endParaRPr i="0" sz="1200" u="none" cap="none" strike="noStrike">
                <a:solidFill>
                  <a:srgbClr val="000000"/>
                </a:solidFill>
                <a:latin typeface="Times New Roman"/>
                <a:ea typeface="Times New Roman"/>
                <a:cs typeface="Times New Roman"/>
                <a:sym typeface="Times New Roman"/>
              </a:endParaRPr>
            </a:p>
          </p:txBody>
        </p:sp>
        <p:sp>
          <p:nvSpPr>
            <p:cNvPr id="1603" name="Google Shape;1603;p79"/>
            <p:cNvSpPr/>
            <p:nvPr/>
          </p:nvSpPr>
          <p:spPr>
            <a:xfrm>
              <a:off x="3291840" y="854498"/>
              <a:ext cx="2532900" cy="5760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50"/>
                <a:buFont typeface="Arial"/>
                <a:buNone/>
              </a:pPr>
              <a:r>
                <a:rPr b="1" i="0" lang="en" sz="1200" u="none" cap="none" strike="noStrike">
                  <a:solidFill>
                    <a:srgbClr val="CC0000"/>
                  </a:solidFill>
                  <a:latin typeface="Times New Roman"/>
                  <a:ea typeface="Times New Roman"/>
                  <a:cs typeface="Times New Roman"/>
                  <a:sym typeface="Times New Roman"/>
                </a:rPr>
                <a:t>Scalability: </a:t>
              </a:r>
              <a:r>
                <a:rPr i="0" lang="en" sz="1200" u="none" cap="none" strike="noStrike">
                  <a:solidFill>
                    <a:schemeClr val="dk1"/>
                  </a:solidFill>
                  <a:latin typeface="Times New Roman"/>
                  <a:ea typeface="Times New Roman"/>
                  <a:cs typeface="Times New Roman"/>
                  <a:sym typeface="Times New Roman"/>
                </a:rPr>
                <a:t>Effic</a:t>
              </a:r>
              <a:r>
                <a:rPr lang="en" sz="1200">
                  <a:solidFill>
                    <a:schemeClr val="dk1"/>
                  </a:solidFill>
                  <a:latin typeface="Times New Roman"/>
                  <a:ea typeface="Times New Roman"/>
                  <a:cs typeface="Times New Roman"/>
                  <a:sym typeface="Times New Roman"/>
                </a:rPr>
                <a:t>ient concurrency model to scale</a:t>
              </a:r>
              <a:r>
                <a:rPr b="1" lang="en" sz="1200">
                  <a:solidFill>
                    <a:srgbClr val="CC0000"/>
                  </a:solidFill>
                  <a:latin typeface="Times New Roman"/>
                  <a:ea typeface="Times New Roman"/>
                  <a:cs typeface="Times New Roman"/>
                  <a:sym typeface="Times New Roman"/>
                </a:rPr>
                <a:t> </a:t>
              </a:r>
              <a:r>
                <a:rPr lang="en" sz="1200">
                  <a:latin typeface="Times New Roman"/>
                  <a:ea typeface="Times New Roman"/>
                  <a:cs typeface="Times New Roman"/>
                  <a:sym typeface="Times New Roman"/>
                </a:rPr>
                <a:t>performance</a:t>
              </a:r>
              <a:r>
                <a:rPr i="0" lang="en" sz="1200" u="none" cap="none" strike="noStrike">
                  <a:solidFill>
                    <a:srgbClr val="000000"/>
                  </a:solidFill>
                  <a:latin typeface="Times New Roman"/>
                  <a:ea typeface="Times New Roman"/>
                  <a:cs typeface="Times New Roman"/>
                  <a:sym typeface="Times New Roman"/>
                </a:rPr>
                <a:t> </a:t>
              </a:r>
              <a:endParaRPr i="0" u="none" cap="none" strike="noStrike">
                <a:solidFill>
                  <a:srgbClr val="000000"/>
                </a:solidFill>
                <a:latin typeface="Times New Roman"/>
                <a:ea typeface="Times New Roman"/>
                <a:cs typeface="Times New Roman"/>
                <a:sym typeface="Times New Roman"/>
              </a:endParaRPr>
            </a:p>
          </p:txBody>
        </p:sp>
      </p:grpSp>
      <p:grpSp>
        <p:nvGrpSpPr>
          <p:cNvPr id="1604" name="Google Shape;1604;p79"/>
          <p:cNvGrpSpPr/>
          <p:nvPr/>
        </p:nvGrpSpPr>
        <p:grpSpPr>
          <a:xfrm>
            <a:off x="1722750" y="1430497"/>
            <a:ext cx="2835600" cy="1549871"/>
            <a:chOff x="1722750" y="1430498"/>
            <a:chExt cx="2835600" cy="1549871"/>
          </a:xfrm>
        </p:grpSpPr>
        <p:cxnSp>
          <p:nvCxnSpPr>
            <p:cNvPr id="1605" name="Google Shape;1605;p79"/>
            <p:cNvCxnSpPr>
              <a:stCxn id="1601" idx="2"/>
              <a:endCxn id="1603" idx="2"/>
            </p:cNvCxnSpPr>
            <p:nvPr/>
          </p:nvCxnSpPr>
          <p:spPr>
            <a:xfrm flipH="1" rot="-5400000">
              <a:off x="3140250" y="12998"/>
              <a:ext cx="600" cy="2835600"/>
            </a:xfrm>
            <a:prstGeom prst="bentConnector3">
              <a:avLst>
                <a:gd fmla="val 99596250" name="adj1"/>
              </a:avLst>
            </a:prstGeom>
            <a:noFill/>
            <a:ln cap="flat" cmpd="sng" w="19050">
              <a:solidFill>
                <a:schemeClr val="dk1"/>
              </a:solidFill>
              <a:prstDash val="solid"/>
              <a:round/>
              <a:headEnd len="med" w="med" type="none"/>
              <a:tailEnd len="med" w="med" type="none"/>
            </a:ln>
          </p:spPr>
        </p:cxnSp>
        <p:cxnSp>
          <p:nvCxnSpPr>
            <p:cNvPr id="1606" name="Google Shape;1606;p79"/>
            <p:cNvCxnSpPr>
              <a:endCxn id="1607" idx="0"/>
            </p:cNvCxnSpPr>
            <p:nvPr/>
          </p:nvCxnSpPr>
          <p:spPr>
            <a:xfrm>
              <a:off x="3078732" y="2037168"/>
              <a:ext cx="0" cy="450000"/>
            </a:xfrm>
            <a:prstGeom prst="straightConnector1">
              <a:avLst/>
            </a:prstGeom>
            <a:noFill/>
            <a:ln cap="flat" cmpd="sng" w="19050">
              <a:solidFill>
                <a:schemeClr val="dk1"/>
              </a:solidFill>
              <a:prstDash val="solid"/>
              <a:round/>
              <a:headEnd len="med" w="med" type="none"/>
              <a:tailEnd len="med" w="med" type="oval"/>
            </a:ln>
          </p:spPr>
        </p:cxnSp>
        <p:sp>
          <p:nvSpPr>
            <p:cNvPr id="1607" name="Google Shape;1607;p79"/>
            <p:cNvSpPr/>
            <p:nvPr/>
          </p:nvSpPr>
          <p:spPr>
            <a:xfrm>
              <a:off x="1856232" y="2487168"/>
              <a:ext cx="2445000" cy="4932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a:latin typeface="Times New Roman"/>
                  <a:ea typeface="Times New Roman"/>
                  <a:cs typeface="Times New Roman"/>
                  <a:sym typeface="Times New Roman"/>
                </a:rPr>
                <a:t>Scalable programming model</a:t>
              </a:r>
              <a:endParaRPr b="1" i="1">
                <a:latin typeface="Times New Roman"/>
                <a:ea typeface="Times New Roman"/>
                <a:cs typeface="Times New Roman"/>
                <a:sym typeface="Times New Roman"/>
              </a:endParaRPr>
            </a:p>
          </p:txBody>
        </p:sp>
      </p:grpSp>
      <p:sp>
        <p:nvSpPr>
          <p:cNvPr id="1608" name="Google Shape;1608;p79"/>
          <p:cNvSpPr/>
          <p:nvPr/>
        </p:nvSpPr>
        <p:spPr>
          <a:xfrm>
            <a:off x="6102375" y="1908400"/>
            <a:ext cx="1596900" cy="493200"/>
          </a:xfrm>
          <a:prstGeom prst="roundRect">
            <a:avLst>
              <a:gd fmla="val 16667" name="adj"/>
            </a:avLst>
          </a:prstGeom>
          <a:solidFill>
            <a:srgbClr val="D9EAD3"/>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600">
                <a:latin typeface="Times New Roman"/>
                <a:ea typeface="Times New Roman"/>
                <a:cs typeface="Times New Roman"/>
                <a:sym typeface="Times New Roman"/>
              </a:rPr>
              <a:t>TENET</a:t>
            </a:r>
            <a:r>
              <a:rPr b="1" i="1" lang="en" sz="1600">
                <a:latin typeface="Times New Roman"/>
                <a:ea typeface="Times New Roman"/>
                <a:cs typeface="Times New Roman"/>
                <a:sym typeface="Times New Roman"/>
              </a:rPr>
              <a:t> PTM</a:t>
            </a:r>
            <a:endParaRPr b="1" i="1" sz="1600">
              <a:latin typeface="Times New Roman"/>
              <a:ea typeface="Times New Roman"/>
              <a:cs typeface="Times New Roman"/>
              <a:sym typeface="Times New Roman"/>
            </a:endParaRPr>
          </a:p>
        </p:txBody>
      </p:sp>
      <p:grpSp>
        <p:nvGrpSpPr>
          <p:cNvPr id="1609" name="Google Shape;1609;p79"/>
          <p:cNvGrpSpPr/>
          <p:nvPr/>
        </p:nvGrpSpPr>
        <p:grpSpPr>
          <a:xfrm>
            <a:off x="4301232" y="1430500"/>
            <a:ext cx="3125593" cy="1303268"/>
            <a:chOff x="4301232" y="1430500"/>
            <a:chExt cx="3125593" cy="1303268"/>
          </a:xfrm>
        </p:grpSpPr>
        <p:cxnSp>
          <p:nvCxnSpPr>
            <p:cNvPr id="1610" name="Google Shape;1610;p79"/>
            <p:cNvCxnSpPr>
              <a:stCxn id="1602" idx="2"/>
              <a:endCxn id="1608" idx="0"/>
            </p:cNvCxnSpPr>
            <p:nvPr/>
          </p:nvCxnSpPr>
          <p:spPr>
            <a:xfrm rot="5400000">
              <a:off x="6924925" y="1406500"/>
              <a:ext cx="477900" cy="5259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1611" name="Google Shape;1611;p79"/>
            <p:cNvCxnSpPr>
              <a:stCxn id="1607" idx="3"/>
              <a:endCxn id="1608" idx="1"/>
            </p:cNvCxnSpPr>
            <p:nvPr/>
          </p:nvCxnSpPr>
          <p:spPr>
            <a:xfrm flipH="1" rot="10800000">
              <a:off x="4301232" y="2155068"/>
              <a:ext cx="1801200" cy="578700"/>
            </a:xfrm>
            <a:prstGeom prst="bentConnector3">
              <a:avLst>
                <a:gd fmla="val 49998" name="adj1"/>
              </a:avLst>
            </a:prstGeom>
            <a:noFill/>
            <a:ln cap="flat" cmpd="sng" w="19050">
              <a:solidFill>
                <a:schemeClr val="dk1"/>
              </a:solidFill>
              <a:prstDash val="solid"/>
              <a:round/>
              <a:headEnd len="med" w="med" type="none"/>
              <a:tailEnd len="med" w="med" type="oval"/>
            </a:ln>
          </p:spPr>
        </p:cxnSp>
      </p:grpSp>
      <p:sp>
        <p:nvSpPr>
          <p:cNvPr id="1612" name="Google Shape;1612;p79"/>
          <p:cNvSpPr/>
          <p:nvPr/>
        </p:nvSpPr>
        <p:spPr>
          <a:xfrm>
            <a:off x="5134275" y="4140325"/>
            <a:ext cx="2894100" cy="664800"/>
          </a:xfrm>
          <a:prstGeom prst="roundRect">
            <a:avLst>
              <a:gd fmla="val 16667" name="adj"/>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latin typeface="Times New Roman"/>
                <a:ea typeface="Times New Roman"/>
                <a:cs typeface="Times New Roman"/>
                <a:sym typeface="Times New Roman"/>
              </a:rPr>
              <a:t>Questions?</a:t>
            </a:r>
            <a:endParaRPr sz="2300">
              <a:latin typeface="Times New Roman"/>
              <a:ea typeface="Times New Roman"/>
              <a:cs typeface="Times New Roman"/>
              <a:sym typeface="Times New Roman"/>
            </a:endParaRPr>
          </a:p>
        </p:txBody>
      </p:sp>
      <p:sp>
        <p:nvSpPr>
          <p:cNvPr id="1613" name="Google Shape;1613;p79"/>
          <p:cNvSpPr/>
          <p:nvPr/>
        </p:nvSpPr>
        <p:spPr>
          <a:xfrm>
            <a:off x="1173050" y="4140325"/>
            <a:ext cx="2835600" cy="664800"/>
          </a:xfrm>
          <a:prstGeom prst="roundRect">
            <a:avLst>
              <a:gd fmla="val 16667"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latin typeface="Times New Roman"/>
                <a:ea typeface="Times New Roman"/>
                <a:cs typeface="Times New Roman"/>
                <a:sym typeface="Times New Roman"/>
              </a:rPr>
              <a:t>Thank You</a:t>
            </a:r>
            <a:endParaRPr sz="2300">
              <a:latin typeface="Times New Roman"/>
              <a:ea typeface="Times New Roman"/>
              <a:cs typeface="Times New Roman"/>
              <a:sym typeface="Times New Roman"/>
            </a:endParaRPr>
          </a:p>
        </p:txBody>
      </p:sp>
      <p:grpSp>
        <p:nvGrpSpPr>
          <p:cNvPr id="1614" name="Google Shape;1614;p79"/>
          <p:cNvGrpSpPr/>
          <p:nvPr/>
        </p:nvGrpSpPr>
        <p:grpSpPr>
          <a:xfrm>
            <a:off x="2276225" y="2980368"/>
            <a:ext cx="1596900" cy="909314"/>
            <a:chOff x="2276225" y="2980368"/>
            <a:chExt cx="1596900" cy="909314"/>
          </a:xfrm>
        </p:grpSpPr>
        <p:sp>
          <p:nvSpPr>
            <p:cNvPr id="1615" name="Google Shape;1615;p79"/>
            <p:cNvSpPr/>
            <p:nvPr/>
          </p:nvSpPr>
          <p:spPr>
            <a:xfrm>
              <a:off x="2276225" y="3396482"/>
              <a:ext cx="1596900" cy="493200"/>
            </a:xfrm>
            <a:prstGeom prst="roundRect">
              <a:avLst>
                <a:gd fmla="val 16667" name="adj"/>
              </a:avLst>
            </a:prstGeom>
            <a:no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sz="1600">
                  <a:latin typeface="Times New Roman"/>
                  <a:ea typeface="Times New Roman"/>
                  <a:cs typeface="Times New Roman"/>
                  <a:sym typeface="Times New Roman"/>
                </a:rPr>
                <a:t>Timestone PTM</a:t>
              </a:r>
              <a:endParaRPr b="1" i="1" sz="1600">
                <a:latin typeface="Times New Roman"/>
                <a:ea typeface="Times New Roman"/>
                <a:cs typeface="Times New Roman"/>
                <a:sym typeface="Times New Roman"/>
              </a:endParaRPr>
            </a:p>
          </p:txBody>
        </p:sp>
        <p:cxnSp>
          <p:nvCxnSpPr>
            <p:cNvPr id="1616" name="Google Shape;1616;p79"/>
            <p:cNvCxnSpPr>
              <a:stCxn id="1607" idx="2"/>
              <a:endCxn id="1615" idx="0"/>
            </p:cNvCxnSpPr>
            <p:nvPr/>
          </p:nvCxnSpPr>
          <p:spPr>
            <a:xfrm flipH="1">
              <a:off x="3074532" y="2980368"/>
              <a:ext cx="4200" cy="416100"/>
            </a:xfrm>
            <a:prstGeom prst="straightConnector1">
              <a:avLst/>
            </a:prstGeom>
            <a:noFill/>
            <a:ln cap="flat" cmpd="sng" w="19050">
              <a:solidFill>
                <a:srgbClr val="38761D"/>
              </a:solidFill>
              <a:prstDash val="solid"/>
              <a:round/>
              <a:headEnd len="med" w="med" type="none"/>
              <a:tailEnd len="med" w="med" type="oval"/>
            </a:ln>
          </p:spPr>
        </p:cxnSp>
      </p:grpSp>
      <p:grpSp>
        <p:nvGrpSpPr>
          <p:cNvPr id="1617" name="Google Shape;1617;p79"/>
          <p:cNvGrpSpPr/>
          <p:nvPr/>
        </p:nvGrpSpPr>
        <p:grpSpPr>
          <a:xfrm>
            <a:off x="3873125" y="2401600"/>
            <a:ext cx="4898650" cy="1241482"/>
            <a:chOff x="3873125" y="2401600"/>
            <a:chExt cx="4898650" cy="1241482"/>
          </a:xfrm>
        </p:grpSpPr>
        <p:sp>
          <p:nvSpPr>
            <p:cNvPr id="1618" name="Google Shape;1618;p79"/>
            <p:cNvSpPr/>
            <p:nvPr/>
          </p:nvSpPr>
          <p:spPr>
            <a:xfrm>
              <a:off x="4637175" y="2807208"/>
              <a:ext cx="4134600" cy="5760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600">
                  <a:latin typeface="Times New Roman"/>
                  <a:ea typeface="Times New Roman"/>
                  <a:cs typeface="Times New Roman"/>
                  <a:sym typeface="Times New Roman"/>
                </a:rPr>
                <a:t>Fast, scalable, and Resilient kernel-bypass storage stack </a:t>
              </a:r>
              <a:endParaRPr b="1" i="1" sz="1600">
                <a:latin typeface="Times New Roman"/>
                <a:ea typeface="Times New Roman"/>
                <a:cs typeface="Times New Roman"/>
                <a:sym typeface="Times New Roman"/>
              </a:endParaRPr>
            </a:p>
          </p:txBody>
        </p:sp>
        <p:cxnSp>
          <p:nvCxnSpPr>
            <p:cNvPr id="1619" name="Google Shape;1619;p79"/>
            <p:cNvCxnSpPr/>
            <p:nvPr/>
          </p:nvCxnSpPr>
          <p:spPr>
            <a:xfrm>
              <a:off x="6705975" y="2401600"/>
              <a:ext cx="0" cy="396600"/>
            </a:xfrm>
            <a:prstGeom prst="straightConnector1">
              <a:avLst/>
            </a:prstGeom>
            <a:noFill/>
            <a:ln cap="flat" cmpd="sng" w="19050">
              <a:solidFill>
                <a:srgbClr val="38761D"/>
              </a:solidFill>
              <a:prstDash val="solid"/>
              <a:round/>
              <a:headEnd len="med" w="med" type="none"/>
              <a:tailEnd len="med" w="med" type="oval"/>
            </a:ln>
          </p:spPr>
        </p:cxnSp>
        <p:cxnSp>
          <p:nvCxnSpPr>
            <p:cNvPr id="1620" name="Google Shape;1620;p79"/>
            <p:cNvCxnSpPr>
              <a:stCxn id="1615" idx="3"/>
              <a:endCxn id="1618" idx="2"/>
            </p:cNvCxnSpPr>
            <p:nvPr/>
          </p:nvCxnSpPr>
          <p:spPr>
            <a:xfrm flipH="1" rot="10800000">
              <a:off x="3873125" y="3383282"/>
              <a:ext cx="2831400" cy="259800"/>
            </a:xfrm>
            <a:prstGeom prst="bentConnector2">
              <a:avLst/>
            </a:prstGeom>
            <a:noFill/>
            <a:ln cap="flat" cmpd="sng" w="19050">
              <a:solidFill>
                <a:srgbClr val="38761D"/>
              </a:solidFill>
              <a:prstDash val="solid"/>
              <a:round/>
              <a:headEnd len="med" w="med" type="none"/>
              <a:tailEnd len="med" w="med" type="oval"/>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0"/>
                                        </p:tgtEl>
                                        <p:attrNameLst>
                                          <p:attrName>style.visibility</p:attrName>
                                        </p:attrNameLst>
                                      </p:cBhvr>
                                      <p:to>
                                        <p:strVal val="visible"/>
                                      </p:to>
                                    </p:set>
                                    <p:animEffect filter="fade" transition="in">
                                      <p:cBhvr>
                                        <p:cTn dur="1000"/>
                                        <p:tgtEl>
                                          <p:spTgt spid="1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4"/>
                                        </p:tgtEl>
                                        <p:attrNameLst>
                                          <p:attrName>style.visibility</p:attrName>
                                        </p:attrNameLst>
                                      </p:cBhvr>
                                      <p:to>
                                        <p:strVal val="visible"/>
                                      </p:to>
                                    </p:set>
                                    <p:animEffect filter="fade" transition="in">
                                      <p:cBhvr>
                                        <p:cTn dur="1000"/>
                                        <p:tgtEl>
                                          <p:spTgt spid="16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4"/>
                                        </p:tgtEl>
                                        <p:attrNameLst>
                                          <p:attrName>style.visibility</p:attrName>
                                        </p:attrNameLst>
                                      </p:cBhvr>
                                      <p:to>
                                        <p:strVal val="visible"/>
                                      </p:to>
                                    </p:set>
                                    <p:animEffect filter="fade" transition="in">
                                      <p:cBhvr>
                                        <p:cTn dur="1000"/>
                                        <p:tgtEl>
                                          <p:spTgt spid="16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9"/>
                                        </p:tgtEl>
                                        <p:attrNameLst>
                                          <p:attrName>style.visibility</p:attrName>
                                        </p:attrNameLst>
                                      </p:cBhvr>
                                      <p:to>
                                        <p:strVal val="visible"/>
                                      </p:to>
                                    </p:set>
                                    <p:animEffect filter="fade" transition="in">
                                      <p:cBhvr>
                                        <p:cTn dur="1000"/>
                                        <p:tgtEl>
                                          <p:spTgt spid="160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08"/>
                                        </p:tgtEl>
                                        <p:attrNameLst>
                                          <p:attrName>style.visibility</p:attrName>
                                        </p:attrNameLst>
                                      </p:cBhvr>
                                      <p:to>
                                        <p:strVal val="visible"/>
                                      </p:to>
                                    </p:set>
                                    <p:animEffect filter="fade" transition="in">
                                      <p:cBhvr>
                                        <p:cTn dur="1000"/>
                                        <p:tgtEl>
                                          <p:spTgt spid="16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7"/>
                                        </p:tgtEl>
                                        <p:attrNameLst>
                                          <p:attrName>style.visibility</p:attrName>
                                        </p:attrNameLst>
                                      </p:cBhvr>
                                      <p:to>
                                        <p:strVal val="visible"/>
                                      </p:to>
                                    </p:set>
                                    <p:animEffect filter="fade" transition="in">
                                      <p:cBhvr>
                                        <p:cTn dur="1000"/>
                                        <p:tgtEl>
                                          <p:spTgt spid="16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80"/>
          <p:cNvSpPr txBox="1"/>
          <p:nvPr>
            <p:ph type="title"/>
          </p:nvPr>
        </p:nvSpPr>
        <p:spPr>
          <a:xfrm>
            <a:off x="274320" y="137160"/>
            <a:ext cx="8686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Future works </a:t>
            </a:r>
            <a:endParaRPr b="1">
              <a:latin typeface="Times New Roman"/>
              <a:ea typeface="Times New Roman"/>
              <a:cs typeface="Times New Roman"/>
              <a:sym typeface="Times New Roman"/>
            </a:endParaRPr>
          </a:p>
        </p:txBody>
      </p:sp>
      <p:sp>
        <p:nvSpPr>
          <p:cNvPr id="1626" name="Google Shape;1626;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27" name="Google Shape;1627;p80"/>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1628" name="Google Shape;1628;p80"/>
          <p:cNvSpPr/>
          <p:nvPr/>
        </p:nvSpPr>
        <p:spPr>
          <a:xfrm>
            <a:off x="557975" y="914400"/>
            <a:ext cx="8119500" cy="636000"/>
          </a:xfrm>
          <a:prstGeom prst="roundRect">
            <a:avLst>
              <a:gd fmla="val 16667" name="adj"/>
            </a:avLst>
          </a:prstGeom>
          <a:no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600">
                <a:latin typeface="Times New Roman"/>
                <a:ea typeface="Times New Roman"/>
                <a:cs typeface="Times New Roman"/>
                <a:sym typeface="Times New Roman"/>
              </a:rPr>
              <a:t>Rethinking the techniques in the context of CXL enabled storage stack </a:t>
            </a:r>
            <a:r>
              <a:rPr i="1" lang="en" sz="1600">
                <a:latin typeface="Times New Roman"/>
                <a:ea typeface="Times New Roman"/>
                <a:cs typeface="Times New Roman"/>
                <a:sym typeface="Times New Roman"/>
              </a:rPr>
              <a:t> -- byte-addressable programming, scalability, and memory safety problems are highly relevant </a:t>
            </a:r>
            <a:endParaRPr i="1" sz="1600">
              <a:latin typeface="Times New Roman"/>
              <a:ea typeface="Times New Roman"/>
              <a:cs typeface="Times New Roman"/>
              <a:sym typeface="Times New Roman"/>
            </a:endParaRPr>
          </a:p>
        </p:txBody>
      </p:sp>
      <p:sp>
        <p:nvSpPr>
          <p:cNvPr id="1629" name="Google Shape;1629;p80"/>
          <p:cNvSpPr/>
          <p:nvPr/>
        </p:nvSpPr>
        <p:spPr>
          <a:xfrm>
            <a:off x="512250" y="2103120"/>
            <a:ext cx="8119500" cy="636000"/>
          </a:xfrm>
          <a:prstGeom prst="roundRect">
            <a:avLst>
              <a:gd fmla="val 16667" name="adj"/>
            </a:avLst>
          </a:prstGeom>
          <a:no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600">
                <a:latin typeface="Times New Roman"/>
                <a:ea typeface="Times New Roman"/>
                <a:cs typeface="Times New Roman"/>
                <a:sym typeface="Times New Roman"/>
              </a:rPr>
              <a:t>Concurrent programming framework for </a:t>
            </a:r>
            <a:r>
              <a:rPr b="1" i="1" lang="en" sz="1600">
                <a:latin typeface="Times New Roman"/>
                <a:ea typeface="Times New Roman"/>
                <a:cs typeface="Times New Roman"/>
                <a:sym typeface="Times New Roman"/>
              </a:rPr>
              <a:t>CXL enabled cache </a:t>
            </a:r>
            <a:r>
              <a:rPr b="1" i="1" lang="en" sz="1600">
                <a:latin typeface="Times New Roman"/>
                <a:ea typeface="Times New Roman"/>
                <a:cs typeface="Times New Roman"/>
                <a:sym typeface="Times New Roman"/>
              </a:rPr>
              <a:t>coherent</a:t>
            </a:r>
            <a:r>
              <a:rPr b="1" i="1" lang="en" sz="1600">
                <a:latin typeface="Times New Roman"/>
                <a:ea typeface="Times New Roman"/>
                <a:cs typeface="Times New Roman"/>
                <a:sym typeface="Times New Roman"/>
              </a:rPr>
              <a:t> </a:t>
            </a:r>
            <a:r>
              <a:rPr b="1" i="1" lang="en" sz="1600">
                <a:latin typeface="Times New Roman"/>
                <a:ea typeface="Times New Roman"/>
                <a:cs typeface="Times New Roman"/>
                <a:sym typeface="Times New Roman"/>
              </a:rPr>
              <a:t>accelerators</a:t>
            </a:r>
            <a:r>
              <a:rPr b="1" i="1" lang="en" sz="1600">
                <a:latin typeface="Times New Roman"/>
                <a:ea typeface="Times New Roman"/>
                <a:cs typeface="Times New Roman"/>
                <a:sym typeface="Times New Roman"/>
              </a:rPr>
              <a:t> </a:t>
            </a:r>
            <a:r>
              <a:rPr i="1" lang="en" sz="1600">
                <a:latin typeface="Times New Roman"/>
                <a:ea typeface="Times New Roman"/>
                <a:cs typeface="Times New Roman"/>
                <a:sym typeface="Times New Roman"/>
              </a:rPr>
              <a:t> -- extending Timestone PTM to support transactional programming across </a:t>
            </a:r>
            <a:r>
              <a:rPr i="1" lang="en" sz="1600">
                <a:latin typeface="Times New Roman"/>
                <a:ea typeface="Times New Roman"/>
                <a:cs typeface="Times New Roman"/>
                <a:sym typeface="Times New Roman"/>
              </a:rPr>
              <a:t>accelerators</a:t>
            </a:r>
            <a:r>
              <a:rPr i="1" lang="en" sz="1600">
                <a:latin typeface="Times New Roman"/>
                <a:ea typeface="Times New Roman"/>
                <a:cs typeface="Times New Roman"/>
                <a:sym typeface="Times New Roman"/>
              </a:rPr>
              <a:t> and CPUs</a:t>
            </a:r>
            <a:endParaRPr i="1" sz="1600">
              <a:latin typeface="Times New Roman"/>
              <a:ea typeface="Times New Roman"/>
              <a:cs typeface="Times New Roman"/>
              <a:sym typeface="Times New Roman"/>
            </a:endParaRPr>
          </a:p>
        </p:txBody>
      </p:sp>
      <p:sp>
        <p:nvSpPr>
          <p:cNvPr id="1630" name="Google Shape;1630;p80"/>
          <p:cNvSpPr/>
          <p:nvPr/>
        </p:nvSpPr>
        <p:spPr>
          <a:xfrm>
            <a:off x="512250" y="3291840"/>
            <a:ext cx="8119500" cy="6360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600">
                <a:latin typeface="Times New Roman"/>
                <a:ea typeface="Times New Roman"/>
                <a:cs typeface="Times New Roman"/>
                <a:sym typeface="Times New Roman"/>
              </a:rPr>
              <a:t>Extending RETINA to support </a:t>
            </a:r>
            <a:r>
              <a:rPr b="1" i="1" lang="en" sz="1600">
                <a:latin typeface="Times New Roman"/>
                <a:ea typeface="Times New Roman"/>
                <a:cs typeface="Times New Roman"/>
                <a:sym typeface="Times New Roman"/>
              </a:rPr>
              <a:t>programming</a:t>
            </a:r>
            <a:r>
              <a:rPr b="1" i="1" lang="en" sz="1600">
                <a:latin typeface="Times New Roman"/>
                <a:ea typeface="Times New Roman"/>
                <a:cs typeface="Times New Roman"/>
                <a:sym typeface="Times New Roman"/>
              </a:rPr>
              <a:t> other CSD architectures -- </a:t>
            </a:r>
            <a:r>
              <a:rPr i="1" lang="en" sz="1600">
                <a:latin typeface="Times New Roman"/>
                <a:ea typeface="Times New Roman"/>
                <a:cs typeface="Times New Roman"/>
                <a:sym typeface="Times New Roman"/>
              </a:rPr>
              <a:t>programming computational storage array would enable RETINA to scale distributed DL training </a:t>
            </a:r>
            <a:endParaRPr i="1" sz="16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81"/>
          <p:cNvSpPr txBox="1"/>
          <p:nvPr>
            <p:ph type="title"/>
          </p:nvPr>
        </p:nvSpPr>
        <p:spPr>
          <a:xfrm>
            <a:off x="274320" y="13716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520">
                <a:latin typeface="Times New Roman"/>
                <a:ea typeface="Times New Roman"/>
                <a:cs typeface="Times New Roman"/>
                <a:sym typeface="Times New Roman"/>
              </a:rPr>
              <a:t>Performance </a:t>
            </a:r>
            <a:r>
              <a:rPr b="1" lang="en" sz="2520">
                <a:latin typeface="Times New Roman"/>
                <a:ea typeface="Times New Roman"/>
                <a:cs typeface="Times New Roman"/>
                <a:sym typeface="Times New Roman"/>
              </a:rPr>
              <a:t>of TENET and SafePM for hash table </a:t>
            </a:r>
            <a:endParaRPr b="1" sz="2520">
              <a:latin typeface="Times New Roman"/>
              <a:ea typeface="Times New Roman"/>
              <a:cs typeface="Times New Roman"/>
              <a:sym typeface="Times New Roman"/>
            </a:endParaRPr>
          </a:p>
        </p:txBody>
      </p:sp>
      <p:sp>
        <p:nvSpPr>
          <p:cNvPr id="1636" name="Google Shape;1636;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37" name="Google Shape;1637;p81" title="Chart"/>
          <p:cNvPicPr preferRelativeResize="0"/>
          <p:nvPr/>
        </p:nvPicPr>
        <p:blipFill>
          <a:blip r:embed="rId3">
            <a:alphaModFix/>
          </a:blip>
          <a:stretch>
            <a:fillRect/>
          </a:stretch>
        </p:blipFill>
        <p:spPr>
          <a:xfrm>
            <a:off x="311700" y="923875"/>
            <a:ext cx="5396275" cy="3345370"/>
          </a:xfrm>
          <a:prstGeom prst="rect">
            <a:avLst/>
          </a:prstGeom>
          <a:noFill/>
          <a:ln>
            <a:noFill/>
          </a:ln>
        </p:spPr>
      </p:pic>
      <p:sp>
        <p:nvSpPr>
          <p:cNvPr id="1638" name="Google Shape;1638;p81"/>
          <p:cNvSpPr txBox="1"/>
          <p:nvPr/>
        </p:nvSpPr>
        <p:spPr>
          <a:xfrm rot="-5400000">
            <a:off x="371150" y="2084150"/>
            <a:ext cx="1563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Times New Roman"/>
                <a:ea typeface="Times New Roman"/>
                <a:cs typeface="Times New Roman"/>
                <a:sym typeface="Times New Roman"/>
              </a:rPr>
              <a:t>Higher the better </a:t>
            </a:r>
            <a:endParaRPr b="1" sz="1100">
              <a:solidFill>
                <a:schemeClr val="dk1"/>
              </a:solidFill>
              <a:latin typeface="Times New Roman"/>
              <a:ea typeface="Times New Roman"/>
              <a:cs typeface="Times New Roman"/>
              <a:sym typeface="Times New Roman"/>
            </a:endParaRPr>
          </a:p>
        </p:txBody>
      </p:sp>
      <p:sp>
        <p:nvSpPr>
          <p:cNvPr id="1639" name="Google Shape;1639;p81"/>
          <p:cNvSpPr txBox="1"/>
          <p:nvPr/>
        </p:nvSpPr>
        <p:spPr>
          <a:xfrm>
            <a:off x="334975" y="4113775"/>
            <a:ext cx="8166900" cy="7389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SzPts val="900"/>
              <a:buFont typeface="Times New Roman"/>
              <a:buChar char="●"/>
            </a:pPr>
            <a:r>
              <a:rPr lang="en" sz="900">
                <a:latin typeface="Times New Roman"/>
                <a:ea typeface="Times New Roman"/>
                <a:cs typeface="Times New Roman"/>
                <a:sym typeface="Times New Roman"/>
              </a:rPr>
              <a:t>Performance is normalized to their respective baseline PTMs</a:t>
            </a:r>
            <a:endParaRPr sz="900">
              <a:latin typeface="Times New Roman"/>
              <a:ea typeface="Times New Roman"/>
              <a:cs typeface="Times New Roman"/>
              <a:sym typeface="Times New Roman"/>
            </a:endParaRPr>
          </a:p>
          <a:p>
            <a:pPr indent="-285750" lvl="1" marL="914400" rtl="0" algn="l">
              <a:lnSpc>
                <a:spcPct val="150000"/>
              </a:lnSpc>
              <a:spcBef>
                <a:spcPts val="0"/>
              </a:spcBef>
              <a:spcAft>
                <a:spcPts val="0"/>
              </a:spcAft>
              <a:buSzPts val="900"/>
              <a:buFont typeface="Times New Roman"/>
              <a:buChar char="○"/>
            </a:pPr>
            <a:r>
              <a:rPr b="1" lang="en" sz="900">
                <a:latin typeface="Times New Roman"/>
                <a:ea typeface="Times New Roman"/>
                <a:cs typeface="Times New Roman"/>
                <a:sym typeface="Times New Roman"/>
              </a:rPr>
              <a:t>SafePM normalized to the libpmemobj → throughput (safePM)/throughput (libpmemobj)</a:t>
            </a:r>
            <a:endParaRPr b="1" sz="900">
              <a:latin typeface="Times New Roman"/>
              <a:ea typeface="Times New Roman"/>
              <a:cs typeface="Times New Roman"/>
              <a:sym typeface="Times New Roman"/>
            </a:endParaRPr>
          </a:p>
          <a:p>
            <a:pPr indent="-285750" lvl="1" marL="914400" rtl="0" algn="l">
              <a:lnSpc>
                <a:spcPct val="150000"/>
              </a:lnSpc>
              <a:spcBef>
                <a:spcPts val="0"/>
              </a:spcBef>
              <a:spcAft>
                <a:spcPts val="0"/>
              </a:spcAft>
              <a:buSzPts val="900"/>
              <a:buFont typeface="Times New Roman"/>
              <a:buChar char="○"/>
            </a:pPr>
            <a:r>
              <a:rPr b="1" lang="en" sz="900">
                <a:latin typeface="Times New Roman"/>
                <a:ea typeface="Times New Roman"/>
                <a:cs typeface="Times New Roman"/>
                <a:sym typeface="Times New Roman"/>
              </a:rPr>
              <a:t>TENET normalized to the TimeStone  → throughput (TENET)/throughput (Timestone)</a:t>
            </a:r>
            <a:endParaRPr b="1" sz="900">
              <a:latin typeface="Times New Roman"/>
              <a:ea typeface="Times New Roman"/>
              <a:cs typeface="Times New Roman"/>
              <a:sym typeface="Times New Roman"/>
            </a:endParaRPr>
          </a:p>
        </p:txBody>
      </p:sp>
      <p:grpSp>
        <p:nvGrpSpPr>
          <p:cNvPr id="1640" name="Google Shape;1640;p81"/>
          <p:cNvGrpSpPr/>
          <p:nvPr/>
        </p:nvGrpSpPr>
        <p:grpSpPr>
          <a:xfrm>
            <a:off x="1263525" y="685800"/>
            <a:ext cx="4008175" cy="1980525"/>
            <a:chOff x="1263525" y="685800"/>
            <a:chExt cx="4008175" cy="1980525"/>
          </a:xfrm>
        </p:grpSpPr>
        <p:grpSp>
          <p:nvGrpSpPr>
            <p:cNvPr id="1641" name="Google Shape;1641;p81"/>
            <p:cNvGrpSpPr/>
            <p:nvPr/>
          </p:nvGrpSpPr>
          <p:grpSpPr>
            <a:xfrm>
              <a:off x="4127200" y="685800"/>
              <a:ext cx="1144500" cy="1980525"/>
              <a:chOff x="4127200" y="685800"/>
              <a:chExt cx="1144500" cy="1980525"/>
            </a:xfrm>
          </p:grpSpPr>
          <p:sp>
            <p:nvSpPr>
              <p:cNvPr id="1642" name="Google Shape;1642;p81"/>
              <p:cNvSpPr/>
              <p:nvPr/>
            </p:nvSpPr>
            <p:spPr>
              <a:xfrm>
                <a:off x="4698400" y="1126725"/>
                <a:ext cx="109800" cy="1539600"/>
              </a:xfrm>
              <a:prstGeom prst="upDownArrow">
                <a:avLst>
                  <a:gd fmla="val 50000"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81"/>
              <p:cNvSpPr txBox="1"/>
              <p:nvPr/>
            </p:nvSpPr>
            <p:spPr>
              <a:xfrm>
                <a:off x="4127200" y="685800"/>
                <a:ext cx="1144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CC0000"/>
                    </a:solidFill>
                    <a:latin typeface="Times New Roman"/>
                    <a:ea typeface="Times New Roman"/>
                    <a:cs typeface="Times New Roman"/>
                    <a:sym typeface="Times New Roman"/>
                  </a:rPr>
                  <a:t>~55% slower </a:t>
                </a:r>
                <a:endParaRPr b="1" sz="1000">
                  <a:solidFill>
                    <a:srgbClr val="CC0000"/>
                  </a:solidFill>
                  <a:latin typeface="Times New Roman"/>
                  <a:ea typeface="Times New Roman"/>
                  <a:cs typeface="Times New Roman"/>
                  <a:sym typeface="Times New Roman"/>
                </a:endParaRPr>
              </a:p>
              <a:p>
                <a:pPr indent="0" lvl="0" marL="0" rtl="0" algn="l">
                  <a:spcBef>
                    <a:spcPts val="0"/>
                  </a:spcBef>
                  <a:spcAft>
                    <a:spcPts val="0"/>
                  </a:spcAft>
                  <a:buNone/>
                </a:pPr>
                <a:r>
                  <a:rPr b="1" lang="en" sz="1000">
                    <a:solidFill>
                      <a:srgbClr val="CC0000"/>
                    </a:solidFill>
                    <a:latin typeface="Times New Roman"/>
                    <a:ea typeface="Times New Roman"/>
                    <a:cs typeface="Times New Roman"/>
                    <a:sym typeface="Times New Roman"/>
                  </a:rPr>
                  <a:t>than libpmemobj</a:t>
                </a:r>
                <a:r>
                  <a:rPr b="1" lang="en" sz="1200">
                    <a:solidFill>
                      <a:srgbClr val="CC0000"/>
                    </a:solidFill>
                    <a:latin typeface="Times New Roman"/>
                    <a:ea typeface="Times New Roman"/>
                    <a:cs typeface="Times New Roman"/>
                    <a:sym typeface="Times New Roman"/>
                  </a:rPr>
                  <a:t> </a:t>
                </a:r>
                <a:endParaRPr b="1" sz="1200">
                  <a:solidFill>
                    <a:srgbClr val="CC0000"/>
                  </a:solidFill>
                  <a:latin typeface="Times New Roman"/>
                  <a:ea typeface="Times New Roman"/>
                  <a:cs typeface="Times New Roman"/>
                  <a:sym typeface="Times New Roman"/>
                </a:endParaRPr>
              </a:p>
            </p:txBody>
          </p:sp>
          <p:sp>
            <p:nvSpPr>
              <p:cNvPr id="1644" name="Google Shape;1644;p81"/>
              <p:cNvSpPr/>
              <p:nvPr/>
            </p:nvSpPr>
            <p:spPr>
              <a:xfrm>
                <a:off x="4345075" y="1126725"/>
                <a:ext cx="109800" cy="1387500"/>
              </a:xfrm>
              <a:prstGeom prst="upDownArrow">
                <a:avLst>
                  <a:gd fmla="val 50000" name="adj1"/>
                  <a:gd fmla="val 50000" name="adj2"/>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5" name="Google Shape;1645;p81"/>
            <p:cNvSpPr/>
            <p:nvPr/>
          </p:nvSpPr>
          <p:spPr>
            <a:xfrm>
              <a:off x="2007725" y="1126725"/>
              <a:ext cx="109800" cy="361500"/>
            </a:xfrm>
            <a:prstGeom prst="upDownArrow">
              <a:avLst>
                <a:gd fmla="val 50000" name="adj1"/>
                <a:gd fmla="val 50000" name="adj2"/>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1"/>
            <p:cNvSpPr/>
            <p:nvPr/>
          </p:nvSpPr>
          <p:spPr>
            <a:xfrm flipH="1">
              <a:off x="1571300" y="1126725"/>
              <a:ext cx="109800" cy="260100"/>
            </a:xfrm>
            <a:prstGeom prst="upDownArrow">
              <a:avLst>
                <a:gd fmla="val 50000" name="adj1"/>
                <a:gd fmla="val 50000" name="adj2"/>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1"/>
            <p:cNvSpPr txBox="1"/>
            <p:nvPr/>
          </p:nvSpPr>
          <p:spPr>
            <a:xfrm>
              <a:off x="1263525" y="685800"/>
              <a:ext cx="1430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38761D"/>
                  </a:solidFill>
                  <a:latin typeface="Times New Roman"/>
                  <a:ea typeface="Times New Roman"/>
                  <a:cs typeface="Times New Roman"/>
                  <a:sym typeface="Times New Roman"/>
                </a:rPr>
                <a:t>~12% slower </a:t>
              </a:r>
              <a:endParaRPr b="1" sz="1000">
                <a:solidFill>
                  <a:srgbClr val="38761D"/>
                </a:solidFill>
                <a:latin typeface="Times New Roman"/>
                <a:ea typeface="Times New Roman"/>
                <a:cs typeface="Times New Roman"/>
                <a:sym typeface="Times New Roman"/>
              </a:endParaRPr>
            </a:p>
            <a:p>
              <a:pPr indent="0" lvl="0" marL="0" rtl="0" algn="l">
                <a:spcBef>
                  <a:spcPts val="0"/>
                </a:spcBef>
                <a:spcAft>
                  <a:spcPts val="0"/>
                </a:spcAft>
                <a:buNone/>
              </a:pPr>
              <a:r>
                <a:rPr b="1" lang="en" sz="1000">
                  <a:solidFill>
                    <a:srgbClr val="38761D"/>
                  </a:solidFill>
                  <a:latin typeface="Times New Roman"/>
                  <a:ea typeface="Times New Roman"/>
                  <a:cs typeface="Times New Roman"/>
                  <a:sym typeface="Times New Roman"/>
                </a:rPr>
                <a:t>than Timestone</a:t>
              </a:r>
              <a:r>
                <a:rPr b="1" lang="en" sz="1000">
                  <a:solidFill>
                    <a:srgbClr val="CC0000"/>
                  </a:solidFill>
                  <a:latin typeface="Times New Roman"/>
                  <a:ea typeface="Times New Roman"/>
                  <a:cs typeface="Times New Roman"/>
                  <a:sym typeface="Times New Roman"/>
                </a:rPr>
                <a:t> </a:t>
              </a:r>
              <a:endParaRPr b="1" sz="1000">
                <a:solidFill>
                  <a:srgbClr val="CC0000"/>
                </a:solidFill>
                <a:latin typeface="Times New Roman"/>
                <a:ea typeface="Times New Roman"/>
                <a:cs typeface="Times New Roman"/>
                <a:sym typeface="Times New Roman"/>
              </a:endParaRPr>
            </a:p>
          </p:txBody>
        </p:sp>
        <p:sp>
          <p:nvSpPr>
            <p:cNvPr id="1648" name="Google Shape;1648;p81"/>
            <p:cNvSpPr/>
            <p:nvPr/>
          </p:nvSpPr>
          <p:spPr>
            <a:xfrm flipH="1">
              <a:off x="3374172" y="1133856"/>
              <a:ext cx="109800" cy="228600"/>
            </a:xfrm>
            <a:prstGeom prst="upDownArrow">
              <a:avLst>
                <a:gd fmla="val 50000" name="adj1"/>
                <a:gd fmla="val 50000" name="adj2"/>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1"/>
            <p:cNvSpPr txBox="1"/>
            <p:nvPr/>
          </p:nvSpPr>
          <p:spPr>
            <a:xfrm>
              <a:off x="2600375" y="685800"/>
              <a:ext cx="1430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38761D"/>
                  </a:solidFill>
                  <a:latin typeface="Times New Roman"/>
                  <a:ea typeface="Times New Roman"/>
                  <a:cs typeface="Times New Roman"/>
                  <a:sym typeface="Times New Roman"/>
                </a:rPr>
                <a:t>~4% slower </a:t>
              </a:r>
              <a:endParaRPr b="1" sz="1000">
                <a:solidFill>
                  <a:srgbClr val="38761D"/>
                </a:solidFill>
                <a:latin typeface="Times New Roman"/>
                <a:ea typeface="Times New Roman"/>
                <a:cs typeface="Times New Roman"/>
                <a:sym typeface="Times New Roman"/>
              </a:endParaRPr>
            </a:p>
            <a:p>
              <a:pPr indent="0" lvl="0" marL="0" rtl="0" algn="l">
                <a:spcBef>
                  <a:spcPts val="0"/>
                </a:spcBef>
                <a:spcAft>
                  <a:spcPts val="0"/>
                </a:spcAft>
                <a:buNone/>
              </a:pPr>
              <a:r>
                <a:rPr b="1" lang="en" sz="1000">
                  <a:solidFill>
                    <a:srgbClr val="38761D"/>
                  </a:solidFill>
                  <a:latin typeface="Times New Roman"/>
                  <a:ea typeface="Times New Roman"/>
                  <a:cs typeface="Times New Roman"/>
                  <a:sym typeface="Times New Roman"/>
                </a:rPr>
                <a:t>than Timeston</a:t>
              </a:r>
              <a:r>
                <a:rPr b="1" lang="en" sz="1100">
                  <a:solidFill>
                    <a:srgbClr val="38761D"/>
                  </a:solidFill>
                  <a:latin typeface="Times New Roman"/>
                  <a:ea typeface="Times New Roman"/>
                  <a:cs typeface="Times New Roman"/>
                  <a:sym typeface="Times New Roman"/>
                </a:rPr>
                <a:t>e</a:t>
              </a:r>
              <a:r>
                <a:rPr b="1" lang="en" sz="1100">
                  <a:solidFill>
                    <a:srgbClr val="CC0000"/>
                  </a:solidFill>
                  <a:latin typeface="Times New Roman"/>
                  <a:ea typeface="Times New Roman"/>
                  <a:cs typeface="Times New Roman"/>
                  <a:sym typeface="Times New Roman"/>
                </a:rPr>
                <a:t> </a:t>
              </a:r>
              <a:endParaRPr b="1" sz="1100">
                <a:solidFill>
                  <a:srgbClr val="CC0000"/>
                </a:solidFill>
                <a:latin typeface="Times New Roman"/>
                <a:ea typeface="Times New Roman"/>
                <a:cs typeface="Times New Roman"/>
                <a:sym typeface="Times New Roman"/>
              </a:endParaRPr>
            </a:p>
          </p:txBody>
        </p:sp>
      </p:grpSp>
      <p:sp>
        <p:nvSpPr>
          <p:cNvPr id="1650" name="Google Shape;1650;p81"/>
          <p:cNvSpPr txBox="1"/>
          <p:nvPr/>
        </p:nvSpPr>
        <p:spPr>
          <a:xfrm>
            <a:off x="5230500" y="664550"/>
            <a:ext cx="3601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300">
                <a:latin typeface="Times New Roman"/>
                <a:ea typeface="Times New Roman"/>
                <a:cs typeface="Times New Roman"/>
                <a:sym typeface="Times New Roman"/>
              </a:rPr>
              <a:t>1.0 → is the maximum possible performance </a:t>
            </a:r>
            <a:endParaRPr b="1" i="1" sz="1300">
              <a:latin typeface="Times New Roman"/>
              <a:ea typeface="Times New Roman"/>
              <a:cs typeface="Times New Roman"/>
              <a:sym typeface="Times New Roman"/>
            </a:endParaRPr>
          </a:p>
        </p:txBody>
      </p:sp>
      <p:pic>
        <p:nvPicPr>
          <p:cNvPr id="1651" name="Google Shape;1651;p81"/>
          <p:cNvPicPr preferRelativeResize="0"/>
          <p:nvPr/>
        </p:nvPicPr>
        <p:blipFill rotWithShape="1">
          <a:blip r:embed="rId4">
            <a:alphaModFix/>
          </a:blip>
          <a:srcRect b="0" l="0" r="0" t="0"/>
          <a:stretch/>
        </p:blipFill>
        <p:spPr>
          <a:xfrm>
            <a:off x="8538324" y="0"/>
            <a:ext cx="616201" cy="324300"/>
          </a:xfrm>
          <a:prstGeom prst="rect">
            <a:avLst/>
          </a:prstGeom>
          <a:noFill/>
          <a:ln>
            <a:noFill/>
          </a:ln>
        </p:spPr>
      </p:pic>
      <p:sp>
        <p:nvSpPr>
          <p:cNvPr id="1652" name="Google Shape;1652;p81"/>
          <p:cNvSpPr/>
          <p:nvPr/>
        </p:nvSpPr>
        <p:spPr>
          <a:xfrm>
            <a:off x="5337681" y="3536238"/>
            <a:ext cx="3341100" cy="5727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300">
                <a:solidFill>
                  <a:schemeClr val="dk1"/>
                </a:solidFill>
                <a:latin typeface="Times New Roman"/>
                <a:ea typeface="Times New Roman"/>
                <a:cs typeface="Times New Roman"/>
                <a:sym typeface="Times New Roman"/>
              </a:rPr>
              <a:t>TENET adds </a:t>
            </a:r>
            <a:r>
              <a:rPr b="1" i="1" lang="en" sz="1300">
                <a:solidFill>
                  <a:schemeClr val="dk1"/>
                </a:solidFill>
                <a:latin typeface="Times New Roman"/>
                <a:ea typeface="Times New Roman"/>
                <a:cs typeface="Times New Roman"/>
                <a:sym typeface="Times New Roman"/>
              </a:rPr>
              <a:t>~12% </a:t>
            </a:r>
            <a:r>
              <a:rPr i="1" lang="en" sz="1300">
                <a:solidFill>
                  <a:schemeClr val="dk1"/>
                </a:solidFill>
                <a:latin typeface="Times New Roman"/>
                <a:ea typeface="Times New Roman"/>
                <a:cs typeface="Times New Roman"/>
                <a:sym typeface="Times New Roman"/>
              </a:rPr>
              <a:t>performance overhead for memory safety and fault tolerance</a:t>
            </a:r>
            <a:r>
              <a:rPr lang="en" sz="1300">
                <a:solidFill>
                  <a:schemeClr val="dk1"/>
                </a:solidFill>
                <a:latin typeface="Times New Roman"/>
                <a:ea typeface="Times New Roman"/>
                <a:cs typeface="Times New Roman"/>
                <a:sym typeface="Times New Roman"/>
              </a:rPr>
              <a:t> </a:t>
            </a:r>
            <a:endParaRPr i="1" sz="1300">
              <a:solidFill>
                <a:schemeClr val="dk1"/>
              </a:solidFill>
              <a:latin typeface="Times New Roman"/>
              <a:ea typeface="Times New Roman"/>
              <a:cs typeface="Times New Roman"/>
              <a:sym typeface="Times New Roman"/>
            </a:endParaRPr>
          </a:p>
        </p:txBody>
      </p:sp>
      <p:sp>
        <p:nvSpPr>
          <p:cNvPr id="1653" name="Google Shape;1653;p81"/>
          <p:cNvSpPr/>
          <p:nvPr/>
        </p:nvSpPr>
        <p:spPr>
          <a:xfrm>
            <a:off x="5337681" y="1389700"/>
            <a:ext cx="3341100" cy="572700"/>
          </a:xfrm>
          <a:prstGeom prst="roundRect">
            <a:avLst>
              <a:gd fmla="val 16667" name="adj"/>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Times New Roman"/>
                <a:ea typeface="Times New Roman"/>
                <a:cs typeface="Times New Roman"/>
                <a:sym typeface="Times New Roman"/>
              </a:rPr>
              <a:t>SafePM incurs </a:t>
            </a:r>
            <a:r>
              <a:rPr b="1" i="1" lang="en">
                <a:solidFill>
                  <a:schemeClr val="dk1"/>
                </a:solidFill>
                <a:latin typeface="Times New Roman"/>
                <a:ea typeface="Times New Roman"/>
                <a:cs typeface="Times New Roman"/>
                <a:sym typeface="Times New Roman"/>
              </a:rPr>
              <a:t>~55% </a:t>
            </a:r>
            <a:r>
              <a:rPr i="1" lang="en">
                <a:solidFill>
                  <a:schemeClr val="dk1"/>
                </a:solidFill>
                <a:latin typeface="Times New Roman"/>
                <a:ea typeface="Times New Roman"/>
                <a:cs typeface="Times New Roman"/>
                <a:sym typeface="Times New Roman"/>
              </a:rPr>
              <a:t>performance overhead for only memory safety guarantee</a:t>
            </a:r>
            <a:endParaRPr i="1" sz="1300">
              <a:solidFill>
                <a:schemeClr val="dk1"/>
              </a:solidFill>
              <a:latin typeface="Times New Roman"/>
              <a:ea typeface="Times New Roman"/>
              <a:cs typeface="Times New Roman"/>
              <a:sym typeface="Times New Roman"/>
            </a:endParaRPr>
          </a:p>
        </p:txBody>
      </p:sp>
      <p:cxnSp>
        <p:nvCxnSpPr>
          <p:cNvPr id="1654" name="Google Shape;1654;p81"/>
          <p:cNvCxnSpPr/>
          <p:nvPr/>
        </p:nvCxnSpPr>
        <p:spPr>
          <a:xfrm>
            <a:off x="5547175" y="1971550"/>
            <a:ext cx="0" cy="1010400"/>
          </a:xfrm>
          <a:prstGeom prst="straightConnector1">
            <a:avLst/>
          </a:prstGeom>
          <a:noFill/>
          <a:ln cap="flat" cmpd="sng" w="28575">
            <a:solidFill>
              <a:schemeClr val="dk1"/>
            </a:solidFill>
            <a:prstDash val="solid"/>
            <a:round/>
            <a:headEnd len="med" w="med" type="none"/>
            <a:tailEnd len="med" w="med" type="none"/>
          </a:ln>
        </p:spPr>
      </p:cxnSp>
      <p:grpSp>
        <p:nvGrpSpPr>
          <p:cNvPr id="1655" name="Google Shape;1655;p81"/>
          <p:cNvGrpSpPr/>
          <p:nvPr/>
        </p:nvGrpSpPr>
        <p:grpSpPr>
          <a:xfrm>
            <a:off x="5547190" y="2132450"/>
            <a:ext cx="3094411" cy="446400"/>
            <a:chOff x="5561300" y="2132450"/>
            <a:chExt cx="2988325" cy="446400"/>
          </a:xfrm>
        </p:grpSpPr>
        <p:cxnSp>
          <p:nvCxnSpPr>
            <p:cNvPr id="1656" name="Google Shape;1656;p81"/>
            <p:cNvCxnSpPr/>
            <p:nvPr/>
          </p:nvCxnSpPr>
          <p:spPr>
            <a:xfrm>
              <a:off x="5561300" y="2355650"/>
              <a:ext cx="388800" cy="0"/>
            </a:xfrm>
            <a:prstGeom prst="straightConnector1">
              <a:avLst/>
            </a:prstGeom>
            <a:noFill/>
            <a:ln cap="flat" cmpd="sng" w="28575">
              <a:solidFill>
                <a:srgbClr val="000000"/>
              </a:solidFill>
              <a:prstDash val="solid"/>
              <a:round/>
              <a:headEnd len="med" w="med" type="none"/>
              <a:tailEnd len="med" w="med" type="oval"/>
            </a:ln>
          </p:spPr>
        </p:cxnSp>
        <p:sp>
          <p:nvSpPr>
            <p:cNvPr id="1657" name="Google Shape;1657;p81"/>
            <p:cNvSpPr/>
            <p:nvPr/>
          </p:nvSpPr>
          <p:spPr>
            <a:xfrm>
              <a:off x="5964225" y="2132450"/>
              <a:ext cx="2585400" cy="4464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solidFill>
                    <a:schemeClr val="dk1"/>
                  </a:solidFill>
                  <a:latin typeface="Times New Roman"/>
                  <a:ea typeface="Times New Roman"/>
                  <a:cs typeface="Times New Roman"/>
                  <a:sym typeface="Times New Roman"/>
                </a:rPr>
                <a:t>Checks </a:t>
              </a:r>
              <a:r>
                <a:rPr b="1" i="1" lang="en" sz="1200">
                  <a:solidFill>
                    <a:schemeClr val="dk1"/>
                  </a:solidFill>
                  <a:latin typeface="Times New Roman"/>
                  <a:ea typeface="Times New Roman"/>
                  <a:cs typeface="Times New Roman"/>
                  <a:sym typeface="Times New Roman"/>
                </a:rPr>
                <a:t>every NVM loads and stores</a:t>
              </a:r>
              <a:r>
                <a:rPr i="1" lang="en" sz="1200">
                  <a:solidFill>
                    <a:schemeClr val="dk1"/>
                  </a:solidFill>
                  <a:latin typeface="Times New Roman"/>
                  <a:ea typeface="Times New Roman"/>
                  <a:cs typeface="Times New Roman"/>
                  <a:sym typeface="Times New Roman"/>
                </a:rPr>
                <a:t> -- </a:t>
              </a:r>
              <a:r>
                <a:rPr i="1" lang="en" sz="1200">
                  <a:solidFill>
                    <a:srgbClr val="CC0000"/>
                  </a:solidFill>
                  <a:latin typeface="Times New Roman"/>
                  <a:ea typeface="Times New Roman"/>
                  <a:cs typeface="Times New Roman"/>
                  <a:sym typeface="Times New Roman"/>
                </a:rPr>
                <a:t>high performance overhead</a:t>
              </a:r>
              <a:endParaRPr i="1" sz="1200">
                <a:solidFill>
                  <a:srgbClr val="CC0000"/>
                </a:solidFill>
                <a:latin typeface="Times New Roman"/>
                <a:ea typeface="Times New Roman"/>
                <a:cs typeface="Times New Roman"/>
                <a:sym typeface="Times New Roman"/>
              </a:endParaRPr>
            </a:p>
          </p:txBody>
        </p:sp>
      </p:grpSp>
      <p:grpSp>
        <p:nvGrpSpPr>
          <p:cNvPr id="1658" name="Google Shape;1658;p81"/>
          <p:cNvGrpSpPr/>
          <p:nvPr/>
        </p:nvGrpSpPr>
        <p:grpSpPr>
          <a:xfrm>
            <a:off x="5547184" y="2748900"/>
            <a:ext cx="3094423" cy="446400"/>
            <a:chOff x="5561300" y="2132450"/>
            <a:chExt cx="2988337" cy="446400"/>
          </a:xfrm>
        </p:grpSpPr>
        <p:cxnSp>
          <p:nvCxnSpPr>
            <p:cNvPr id="1659" name="Google Shape;1659;p81"/>
            <p:cNvCxnSpPr/>
            <p:nvPr/>
          </p:nvCxnSpPr>
          <p:spPr>
            <a:xfrm>
              <a:off x="5561300" y="2355650"/>
              <a:ext cx="388800" cy="0"/>
            </a:xfrm>
            <a:prstGeom prst="straightConnector1">
              <a:avLst/>
            </a:prstGeom>
            <a:noFill/>
            <a:ln cap="flat" cmpd="sng" w="28575">
              <a:solidFill>
                <a:srgbClr val="000000"/>
              </a:solidFill>
              <a:prstDash val="solid"/>
              <a:round/>
              <a:headEnd len="med" w="med" type="none"/>
              <a:tailEnd len="med" w="med" type="oval"/>
            </a:ln>
          </p:spPr>
        </p:cxnSp>
        <p:sp>
          <p:nvSpPr>
            <p:cNvPr id="1660" name="Google Shape;1660;p81"/>
            <p:cNvSpPr/>
            <p:nvPr/>
          </p:nvSpPr>
          <p:spPr>
            <a:xfrm>
              <a:off x="5964237" y="2132450"/>
              <a:ext cx="2585400" cy="4464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solidFill>
                    <a:schemeClr val="dk1"/>
                  </a:solidFill>
                  <a:latin typeface="Times New Roman"/>
                  <a:ea typeface="Times New Roman"/>
                  <a:cs typeface="Times New Roman"/>
                  <a:sym typeface="Times New Roman"/>
                </a:rPr>
                <a:t>Centralized memory safety metadata</a:t>
              </a:r>
              <a:r>
                <a:rPr i="1" lang="en" sz="1200">
                  <a:solidFill>
                    <a:schemeClr val="dk1"/>
                  </a:solidFill>
                  <a:latin typeface="Times New Roman"/>
                  <a:ea typeface="Times New Roman"/>
                  <a:cs typeface="Times New Roman"/>
                  <a:sym typeface="Times New Roman"/>
                </a:rPr>
                <a:t> -- </a:t>
              </a:r>
              <a:r>
                <a:rPr i="1" lang="en" sz="1200">
                  <a:solidFill>
                    <a:srgbClr val="CC0000"/>
                  </a:solidFill>
                  <a:latin typeface="Times New Roman"/>
                  <a:ea typeface="Times New Roman"/>
                  <a:cs typeface="Times New Roman"/>
                  <a:sym typeface="Times New Roman"/>
                </a:rPr>
                <a:t> high crash consistency overhead </a:t>
              </a:r>
              <a:endParaRPr i="1" sz="1200">
                <a:solidFill>
                  <a:srgbClr val="CC0000"/>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55"/>
                                        </p:tgtEl>
                                        <p:attrNameLst>
                                          <p:attrName>style.visibility</p:attrName>
                                        </p:attrNameLst>
                                      </p:cBhvr>
                                      <p:to>
                                        <p:strVal val="visible"/>
                                      </p:to>
                                    </p:set>
                                    <p:animEffect filter="fade" transition="in">
                                      <p:cBhvr>
                                        <p:cTn dur="1000"/>
                                        <p:tgtEl>
                                          <p:spTgt spid="16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8"/>
                                        </p:tgtEl>
                                        <p:attrNameLst>
                                          <p:attrName>style.visibility</p:attrName>
                                        </p:attrNameLst>
                                      </p:cBhvr>
                                      <p:to>
                                        <p:strVal val="visible"/>
                                      </p:to>
                                    </p:set>
                                    <p:animEffect filter="fade" transition="in">
                                      <p:cBhvr>
                                        <p:cTn dur="1000"/>
                                        <p:tgtEl>
                                          <p:spTgt spid="16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82"/>
          <p:cNvSpPr txBox="1"/>
          <p:nvPr>
            <p:ph type="title"/>
          </p:nvPr>
        </p:nvSpPr>
        <p:spPr>
          <a:xfrm>
            <a:off x="274320" y="13716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520">
                <a:latin typeface="Times New Roman"/>
                <a:ea typeface="Times New Roman"/>
                <a:cs typeface="Times New Roman"/>
                <a:sym typeface="Times New Roman"/>
              </a:rPr>
              <a:t>Background on types of Media</a:t>
            </a:r>
            <a:r>
              <a:rPr b="1" lang="en" sz="2520">
                <a:latin typeface="Times New Roman"/>
                <a:ea typeface="Times New Roman"/>
                <a:cs typeface="Times New Roman"/>
                <a:sym typeface="Times New Roman"/>
              </a:rPr>
              <a:t> Errors </a:t>
            </a:r>
            <a:endParaRPr b="1" sz="2520">
              <a:latin typeface="Times New Roman"/>
              <a:ea typeface="Times New Roman"/>
              <a:cs typeface="Times New Roman"/>
              <a:sym typeface="Times New Roman"/>
            </a:endParaRPr>
          </a:p>
        </p:txBody>
      </p:sp>
      <p:sp>
        <p:nvSpPr>
          <p:cNvPr id="1666" name="Google Shape;1666;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67" name="Google Shape;1667;p82"/>
          <p:cNvPicPr preferRelativeResize="0"/>
          <p:nvPr/>
        </p:nvPicPr>
        <p:blipFill rotWithShape="1">
          <a:blip r:embed="rId3">
            <a:alphaModFix/>
          </a:blip>
          <a:srcRect b="0" l="0" r="0" t="0"/>
          <a:stretch/>
        </p:blipFill>
        <p:spPr>
          <a:xfrm>
            <a:off x="8538324" y="0"/>
            <a:ext cx="616201" cy="324300"/>
          </a:xfrm>
          <a:prstGeom prst="rect">
            <a:avLst/>
          </a:prstGeom>
          <a:noFill/>
          <a:ln>
            <a:noFill/>
          </a:ln>
        </p:spPr>
      </p:pic>
      <p:grpSp>
        <p:nvGrpSpPr>
          <p:cNvPr id="1668" name="Google Shape;1668;p82"/>
          <p:cNvGrpSpPr/>
          <p:nvPr/>
        </p:nvGrpSpPr>
        <p:grpSpPr>
          <a:xfrm>
            <a:off x="1235100" y="896112"/>
            <a:ext cx="5957975" cy="641634"/>
            <a:chOff x="1593000" y="2322568"/>
            <a:chExt cx="5957975" cy="643500"/>
          </a:xfrm>
        </p:grpSpPr>
        <p:sp>
          <p:nvSpPr>
            <p:cNvPr id="1669" name="Google Shape;1669;p8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2"/>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2"/>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2"/>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FFFFFF"/>
                  </a:solidFill>
                  <a:latin typeface="Times New Roman"/>
                  <a:ea typeface="Times New Roman"/>
                  <a:cs typeface="Times New Roman"/>
                  <a:sym typeface="Times New Roman"/>
                </a:rPr>
                <a:t>NVM Media</a:t>
              </a:r>
              <a:r>
                <a:rPr b="1" lang="en" sz="1600">
                  <a:solidFill>
                    <a:srgbClr val="FFFFFF"/>
                  </a:solidFill>
                  <a:latin typeface="Times New Roman"/>
                  <a:ea typeface="Times New Roman"/>
                  <a:cs typeface="Times New Roman"/>
                  <a:sym typeface="Times New Roman"/>
                </a:rPr>
                <a:t> Errors </a:t>
              </a:r>
              <a:endParaRPr b="1" sz="1600">
                <a:solidFill>
                  <a:srgbClr val="FFFFFF"/>
                </a:solidFill>
                <a:latin typeface="Times New Roman"/>
                <a:ea typeface="Times New Roman"/>
                <a:cs typeface="Times New Roman"/>
                <a:sym typeface="Times New Roman"/>
              </a:endParaRPr>
            </a:p>
          </p:txBody>
        </p:sp>
        <p:sp>
          <p:nvSpPr>
            <p:cNvPr id="1673" name="Google Shape;1673;p82"/>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2"/>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Times New Roman"/>
                  <a:ea typeface="Times New Roman"/>
                  <a:cs typeface="Times New Roman"/>
                  <a:sym typeface="Times New Roman"/>
                </a:rPr>
                <a:t>02</a:t>
              </a:r>
              <a:endParaRPr sz="2600">
                <a:solidFill>
                  <a:srgbClr val="FFFFFF"/>
                </a:solidFill>
                <a:latin typeface="Times New Roman"/>
                <a:ea typeface="Times New Roman"/>
                <a:cs typeface="Times New Roman"/>
                <a:sym typeface="Times New Roman"/>
              </a:endParaRPr>
            </a:p>
          </p:txBody>
        </p:sp>
        <p:sp>
          <p:nvSpPr>
            <p:cNvPr id="1675" name="Google Shape;1675;p8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A72A1E"/>
                </a:buClr>
                <a:buSzPts val="1400"/>
                <a:buFont typeface="Times New Roman"/>
                <a:buChar char="●"/>
              </a:pPr>
              <a:r>
                <a:rPr lang="en">
                  <a:solidFill>
                    <a:srgbClr val="A72A1E"/>
                  </a:solidFill>
                  <a:latin typeface="Times New Roman"/>
                  <a:ea typeface="Times New Roman"/>
                  <a:cs typeface="Times New Roman"/>
                  <a:sym typeface="Times New Roman"/>
                </a:rPr>
                <a:t>Correctable</a:t>
              </a:r>
              <a:r>
                <a:rPr lang="en">
                  <a:solidFill>
                    <a:srgbClr val="A72A1E"/>
                  </a:solidFill>
                  <a:latin typeface="Times New Roman"/>
                  <a:ea typeface="Times New Roman"/>
                  <a:cs typeface="Times New Roman"/>
                  <a:sym typeface="Times New Roman"/>
                </a:rPr>
                <a:t> Media Errors </a:t>
              </a:r>
              <a:endParaRPr>
                <a:solidFill>
                  <a:srgbClr val="A72A1E"/>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A72A1E"/>
                </a:buClr>
                <a:buSzPts val="1400"/>
                <a:buFont typeface="Times New Roman"/>
                <a:buChar char="●"/>
              </a:pPr>
              <a:r>
                <a:rPr b="1" lang="en">
                  <a:solidFill>
                    <a:srgbClr val="A72A1E"/>
                  </a:solidFill>
                  <a:latin typeface="Times New Roman"/>
                  <a:ea typeface="Times New Roman"/>
                  <a:cs typeface="Times New Roman"/>
                  <a:sym typeface="Times New Roman"/>
                </a:rPr>
                <a:t>Unc</a:t>
              </a:r>
              <a:r>
                <a:rPr b="1" lang="en">
                  <a:solidFill>
                    <a:srgbClr val="A72A1E"/>
                  </a:solidFill>
                  <a:latin typeface="Times New Roman"/>
                  <a:ea typeface="Times New Roman"/>
                  <a:cs typeface="Times New Roman"/>
                  <a:sym typeface="Times New Roman"/>
                </a:rPr>
                <a:t>orrectable Media Errors </a:t>
              </a:r>
              <a:endParaRPr b="1">
                <a:solidFill>
                  <a:srgbClr val="A72A1E"/>
                </a:solidFill>
                <a:latin typeface="Times New Roman"/>
                <a:ea typeface="Times New Roman"/>
                <a:cs typeface="Times New Roman"/>
                <a:sym typeface="Times New Roman"/>
              </a:endParaRPr>
            </a:p>
          </p:txBody>
        </p:sp>
      </p:grpSp>
      <p:sp>
        <p:nvSpPr>
          <p:cNvPr id="1676" name="Google Shape;1676;p82"/>
          <p:cNvSpPr txBox="1"/>
          <p:nvPr/>
        </p:nvSpPr>
        <p:spPr>
          <a:xfrm>
            <a:off x="244300" y="1947672"/>
            <a:ext cx="8685600" cy="14547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NVM has </a:t>
            </a:r>
            <a:r>
              <a:rPr b="1" lang="en" sz="1500">
                <a:solidFill>
                  <a:schemeClr val="dk1"/>
                </a:solidFill>
                <a:latin typeface="Times New Roman"/>
                <a:ea typeface="Times New Roman"/>
                <a:cs typeface="Times New Roman"/>
                <a:sym typeface="Times New Roman"/>
              </a:rPr>
              <a:t>high Random Bit Error Rate (RBER) </a:t>
            </a:r>
            <a:r>
              <a:rPr lang="en" sz="1500">
                <a:solidFill>
                  <a:schemeClr val="dk1"/>
                </a:solidFill>
                <a:latin typeface="Times New Roman"/>
                <a:ea typeface="Times New Roman"/>
                <a:cs typeface="Times New Roman"/>
                <a:sym typeface="Times New Roman"/>
              </a:rPr>
              <a:t>~= NAND flash</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rgbClr val="CC0000"/>
              </a:buClr>
              <a:buSzPts val="1500"/>
              <a:buFont typeface="Times New Roman"/>
              <a:buChar char="●"/>
            </a:pPr>
            <a:r>
              <a:rPr b="1" lang="en" sz="1500">
                <a:solidFill>
                  <a:srgbClr val="CC0000"/>
                </a:solidFill>
                <a:latin typeface="Times New Roman"/>
                <a:ea typeface="Times New Roman"/>
                <a:cs typeface="Times New Roman"/>
                <a:sym typeface="Times New Roman"/>
              </a:rPr>
              <a:t>Uncorrectable media errors (UME) are detected by the hardware ECC but can not be corrected </a:t>
            </a:r>
            <a:endParaRPr b="1" sz="1500">
              <a:solidFill>
                <a:srgbClr val="CC0000"/>
              </a:solidFill>
              <a:latin typeface="Times New Roman"/>
              <a:ea typeface="Times New Roman"/>
              <a:cs typeface="Times New Roman"/>
              <a:sym typeface="Times New Roman"/>
            </a:endParaRPr>
          </a:p>
          <a:p>
            <a:pPr indent="-323850" lvl="1" marL="914400" rtl="0" algn="l">
              <a:lnSpc>
                <a:spcPct val="150000"/>
              </a:lnSpc>
              <a:spcBef>
                <a:spcPts val="0"/>
              </a:spcBef>
              <a:spcAft>
                <a:spcPts val="0"/>
              </a:spcAft>
              <a:buSzPts val="1500"/>
              <a:buFont typeface="Times New Roman"/>
              <a:buChar char="○"/>
            </a:pPr>
            <a:r>
              <a:rPr lang="en" sz="1500">
                <a:solidFill>
                  <a:schemeClr val="dk1"/>
                </a:solidFill>
                <a:latin typeface="Times New Roman"/>
                <a:ea typeface="Times New Roman"/>
                <a:cs typeface="Times New Roman"/>
                <a:sym typeface="Times New Roman"/>
              </a:rPr>
              <a:t>UME can happen at random offset and the OS kernel offlines the corrupted NVM page</a:t>
            </a:r>
            <a:endParaRPr sz="1500">
              <a:solidFill>
                <a:schemeClr val="dk1"/>
              </a:solidFill>
              <a:latin typeface="Times New Roman"/>
              <a:ea typeface="Times New Roman"/>
              <a:cs typeface="Times New Roman"/>
              <a:sym typeface="Times New Roman"/>
            </a:endParaRPr>
          </a:p>
          <a:p>
            <a:pPr indent="-323850" lvl="1" marL="914400" rtl="0" algn="l">
              <a:lnSpc>
                <a:spcPct val="150000"/>
              </a:lnSpc>
              <a:spcBef>
                <a:spcPts val="0"/>
              </a:spcBef>
              <a:spcAft>
                <a:spcPts val="0"/>
              </a:spcAft>
              <a:buSzPts val="1500"/>
              <a:buFont typeface="Times New Roman"/>
              <a:buChar char="○"/>
            </a:pPr>
            <a:r>
              <a:rPr b="1" lang="en" sz="1500">
                <a:solidFill>
                  <a:schemeClr val="dk1"/>
                </a:solidFill>
                <a:latin typeface="Times New Roman"/>
                <a:ea typeface="Times New Roman"/>
                <a:cs typeface="Times New Roman"/>
                <a:sym typeface="Times New Roman"/>
              </a:rPr>
              <a:t>Application is responsible for fixing the corrupted NVM page</a:t>
            </a:r>
            <a:r>
              <a:rPr b="1" lang="en">
                <a:solidFill>
                  <a:schemeClr val="dk1"/>
                </a:solidFill>
                <a:latin typeface="Times New Roman"/>
                <a:ea typeface="Times New Roman"/>
                <a:cs typeface="Times New Roman"/>
                <a:sym typeface="Times New Roman"/>
              </a:rPr>
              <a:t> </a:t>
            </a:r>
            <a:endParaRPr b="1">
              <a:solidFill>
                <a:schemeClr val="dk1"/>
              </a:solidFill>
              <a:latin typeface="Times New Roman"/>
              <a:ea typeface="Times New Roman"/>
              <a:cs typeface="Times New Roman"/>
              <a:sym typeface="Times New Roman"/>
            </a:endParaRPr>
          </a:p>
        </p:txBody>
      </p:sp>
      <p:sp>
        <p:nvSpPr>
          <p:cNvPr id="1677" name="Google Shape;1677;p82"/>
          <p:cNvSpPr/>
          <p:nvPr/>
        </p:nvSpPr>
        <p:spPr>
          <a:xfrm>
            <a:off x="798525" y="3667500"/>
            <a:ext cx="7073400" cy="6417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600">
                <a:solidFill>
                  <a:schemeClr val="dk1"/>
                </a:solidFill>
                <a:latin typeface="Times New Roman"/>
                <a:ea typeface="Times New Roman"/>
                <a:cs typeface="Times New Roman"/>
                <a:sym typeface="Times New Roman"/>
              </a:rPr>
              <a:t>Applications are required to maintain a backup of NVM data to rollback the affected NVM page to prevent data loss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6"/>
                                        </p:tgtEl>
                                        <p:attrNameLst>
                                          <p:attrName>style.visibility</p:attrName>
                                        </p:attrNameLst>
                                      </p:cBhvr>
                                      <p:to>
                                        <p:strVal val="visible"/>
                                      </p:to>
                                    </p:set>
                                    <p:animEffect filter="fade" transition="in">
                                      <p:cBhvr>
                                        <p:cTn dur="2000"/>
                                        <p:tgtEl>
                                          <p:spTgt spid="16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7"/>
                                        </p:tgtEl>
                                        <p:attrNameLst>
                                          <p:attrName>style.visibility</p:attrName>
                                        </p:attrNameLst>
                                      </p:cBhvr>
                                      <p:to>
                                        <p:strVal val="visible"/>
                                      </p:to>
                                    </p:set>
                                    <p:animEffect filter="fade" transition="in">
                                      <p:cBhvr>
                                        <p:cTn dur="1000"/>
                                        <p:tgtEl>
                                          <p:spTgt spid="16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81" name="Shape 1681"/>
        <p:cNvGrpSpPr/>
        <p:nvPr/>
      </p:nvGrpSpPr>
      <p:grpSpPr>
        <a:xfrm>
          <a:off x="0" y="0"/>
          <a:ext cx="0" cy="0"/>
          <a:chOff x="0" y="0"/>
          <a:chExt cx="0" cy="0"/>
        </a:xfrm>
      </p:grpSpPr>
      <p:sp>
        <p:nvSpPr>
          <p:cNvPr id="1682" name="Google Shape;1682;p83"/>
          <p:cNvSpPr txBox="1"/>
          <p:nvPr>
            <p:ph type="title"/>
          </p:nvPr>
        </p:nvSpPr>
        <p:spPr>
          <a:xfrm>
            <a:off x="311700" y="264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30">
                <a:latin typeface="Times New Roman"/>
                <a:ea typeface="Times New Roman"/>
                <a:cs typeface="Times New Roman"/>
                <a:sym typeface="Times New Roman"/>
              </a:rPr>
              <a:t>Write Coalescing in TOC Logg</a:t>
            </a:r>
            <a:r>
              <a:rPr lang="en" sz="2730">
                <a:latin typeface="Times New Roman"/>
                <a:ea typeface="Times New Roman"/>
                <a:cs typeface="Times New Roman"/>
                <a:sym typeface="Times New Roman"/>
              </a:rPr>
              <a:t>ing </a:t>
            </a:r>
            <a:endParaRPr sz="2730">
              <a:latin typeface="Times New Roman"/>
              <a:ea typeface="Times New Roman"/>
              <a:cs typeface="Times New Roman"/>
              <a:sym typeface="Times New Roman"/>
            </a:endParaRPr>
          </a:p>
        </p:txBody>
      </p:sp>
      <p:pic>
        <p:nvPicPr>
          <p:cNvPr id="1683" name="Google Shape;1683;p83"/>
          <p:cNvPicPr preferRelativeResize="0"/>
          <p:nvPr/>
        </p:nvPicPr>
        <p:blipFill rotWithShape="1">
          <a:blip r:embed="rId3">
            <a:alphaModFix/>
          </a:blip>
          <a:srcRect b="0" l="0" r="0" t="0"/>
          <a:stretch/>
        </p:blipFill>
        <p:spPr>
          <a:xfrm>
            <a:off x="8527800" y="1"/>
            <a:ext cx="616201" cy="324300"/>
          </a:xfrm>
          <a:prstGeom prst="rect">
            <a:avLst/>
          </a:prstGeom>
          <a:noFill/>
          <a:ln>
            <a:noFill/>
          </a:ln>
        </p:spPr>
      </p:pic>
      <p:pic>
        <p:nvPicPr>
          <p:cNvPr id="1684" name="Google Shape;1684;p83" title="Points scored"/>
          <p:cNvPicPr preferRelativeResize="0"/>
          <p:nvPr/>
        </p:nvPicPr>
        <p:blipFill>
          <a:blip r:embed="rId4">
            <a:alphaModFix/>
          </a:blip>
          <a:stretch>
            <a:fillRect/>
          </a:stretch>
        </p:blipFill>
        <p:spPr>
          <a:xfrm>
            <a:off x="429008" y="959700"/>
            <a:ext cx="5742642" cy="3525888"/>
          </a:xfrm>
          <a:prstGeom prst="rect">
            <a:avLst/>
          </a:prstGeom>
          <a:noFill/>
          <a:ln>
            <a:noFill/>
          </a:ln>
        </p:spPr>
      </p:pic>
      <p:sp>
        <p:nvSpPr>
          <p:cNvPr id="1685" name="Google Shape;1685;p83"/>
          <p:cNvSpPr txBox="1"/>
          <p:nvPr/>
        </p:nvSpPr>
        <p:spPr>
          <a:xfrm>
            <a:off x="6171650" y="1278125"/>
            <a:ext cx="3143700" cy="11118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Only 7% of writes are checkpointed from Tlog</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The rest are coalesced in the Tlog</a:t>
            </a:r>
            <a:endParaRPr sz="16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800">
              <a:solidFill>
                <a:srgbClr val="6AA84F"/>
              </a:solidFill>
              <a:latin typeface="Encode Sans"/>
              <a:ea typeface="Encode Sans"/>
              <a:cs typeface="Encode Sans"/>
              <a:sym typeface="Encode Sans"/>
            </a:endParaRPr>
          </a:p>
          <a:p>
            <a:pPr indent="0" lvl="0" marL="457200" rtl="0" algn="l">
              <a:spcBef>
                <a:spcPts val="0"/>
              </a:spcBef>
              <a:spcAft>
                <a:spcPts val="0"/>
              </a:spcAft>
              <a:buNone/>
            </a:pPr>
            <a:r>
              <a:t/>
            </a:r>
            <a:endParaRPr sz="1800">
              <a:solidFill>
                <a:srgbClr val="6AA84F"/>
              </a:solidFill>
              <a:latin typeface="Encode Sans"/>
              <a:ea typeface="Encode Sans"/>
              <a:cs typeface="Encode Sans"/>
              <a:sym typeface="Encode Sans"/>
            </a:endParaRPr>
          </a:p>
        </p:txBody>
      </p:sp>
      <p:sp>
        <p:nvSpPr>
          <p:cNvPr id="1686" name="Google Shape;1686;p83"/>
          <p:cNvSpPr/>
          <p:nvPr/>
        </p:nvSpPr>
        <p:spPr>
          <a:xfrm>
            <a:off x="3740800" y="3177525"/>
            <a:ext cx="1018500" cy="1356000"/>
          </a:xfrm>
          <a:prstGeom prst="ellipse">
            <a:avLst/>
          </a:prstGeom>
          <a:noFill/>
          <a:ln cap="flat" cmpd="sng" w="19050">
            <a:solidFill>
              <a:srgbClr val="38761D"/>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3"/>
          <p:cNvSpPr/>
          <p:nvPr/>
        </p:nvSpPr>
        <p:spPr>
          <a:xfrm>
            <a:off x="4843863" y="3177525"/>
            <a:ext cx="915000" cy="1356000"/>
          </a:xfrm>
          <a:prstGeom prst="ellipse">
            <a:avLst/>
          </a:prstGeom>
          <a:noFill/>
          <a:ln cap="flat" cmpd="sng" w="19050">
            <a:solidFill>
              <a:srgbClr val="38761D"/>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3"/>
          <p:cNvSpPr txBox="1"/>
          <p:nvPr/>
        </p:nvSpPr>
        <p:spPr>
          <a:xfrm>
            <a:off x="6105075" y="2571750"/>
            <a:ext cx="2916000" cy="1198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Only 0.01% of writes are written back to master</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The rest are coalesced in the Tlog and Clog</a:t>
            </a:r>
            <a:endParaRPr sz="16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800">
              <a:solidFill>
                <a:srgbClr val="6AA84F"/>
              </a:solidFill>
              <a:latin typeface="Encode Sans"/>
              <a:ea typeface="Encode Sans"/>
              <a:cs typeface="Encode Sans"/>
              <a:sym typeface="Encode Sans"/>
            </a:endParaRPr>
          </a:p>
          <a:p>
            <a:pPr indent="0" lvl="0" marL="457200" rtl="0" algn="l">
              <a:spcBef>
                <a:spcPts val="0"/>
              </a:spcBef>
              <a:spcAft>
                <a:spcPts val="0"/>
              </a:spcAft>
              <a:buNone/>
            </a:pPr>
            <a:r>
              <a:t/>
            </a:r>
            <a:endParaRPr sz="1800">
              <a:solidFill>
                <a:srgbClr val="6AA84F"/>
              </a:solidFill>
              <a:latin typeface="Encode Sans"/>
              <a:ea typeface="Encode Sans"/>
              <a:cs typeface="Encode Sans"/>
              <a:sym typeface="Encode Sans"/>
            </a:endParaRPr>
          </a:p>
        </p:txBody>
      </p:sp>
      <p:sp>
        <p:nvSpPr>
          <p:cNvPr id="1689" name="Google Shape;1689;p83"/>
          <p:cNvSpPr txBox="1"/>
          <p:nvPr/>
        </p:nvSpPr>
        <p:spPr>
          <a:xfrm>
            <a:off x="1745125" y="1278125"/>
            <a:ext cx="968400" cy="2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Times New Roman"/>
                <a:ea typeface="Times New Roman"/>
                <a:cs typeface="Times New Roman"/>
                <a:sym typeface="Times New Roman"/>
              </a:rPr>
              <a:t>100%</a:t>
            </a:r>
            <a:endParaRPr b="1" sz="1600">
              <a:solidFill>
                <a:schemeClr val="dk1"/>
              </a:solidFill>
              <a:latin typeface="Times New Roman"/>
              <a:ea typeface="Times New Roman"/>
              <a:cs typeface="Times New Roman"/>
              <a:sym typeface="Times New Roman"/>
            </a:endParaRPr>
          </a:p>
        </p:txBody>
      </p:sp>
      <p:sp>
        <p:nvSpPr>
          <p:cNvPr id="1690" name="Google Shape;1690;p83"/>
          <p:cNvSpPr txBox="1"/>
          <p:nvPr/>
        </p:nvSpPr>
        <p:spPr>
          <a:xfrm>
            <a:off x="2850700" y="3386250"/>
            <a:ext cx="616200" cy="2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Times New Roman"/>
                <a:ea typeface="Times New Roman"/>
                <a:cs typeface="Times New Roman"/>
                <a:sym typeface="Times New Roman"/>
              </a:rPr>
              <a:t>16%</a:t>
            </a:r>
            <a:endParaRPr b="1" sz="1600">
              <a:solidFill>
                <a:schemeClr val="dk1"/>
              </a:solidFill>
              <a:latin typeface="Times New Roman"/>
              <a:ea typeface="Times New Roman"/>
              <a:cs typeface="Times New Roman"/>
              <a:sym typeface="Times New Roman"/>
            </a:endParaRPr>
          </a:p>
        </p:txBody>
      </p:sp>
      <p:sp>
        <p:nvSpPr>
          <p:cNvPr id="1691" name="Google Shape;1691;p83"/>
          <p:cNvSpPr txBox="1"/>
          <p:nvPr/>
        </p:nvSpPr>
        <p:spPr>
          <a:xfrm>
            <a:off x="3984675" y="3515750"/>
            <a:ext cx="687600" cy="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Times New Roman"/>
                <a:ea typeface="Times New Roman"/>
                <a:cs typeface="Times New Roman"/>
                <a:sym typeface="Times New Roman"/>
              </a:rPr>
              <a:t>7%</a:t>
            </a:r>
            <a:endParaRPr b="1" sz="1600">
              <a:solidFill>
                <a:schemeClr val="dk1"/>
              </a:solidFill>
              <a:latin typeface="Times New Roman"/>
              <a:ea typeface="Times New Roman"/>
              <a:cs typeface="Times New Roman"/>
              <a:sym typeface="Times New Roman"/>
            </a:endParaRPr>
          </a:p>
        </p:txBody>
      </p:sp>
      <p:sp>
        <p:nvSpPr>
          <p:cNvPr id="1692" name="Google Shape;1692;p83"/>
          <p:cNvSpPr txBox="1"/>
          <p:nvPr/>
        </p:nvSpPr>
        <p:spPr>
          <a:xfrm>
            <a:off x="4989225" y="3448975"/>
            <a:ext cx="798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0.01%</a:t>
            </a:r>
            <a:endParaRPr b="1" sz="1600">
              <a:latin typeface="Times New Roman"/>
              <a:ea typeface="Times New Roman"/>
              <a:cs typeface="Times New Roman"/>
              <a:sym typeface="Times New Roman"/>
            </a:endParaRPr>
          </a:p>
        </p:txBody>
      </p:sp>
      <p:sp>
        <p:nvSpPr>
          <p:cNvPr id="1693" name="Google Shape;1693;p83"/>
          <p:cNvSpPr/>
          <p:nvPr/>
        </p:nvSpPr>
        <p:spPr>
          <a:xfrm>
            <a:off x="4572000" y="1348650"/>
            <a:ext cx="223200" cy="1386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3"/>
          <p:cNvSpPr/>
          <p:nvPr/>
        </p:nvSpPr>
        <p:spPr>
          <a:xfrm>
            <a:off x="4572000" y="1659150"/>
            <a:ext cx="223200" cy="1386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3"/>
          <p:cNvSpPr txBox="1"/>
          <p:nvPr/>
        </p:nvSpPr>
        <p:spPr>
          <a:xfrm>
            <a:off x="4740825" y="1240950"/>
            <a:ext cx="112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DRAM Writes </a:t>
            </a:r>
            <a:endParaRPr sz="1100">
              <a:latin typeface="Times New Roman"/>
              <a:ea typeface="Times New Roman"/>
              <a:cs typeface="Times New Roman"/>
              <a:sym typeface="Times New Roman"/>
            </a:endParaRPr>
          </a:p>
        </p:txBody>
      </p:sp>
      <p:sp>
        <p:nvSpPr>
          <p:cNvPr id="1696" name="Google Shape;1696;p83"/>
          <p:cNvSpPr txBox="1"/>
          <p:nvPr/>
        </p:nvSpPr>
        <p:spPr>
          <a:xfrm>
            <a:off x="4740825" y="1551450"/>
            <a:ext cx="112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NVM Writes </a:t>
            </a:r>
            <a:endParaRPr sz="1100">
              <a:latin typeface="Times New Roman"/>
              <a:ea typeface="Times New Roman"/>
              <a:cs typeface="Times New Roman"/>
              <a:sym typeface="Times New Roman"/>
            </a:endParaRPr>
          </a:p>
        </p:txBody>
      </p:sp>
      <p:sp>
        <p:nvSpPr>
          <p:cNvPr id="1697" name="Google Shape;1697;p83"/>
          <p:cNvSpPr txBox="1"/>
          <p:nvPr>
            <p:ph idx="12" type="sldNum"/>
          </p:nvPr>
        </p:nvSpPr>
        <p:spPr>
          <a:xfrm>
            <a:off x="8567928" y="4663440"/>
            <a:ext cx="548700" cy="365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686"/>
                                        </p:tgtEl>
                                        <p:attrNameLst>
                                          <p:attrName>style.visibility</p:attrName>
                                        </p:attrNameLst>
                                      </p:cBhvr>
                                      <p:to>
                                        <p:strVal val="visible"/>
                                      </p:to>
                                    </p:set>
                                    <p:anim calcmode="lin" valueType="num">
                                      <p:cBhvr additive="base">
                                        <p:cTn dur="1000"/>
                                        <p:tgtEl>
                                          <p:spTgt spid="1686"/>
                                        </p:tgtEl>
                                        <p:attrNameLst>
                                          <p:attrName>ppt_w</p:attrName>
                                        </p:attrNameLst>
                                      </p:cBhvr>
                                      <p:tavLst>
                                        <p:tav fmla="" tm="0">
                                          <p:val>
                                            <p:strVal val="0"/>
                                          </p:val>
                                        </p:tav>
                                        <p:tav fmla="" tm="100000">
                                          <p:val>
                                            <p:strVal val="#ppt_w"/>
                                          </p:val>
                                        </p:tav>
                                      </p:tavLst>
                                    </p:anim>
                                    <p:anim calcmode="lin" valueType="num">
                                      <p:cBhvr additive="base">
                                        <p:cTn dur="1000"/>
                                        <p:tgtEl>
                                          <p:spTgt spid="1686"/>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85"/>
                                        </p:tgtEl>
                                        <p:attrNameLst>
                                          <p:attrName>style.visibility</p:attrName>
                                        </p:attrNameLst>
                                      </p:cBhvr>
                                      <p:to>
                                        <p:strVal val="visible"/>
                                      </p:to>
                                    </p:set>
                                    <p:animEffect filter="fade" transition="in">
                                      <p:cBhvr>
                                        <p:cTn dur="1000"/>
                                        <p:tgtEl>
                                          <p:spTgt spid="16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686"/>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687"/>
                                        </p:tgtEl>
                                        <p:attrNameLst>
                                          <p:attrName>style.visibility</p:attrName>
                                        </p:attrNameLst>
                                      </p:cBhvr>
                                      <p:to>
                                        <p:strVal val="visible"/>
                                      </p:to>
                                    </p:set>
                                    <p:anim calcmode="lin" valueType="num">
                                      <p:cBhvr additive="base">
                                        <p:cTn dur="600"/>
                                        <p:tgtEl>
                                          <p:spTgt spid="1687"/>
                                        </p:tgtEl>
                                        <p:attrNameLst>
                                          <p:attrName>ppt_w</p:attrName>
                                        </p:attrNameLst>
                                      </p:cBhvr>
                                      <p:tavLst>
                                        <p:tav fmla="" tm="0">
                                          <p:val>
                                            <p:strVal val="0"/>
                                          </p:val>
                                        </p:tav>
                                        <p:tav fmla="" tm="100000">
                                          <p:val>
                                            <p:strVal val="#ppt_w"/>
                                          </p:val>
                                        </p:tav>
                                      </p:tavLst>
                                    </p:anim>
                                    <p:anim calcmode="lin" valueType="num">
                                      <p:cBhvr additive="base">
                                        <p:cTn dur="600"/>
                                        <p:tgtEl>
                                          <p:spTgt spid="1687"/>
                                        </p:tgtEl>
                                        <p:attrNameLst>
                                          <p:attrName>ppt_h</p:attrName>
                                        </p:attrNameLst>
                                      </p:cBhvr>
                                      <p:tavLst>
                                        <p:tav fmla="" tm="0">
                                          <p:val>
                                            <p:strVal val="0"/>
                                          </p:val>
                                        </p:tav>
                                        <p:tav fmla="" tm="100000">
                                          <p:val>
                                            <p:strVal val="#ppt_h"/>
                                          </p:val>
                                        </p:tav>
                                      </p:tavLst>
                                    </p:anim>
                                  </p:childTnLst>
                                </p:cTn>
                              </p:par>
                            </p:childTnLst>
                          </p:cTn>
                        </p:par>
                        <p:par>
                          <p:cTn fill="hold">
                            <p:stCondLst>
                              <p:cond delay="1600"/>
                            </p:stCondLst>
                            <p:childTnLst>
                              <p:par>
                                <p:cTn fill="hold" nodeType="afterEffect" presetClass="entr" presetID="1" presetSubtype="0">
                                  <p:stCondLst>
                                    <p:cond delay="0"/>
                                  </p:stCondLst>
                                  <p:childTnLst>
                                    <p:set>
                                      <p:cBhvr>
                                        <p:cTn dur="1" fill="hold">
                                          <p:stCondLst>
                                            <p:cond delay="0"/>
                                          </p:stCondLst>
                                        </p:cTn>
                                        <p:tgtEl>
                                          <p:spTgt spid="16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ph type="title"/>
          </p:nvPr>
        </p:nvSpPr>
        <p:spPr>
          <a:xfrm>
            <a:off x="274320" y="137160"/>
            <a:ext cx="8686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2500">
                <a:latin typeface="Times New Roman"/>
                <a:ea typeface="Times New Roman"/>
                <a:cs typeface="Times New Roman"/>
                <a:sym typeface="Times New Roman"/>
              </a:rPr>
              <a:t>Operating system (OS) manages the storage hardware </a:t>
            </a:r>
            <a:endParaRPr b="1" sz="2500">
              <a:latin typeface="Times New Roman"/>
              <a:ea typeface="Times New Roman"/>
              <a:cs typeface="Times New Roman"/>
              <a:sym typeface="Times New Roman"/>
            </a:endParaRPr>
          </a:p>
        </p:txBody>
      </p:sp>
      <p:sp>
        <p:nvSpPr>
          <p:cNvPr id="146" name="Google Shape;14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47" name="Google Shape;147;p21"/>
          <p:cNvGrpSpPr/>
          <p:nvPr/>
        </p:nvGrpSpPr>
        <p:grpSpPr>
          <a:xfrm>
            <a:off x="3021354" y="3775432"/>
            <a:ext cx="2421155" cy="1239701"/>
            <a:chOff x="2102375" y="3491225"/>
            <a:chExt cx="2622000" cy="1628400"/>
          </a:xfrm>
        </p:grpSpPr>
        <p:grpSp>
          <p:nvGrpSpPr>
            <p:cNvPr id="148" name="Google Shape;148;p21"/>
            <p:cNvGrpSpPr/>
            <p:nvPr/>
          </p:nvGrpSpPr>
          <p:grpSpPr>
            <a:xfrm>
              <a:off x="2196205" y="3657667"/>
              <a:ext cx="365747" cy="365747"/>
              <a:chOff x="5839200" y="1441675"/>
              <a:chExt cx="583050" cy="583050"/>
            </a:xfrm>
          </p:grpSpPr>
          <p:pic>
            <p:nvPicPr>
              <p:cNvPr id="149" name="Google Shape;149;p21"/>
              <p:cNvPicPr preferRelativeResize="0"/>
              <p:nvPr/>
            </p:nvPicPr>
            <p:blipFill rotWithShape="1">
              <a:blip r:embed="rId3">
                <a:alphaModFix/>
              </a:blip>
              <a:srcRect b="0" l="0" r="0" t="0"/>
              <a:stretch/>
            </p:blipFill>
            <p:spPr>
              <a:xfrm>
                <a:off x="5839200" y="1441675"/>
                <a:ext cx="125850" cy="125850"/>
              </a:xfrm>
              <a:prstGeom prst="rect">
                <a:avLst/>
              </a:prstGeom>
              <a:noFill/>
              <a:ln>
                <a:noFill/>
              </a:ln>
            </p:spPr>
          </p:pic>
          <p:pic>
            <p:nvPicPr>
              <p:cNvPr id="150" name="Google Shape;150;p21"/>
              <p:cNvPicPr preferRelativeResize="0"/>
              <p:nvPr/>
            </p:nvPicPr>
            <p:blipFill rotWithShape="1">
              <a:blip r:embed="rId3">
                <a:alphaModFix/>
              </a:blip>
              <a:srcRect b="0" l="0" r="0" t="0"/>
              <a:stretch/>
            </p:blipFill>
            <p:spPr>
              <a:xfrm>
                <a:off x="5991600" y="1441675"/>
                <a:ext cx="125850" cy="125850"/>
              </a:xfrm>
              <a:prstGeom prst="rect">
                <a:avLst/>
              </a:prstGeom>
              <a:noFill/>
              <a:ln>
                <a:noFill/>
              </a:ln>
            </p:spPr>
          </p:pic>
          <p:pic>
            <p:nvPicPr>
              <p:cNvPr id="151" name="Google Shape;151;p21"/>
              <p:cNvPicPr preferRelativeResize="0"/>
              <p:nvPr/>
            </p:nvPicPr>
            <p:blipFill rotWithShape="1">
              <a:blip r:embed="rId3">
                <a:alphaModFix/>
              </a:blip>
              <a:srcRect b="0" l="0" r="0" t="0"/>
              <a:stretch/>
            </p:blipFill>
            <p:spPr>
              <a:xfrm>
                <a:off x="6144000" y="1441675"/>
                <a:ext cx="125850" cy="125850"/>
              </a:xfrm>
              <a:prstGeom prst="rect">
                <a:avLst/>
              </a:prstGeom>
              <a:noFill/>
              <a:ln>
                <a:noFill/>
              </a:ln>
            </p:spPr>
          </p:pic>
          <p:pic>
            <p:nvPicPr>
              <p:cNvPr id="152" name="Google Shape;152;p21"/>
              <p:cNvPicPr preferRelativeResize="0"/>
              <p:nvPr/>
            </p:nvPicPr>
            <p:blipFill rotWithShape="1">
              <a:blip r:embed="rId3">
                <a:alphaModFix/>
              </a:blip>
              <a:srcRect b="0" l="0" r="0" t="0"/>
              <a:stretch/>
            </p:blipFill>
            <p:spPr>
              <a:xfrm>
                <a:off x="6296400" y="1441675"/>
                <a:ext cx="125850" cy="125850"/>
              </a:xfrm>
              <a:prstGeom prst="rect">
                <a:avLst/>
              </a:prstGeom>
              <a:noFill/>
              <a:ln>
                <a:noFill/>
              </a:ln>
            </p:spPr>
          </p:pic>
          <p:pic>
            <p:nvPicPr>
              <p:cNvPr id="153" name="Google Shape;153;p21"/>
              <p:cNvPicPr preferRelativeResize="0"/>
              <p:nvPr/>
            </p:nvPicPr>
            <p:blipFill rotWithShape="1">
              <a:blip r:embed="rId3">
                <a:alphaModFix/>
              </a:blip>
              <a:srcRect b="0" l="0" r="0" t="0"/>
              <a:stretch/>
            </p:blipFill>
            <p:spPr>
              <a:xfrm>
                <a:off x="5839200" y="1594075"/>
                <a:ext cx="125850" cy="125850"/>
              </a:xfrm>
              <a:prstGeom prst="rect">
                <a:avLst/>
              </a:prstGeom>
              <a:noFill/>
              <a:ln>
                <a:noFill/>
              </a:ln>
            </p:spPr>
          </p:pic>
          <p:pic>
            <p:nvPicPr>
              <p:cNvPr id="154" name="Google Shape;154;p21"/>
              <p:cNvPicPr preferRelativeResize="0"/>
              <p:nvPr/>
            </p:nvPicPr>
            <p:blipFill rotWithShape="1">
              <a:blip r:embed="rId3">
                <a:alphaModFix/>
              </a:blip>
              <a:srcRect b="0" l="0" r="0" t="0"/>
              <a:stretch/>
            </p:blipFill>
            <p:spPr>
              <a:xfrm>
                <a:off x="5991600" y="1594075"/>
                <a:ext cx="125850" cy="125850"/>
              </a:xfrm>
              <a:prstGeom prst="rect">
                <a:avLst/>
              </a:prstGeom>
              <a:noFill/>
              <a:ln>
                <a:noFill/>
              </a:ln>
            </p:spPr>
          </p:pic>
          <p:pic>
            <p:nvPicPr>
              <p:cNvPr id="155" name="Google Shape;155;p21"/>
              <p:cNvPicPr preferRelativeResize="0"/>
              <p:nvPr/>
            </p:nvPicPr>
            <p:blipFill rotWithShape="1">
              <a:blip r:embed="rId3">
                <a:alphaModFix/>
              </a:blip>
              <a:srcRect b="0" l="0" r="0" t="0"/>
              <a:stretch/>
            </p:blipFill>
            <p:spPr>
              <a:xfrm>
                <a:off x="6144000" y="1594075"/>
                <a:ext cx="125850" cy="125850"/>
              </a:xfrm>
              <a:prstGeom prst="rect">
                <a:avLst/>
              </a:prstGeom>
              <a:noFill/>
              <a:ln>
                <a:noFill/>
              </a:ln>
            </p:spPr>
          </p:pic>
          <p:pic>
            <p:nvPicPr>
              <p:cNvPr id="156" name="Google Shape;156;p21"/>
              <p:cNvPicPr preferRelativeResize="0"/>
              <p:nvPr/>
            </p:nvPicPr>
            <p:blipFill rotWithShape="1">
              <a:blip r:embed="rId3">
                <a:alphaModFix/>
              </a:blip>
              <a:srcRect b="0" l="0" r="0" t="0"/>
              <a:stretch/>
            </p:blipFill>
            <p:spPr>
              <a:xfrm>
                <a:off x="6296400" y="1594075"/>
                <a:ext cx="125850" cy="125850"/>
              </a:xfrm>
              <a:prstGeom prst="rect">
                <a:avLst/>
              </a:prstGeom>
              <a:noFill/>
              <a:ln>
                <a:noFill/>
              </a:ln>
            </p:spPr>
          </p:pic>
          <p:pic>
            <p:nvPicPr>
              <p:cNvPr id="157" name="Google Shape;157;p21"/>
              <p:cNvPicPr preferRelativeResize="0"/>
              <p:nvPr/>
            </p:nvPicPr>
            <p:blipFill rotWithShape="1">
              <a:blip r:embed="rId3">
                <a:alphaModFix/>
              </a:blip>
              <a:srcRect b="0" l="0" r="0" t="0"/>
              <a:stretch/>
            </p:blipFill>
            <p:spPr>
              <a:xfrm>
                <a:off x="5839200" y="1746475"/>
                <a:ext cx="125850" cy="125850"/>
              </a:xfrm>
              <a:prstGeom prst="rect">
                <a:avLst/>
              </a:prstGeom>
              <a:noFill/>
              <a:ln>
                <a:noFill/>
              </a:ln>
            </p:spPr>
          </p:pic>
          <p:pic>
            <p:nvPicPr>
              <p:cNvPr id="158" name="Google Shape;158;p21"/>
              <p:cNvPicPr preferRelativeResize="0"/>
              <p:nvPr/>
            </p:nvPicPr>
            <p:blipFill rotWithShape="1">
              <a:blip r:embed="rId3">
                <a:alphaModFix/>
              </a:blip>
              <a:srcRect b="0" l="0" r="0" t="0"/>
              <a:stretch/>
            </p:blipFill>
            <p:spPr>
              <a:xfrm>
                <a:off x="5991600" y="1746475"/>
                <a:ext cx="125850" cy="125850"/>
              </a:xfrm>
              <a:prstGeom prst="rect">
                <a:avLst/>
              </a:prstGeom>
              <a:noFill/>
              <a:ln>
                <a:noFill/>
              </a:ln>
            </p:spPr>
          </p:pic>
          <p:pic>
            <p:nvPicPr>
              <p:cNvPr id="159" name="Google Shape;159;p21"/>
              <p:cNvPicPr preferRelativeResize="0"/>
              <p:nvPr/>
            </p:nvPicPr>
            <p:blipFill rotWithShape="1">
              <a:blip r:embed="rId3">
                <a:alphaModFix/>
              </a:blip>
              <a:srcRect b="0" l="0" r="0" t="0"/>
              <a:stretch/>
            </p:blipFill>
            <p:spPr>
              <a:xfrm>
                <a:off x="6144000" y="1746475"/>
                <a:ext cx="125850" cy="125850"/>
              </a:xfrm>
              <a:prstGeom prst="rect">
                <a:avLst/>
              </a:prstGeom>
              <a:noFill/>
              <a:ln>
                <a:noFill/>
              </a:ln>
            </p:spPr>
          </p:pic>
          <p:pic>
            <p:nvPicPr>
              <p:cNvPr id="160" name="Google Shape;160;p21"/>
              <p:cNvPicPr preferRelativeResize="0"/>
              <p:nvPr/>
            </p:nvPicPr>
            <p:blipFill rotWithShape="1">
              <a:blip r:embed="rId3">
                <a:alphaModFix/>
              </a:blip>
              <a:srcRect b="0" l="0" r="0" t="0"/>
              <a:stretch/>
            </p:blipFill>
            <p:spPr>
              <a:xfrm>
                <a:off x="6296400" y="1746475"/>
                <a:ext cx="125850" cy="125850"/>
              </a:xfrm>
              <a:prstGeom prst="rect">
                <a:avLst/>
              </a:prstGeom>
              <a:noFill/>
              <a:ln>
                <a:noFill/>
              </a:ln>
            </p:spPr>
          </p:pic>
          <p:pic>
            <p:nvPicPr>
              <p:cNvPr id="161" name="Google Shape;161;p21"/>
              <p:cNvPicPr preferRelativeResize="0"/>
              <p:nvPr/>
            </p:nvPicPr>
            <p:blipFill rotWithShape="1">
              <a:blip r:embed="rId3">
                <a:alphaModFix/>
              </a:blip>
              <a:srcRect b="0" l="0" r="0" t="0"/>
              <a:stretch/>
            </p:blipFill>
            <p:spPr>
              <a:xfrm>
                <a:off x="5839200" y="1898875"/>
                <a:ext cx="125850" cy="125850"/>
              </a:xfrm>
              <a:prstGeom prst="rect">
                <a:avLst/>
              </a:prstGeom>
              <a:noFill/>
              <a:ln>
                <a:noFill/>
              </a:ln>
            </p:spPr>
          </p:pic>
          <p:pic>
            <p:nvPicPr>
              <p:cNvPr id="162" name="Google Shape;162;p21"/>
              <p:cNvPicPr preferRelativeResize="0"/>
              <p:nvPr/>
            </p:nvPicPr>
            <p:blipFill rotWithShape="1">
              <a:blip r:embed="rId3">
                <a:alphaModFix/>
              </a:blip>
              <a:srcRect b="0" l="0" r="0" t="0"/>
              <a:stretch/>
            </p:blipFill>
            <p:spPr>
              <a:xfrm>
                <a:off x="5991600" y="1898875"/>
                <a:ext cx="125850" cy="125850"/>
              </a:xfrm>
              <a:prstGeom prst="rect">
                <a:avLst/>
              </a:prstGeom>
              <a:noFill/>
              <a:ln>
                <a:noFill/>
              </a:ln>
            </p:spPr>
          </p:pic>
          <p:pic>
            <p:nvPicPr>
              <p:cNvPr id="163" name="Google Shape;163;p21"/>
              <p:cNvPicPr preferRelativeResize="0"/>
              <p:nvPr/>
            </p:nvPicPr>
            <p:blipFill rotWithShape="1">
              <a:blip r:embed="rId3">
                <a:alphaModFix/>
              </a:blip>
              <a:srcRect b="0" l="0" r="0" t="0"/>
              <a:stretch/>
            </p:blipFill>
            <p:spPr>
              <a:xfrm>
                <a:off x="6144000" y="1898875"/>
                <a:ext cx="125850" cy="125850"/>
              </a:xfrm>
              <a:prstGeom prst="rect">
                <a:avLst/>
              </a:prstGeom>
              <a:noFill/>
              <a:ln>
                <a:noFill/>
              </a:ln>
            </p:spPr>
          </p:pic>
          <p:pic>
            <p:nvPicPr>
              <p:cNvPr id="164" name="Google Shape;164;p21"/>
              <p:cNvPicPr preferRelativeResize="0"/>
              <p:nvPr/>
            </p:nvPicPr>
            <p:blipFill rotWithShape="1">
              <a:blip r:embed="rId3">
                <a:alphaModFix/>
              </a:blip>
              <a:srcRect b="0" l="0" r="0" t="0"/>
              <a:stretch/>
            </p:blipFill>
            <p:spPr>
              <a:xfrm>
                <a:off x="6296400" y="1898875"/>
                <a:ext cx="125850" cy="125850"/>
              </a:xfrm>
              <a:prstGeom prst="rect">
                <a:avLst/>
              </a:prstGeom>
              <a:noFill/>
              <a:ln>
                <a:noFill/>
              </a:ln>
            </p:spPr>
          </p:pic>
        </p:grpSp>
        <p:pic>
          <p:nvPicPr>
            <p:cNvPr id="165" name="Google Shape;165;p21"/>
            <p:cNvPicPr preferRelativeResize="0"/>
            <p:nvPr/>
          </p:nvPicPr>
          <p:blipFill rotWithShape="1">
            <a:blip r:embed="rId4">
              <a:alphaModFix/>
            </a:blip>
            <a:srcRect b="0" l="0" r="0" t="0"/>
            <a:stretch/>
          </p:blipFill>
          <p:spPr>
            <a:xfrm>
              <a:off x="2653944" y="3657661"/>
              <a:ext cx="614477" cy="365760"/>
            </a:xfrm>
            <a:prstGeom prst="rect">
              <a:avLst/>
            </a:prstGeom>
            <a:noFill/>
            <a:ln>
              <a:noFill/>
            </a:ln>
          </p:spPr>
        </p:pic>
        <p:pic>
          <p:nvPicPr>
            <p:cNvPr id="166" name="Google Shape;166;p21"/>
            <p:cNvPicPr preferRelativeResize="0"/>
            <p:nvPr/>
          </p:nvPicPr>
          <p:blipFill rotWithShape="1">
            <a:blip r:embed="rId5">
              <a:alphaModFix/>
            </a:blip>
            <a:srcRect b="0" l="0" r="0" t="0"/>
            <a:stretch/>
          </p:blipFill>
          <p:spPr>
            <a:xfrm>
              <a:off x="2642971" y="4158995"/>
              <a:ext cx="636422" cy="365760"/>
            </a:xfrm>
            <a:prstGeom prst="rect">
              <a:avLst/>
            </a:prstGeom>
            <a:noFill/>
            <a:ln>
              <a:noFill/>
            </a:ln>
          </p:spPr>
        </p:pic>
        <p:pic>
          <p:nvPicPr>
            <p:cNvPr id="167" name="Google Shape;167;p21"/>
            <p:cNvPicPr preferRelativeResize="0"/>
            <p:nvPr/>
          </p:nvPicPr>
          <p:blipFill rotWithShape="1">
            <a:blip r:embed="rId6">
              <a:alphaModFix/>
            </a:blip>
            <a:srcRect b="0" l="0" r="0" t="0"/>
            <a:stretch/>
          </p:blipFill>
          <p:spPr>
            <a:xfrm>
              <a:off x="3333736" y="3637432"/>
              <a:ext cx="636425" cy="406217"/>
            </a:xfrm>
            <a:prstGeom prst="rect">
              <a:avLst/>
            </a:prstGeom>
            <a:noFill/>
            <a:ln>
              <a:noFill/>
            </a:ln>
          </p:spPr>
        </p:pic>
        <p:pic>
          <p:nvPicPr>
            <p:cNvPr id="168" name="Google Shape;168;p21"/>
            <p:cNvPicPr preferRelativeResize="0"/>
            <p:nvPr/>
          </p:nvPicPr>
          <p:blipFill rotWithShape="1">
            <a:blip r:embed="rId7">
              <a:alphaModFix/>
            </a:blip>
            <a:srcRect b="0" l="0" r="0" t="0"/>
            <a:stretch/>
          </p:blipFill>
          <p:spPr>
            <a:xfrm>
              <a:off x="3423348" y="4113275"/>
              <a:ext cx="457200" cy="457200"/>
            </a:xfrm>
            <a:prstGeom prst="rect">
              <a:avLst/>
            </a:prstGeom>
            <a:noFill/>
            <a:ln>
              <a:noFill/>
            </a:ln>
          </p:spPr>
        </p:pic>
        <p:pic>
          <p:nvPicPr>
            <p:cNvPr id="169" name="Google Shape;169;p21"/>
            <p:cNvPicPr preferRelativeResize="0"/>
            <p:nvPr/>
          </p:nvPicPr>
          <p:blipFill rotWithShape="1">
            <a:blip r:embed="rId8">
              <a:alphaModFix/>
            </a:blip>
            <a:srcRect b="0" l="0" r="0" t="0"/>
            <a:stretch/>
          </p:blipFill>
          <p:spPr>
            <a:xfrm>
              <a:off x="3981910" y="3569907"/>
              <a:ext cx="690125" cy="541267"/>
            </a:xfrm>
            <a:prstGeom prst="rect">
              <a:avLst/>
            </a:prstGeom>
            <a:noFill/>
            <a:ln>
              <a:noFill/>
            </a:ln>
          </p:spPr>
        </p:pic>
        <p:pic>
          <p:nvPicPr>
            <p:cNvPr id="170" name="Google Shape;170;p21"/>
            <p:cNvPicPr preferRelativeResize="0"/>
            <p:nvPr/>
          </p:nvPicPr>
          <p:blipFill rotWithShape="1">
            <a:blip r:embed="rId9">
              <a:alphaModFix/>
            </a:blip>
            <a:srcRect b="0" l="0" r="0" t="0"/>
            <a:stretch/>
          </p:blipFill>
          <p:spPr>
            <a:xfrm>
              <a:off x="4077460" y="4176575"/>
              <a:ext cx="499025" cy="330600"/>
            </a:xfrm>
            <a:prstGeom prst="rect">
              <a:avLst/>
            </a:prstGeom>
            <a:noFill/>
            <a:ln>
              <a:noFill/>
            </a:ln>
          </p:spPr>
        </p:pic>
        <p:sp>
          <p:nvSpPr>
            <p:cNvPr id="171" name="Google Shape;171;p21"/>
            <p:cNvSpPr/>
            <p:nvPr/>
          </p:nvSpPr>
          <p:spPr>
            <a:xfrm>
              <a:off x="2102375" y="3491225"/>
              <a:ext cx="2622000" cy="1509600"/>
            </a:xfrm>
            <a:prstGeom prst="rect">
              <a:avLst/>
            </a:prstGeom>
            <a:noFill/>
            <a:ln cap="flat" cmpd="sng" w="2857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2" name="Google Shape;172;p21"/>
            <p:cNvGrpSpPr/>
            <p:nvPr/>
          </p:nvGrpSpPr>
          <p:grpSpPr>
            <a:xfrm>
              <a:off x="2196205" y="4159001"/>
              <a:ext cx="365747" cy="365747"/>
              <a:chOff x="6525000" y="1441675"/>
              <a:chExt cx="583050" cy="583050"/>
            </a:xfrm>
          </p:grpSpPr>
          <p:pic>
            <p:nvPicPr>
              <p:cNvPr id="173" name="Google Shape;173;p21"/>
              <p:cNvPicPr preferRelativeResize="0"/>
              <p:nvPr/>
            </p:nvPicPr>
            <p:blipFill rotWithShape="1">
              <a:blip r:embed="rId3">
                <a:alphaModFix/>
              </a:blip>
              <a:srcRect b="0" l="0" r="0" t="0"/>
              <a:stretch/>
            </p:blipFill>
            <p:spPr>
              <a:xfrm>
                <a:off x="6525000" y="1441675"/>
                <a:ext cx="125850" cy="125850"/>
              </a:xfrm>
              <a:prstGeom prst="rect">
                <a:avLst/>
              </a:prstGeom>
              <a:noFill/>
              <a:ln>
                <a:noFill/>
              </a:ln>
            </p:spPr>
          </p:pic>
          <p:pic>
            <p:nvPicPr>
              <p:cNvPr id="174" name="Google Shape;174;p21"/>
              <p:cNvPicPr preferRelativeResize="0"/>
              <p:nvPr/>
            </p:nvPicPr>
            <p:blipFill rotWithShape="1">
              <a:blip r:embed="rId3">
                <a:alphaModFix/>
              </a:blip>
              <a:srcRect b="0" l="0" r="0" t="0"/>
              <a:stretch/>
            </p:blipFill>
            <p:spPr>
              <a:xfrm>
                <a:off x="6677400" y="1441675"/>
                <a:ext cx="125850" cy="125850"/>
              </a:xfrm>
              <a:prstGeom prst="rect">
                <a:avLst/>
              </a:prstGeom>
              <a:noFill/>
              <a:ln>
                <a:noFill/>
              </a:ln>
            </p:spPr>
          </p:pic>
          <p:pic>
            <p:nvPicPr>
              <p:cNvPr id="175" name="Google Shape;175;p21"/>
              <p:cNvPicPr preferRelativeResize="0"/>
              <p:nvPr/>
            </p:nvPicPr>
            <p:blipFill rotWithShape="1">
              <a:blip r:embed="rId3">
                <a:alphaModFix/>
              </a:blip>
              <a:srcRect b="0" l="0" r="0" t="0"/>
              <a:stretch/>
            </p:blipFill>
            <p:spPr>
              <a:xfrm>
                <a:off x="6829800" y="1441675"/>
                <a:ext cx="125850" cy="125850"/>
              </a:xfrm>
              <a:prstGeom prst="rect">
                <a:avLst/>
              </a:prstGeom>
              <a:noFill/>
              <a:ln>
                <a:noFill/>
              </a:ln>
            </p:spPr>
          </p:pic>
          <p:pic>
            <p:nvPicPr>
              <p:cNvPr id="176" name="Google Shape;176;p21"/>
              <p:cNvPicPr preferRelativeResize="0"/>
              <p:nvPr/>
            </p:nvPicPr>
            <p:blipFill rotWithShape="1">
              <a:blip r:embed="rId3">
                <a:alphaModFix/>
              </a:blip>
              <a:srcRect b="0" l="0" r="0" t="0"/>
              <a:stretch/>
            </p:blipFill>
            <p:spPr>
              <a:xfrm>
                <a:off x="6982200" y="1441675"/>
                <a:ext cx="125850" cy="125850"/>
              </a:xfrm>
              <a:prstGeom prst="rect">
                <a:avLst/>
              </a:prstGeom>
              <a:noFill/>
              <a:ln>
                <a:noFill/>
              </a:ln>
            </p:spPr>
          </p:pic>
          <p:pic>
            <p:nvPicPr>
              <p:cNvPr id="177" name="Google Shape;177;p21"/>
              <p:cNvPicPr preferRelativeResize="0"/>
              <p:nvPr/>
            </p:nvPicPr>
            <p:blipFill rotWithShape="1">
              <a:blip r:embed="rId3">
                <a:alphaModFix/>
              </a:blip>
              <a:srcRect b="0" l="0" r="0" t="0"/>
              <a:stretch/>
            </p:blipFill>
            <p:spPr>
              <a:xfrm>
                <a:off x="6525000" y="1594075"/>
                <a:ext cx="125850" cy="125850"/>
              </a:xfrm>
              <a:prstGeom prst="rect">
                <a:avLst/>
              </a:prstGeom>
              <a:noFill/>
              <a:ln>
                <a:noFill/>
              </a:ln>
            </p:spPr>
          </p:pic>
          <p:pic>
            <p:nvPicPr>
              <p:cNvPr id="178" name="Google Shape;178;p21"/>
              <p:cNvPicPr preferRelativeResize="0"/>
              <p:nvPr/>
            </p:nvPicPr>
            <p:blipFill rotWithShape="1">
              <a:blip r:embed="rId3">
                <a:alphaModFix/>
              </a:blip>
              <a:srcRect b="0" l="0" r="0" t="0"/>
              <a:stretch/>
            </p:blipFill>
            <p:spPr>
              <a:xfrm>
                <a:off x="6677400" y="1594075"/>
                <a:ext cx="125850" cy="125850"/>
              </a:xfrm>
              <a:prstGeom prst="rect">
                <a:avLst/>
              </a:prstGeom>
              <a:noFill/>
              <a:ln>
                <a:noFill/>
              </a:ln>
            </p:spPr>
          </p:pic>
          <p:pic>
            <p:nvPicPr>
              <p:cNvPr id="179" name="Google Shape;179;p21"/>
              <p:cNvPicPr preferRelativeResize="0"/>
              <p:nvPr/>
            </p:nvPicPr>
            <p:blipFill rotWithShape="1">
              <a:blip r:embed="rId3">
                <a:alphaModFix/>
              </a:blip>
              <a:srcRect b="0" l="0" r="0" t="0"/>
              <a:stretch/>
            </p:blipFill>
            <p:spPr>
              <a:xfrm>
                <a:off x="6829800" y="1594075"/>
                <a:ext cx="125850" cy="125850"/>
              </a:xfrm>
              <a:prstGeom prst="rect">
                <a:avLst/>
              </a:prstGeom>
              <a:noFill/>
              <a:ln>
                <a:noFill/>
              </a:ln>
            </p:spPr>
          </p:pic>
          <p:pic>
            <p:nvPicPr>
              <p:cNvPr id="180" name="Google Shape;180;p21"/>
              <p:cNvPicPr preferRelativeResize="0"/>
              <p:nvPr/>
            </p:nvPicPr>
            <p:blipFill rotWithShape="1">
              <a:blip r:embed="rId3">
                <a:alphaModFix/>
              </a:blip>
              <a:srcRect b="0" l="0" r="0" t="0"/>
              <a:stretch/>
            </p:blipFill>
            <p:spPr>
              <a:xfrm>
                <a:off x="6982200" y="1594075"/>
                <a:ext cx="125850" cy="125850"/>
              </a:xfrm>
              <a:prstGeom prst="rect">
                <a:avLst/>
              </a:prstGeom>
              <a:noFill/>
              <a:ln>
                <a:noFill/>
              </a:ln>
            </p:spPr>
          </p:pic>
          <p:pic>
            <p:nvPicPr>
              <p:cNvPr id="181" name="Google Shape;181;p21"/>
              <p:cNvPicPr preferRelativeResize="0"/>
              <p:nvPr/>
            </p:nvPicPr>
            <p:blipFill rotWithShape="1">
              <a:blip r:embed="rId3">
                <a:alphaModFix/>
              </a:blip>
              <a:srcRect b="0" l="0" r="0" t="0"/>
              <a:stretch/>
            </p:blipFill>
            <p:spPr>
              <a:xfrm>
                <a:off x="6525000" y="1746475"/>
                <a:ext cx="125850" cy="125850"/>
              </a:xfrm>
              <a:prstGeom prst="rect">
                <a:avLst/>
              </a:prstGeom>
              <a:noFill/>
              <a:ln>
                <a:noFill/>
              </a:ln>
            </p:spPr>
          </p:pic>
          <p:pic>
            <p:nvPicPr>
              <p:cNvPr id="182" name="Google Shape;182;p21"/>
              <p:cNvPicPr preferRelativeResize="0"/>
              <p:nvPr/>
            </p:nvPicPr>
            <p:blipFill rotWithShape="1">
              <a:blip r:embed="rId3">
                <a:alphaModFix/>
              </a:blip>
              <a:srcRect b="0" l="0" r="0" t="0"/>
              <a:stretch/>
            </p:blipFill>
            <p:spPr>
              <a:xfrm>
                <a:off x="6677400" y="1746475"/>
                <a:ext cx="125850" cy="125850"/>
              </a:xfrm>
              <a:prstGeom prst="rect">
                <a:avLst/>
              </a:prstGeom>
              <a:noFill/>
              <a:ln>
                <a:noFill/>
              </a:ln>
            </p:spPr>
          </p:pic>
          <p:pic>
            <p:nvPicPr>
              <p:cNvPr id="183" name="Google Shape;183;p21"/>
              <p:cNvPicPr preferRelativeResize="0"/>
              <p:nvPr/>
            </p:nvPicPr>
            <p:blipFill rotWithShape="1">
              <a:blip r:embed="rId3">
                <a:alphaModFix/>
              </a:blip>
              <a:srcRect b="0" l="0" r="0" t="0"/>
              <a:stretch/>
            </p:blipFill>
            <p:spPr>
              <a:xfrm>
                <a:off x="6829800" y="1746475"/>
                <a:ext cx="125850" cy="125850"/>
              </a:xfrm>
              <a:prstGeom prst="rect">
                <a:avLst/>
              </a:prstGeom>
              <a:noFill/>
              <a:ln>
                <a:noFill/>
              </a:ln>
            </p:spPr>
          </p:pic>
          <p:pic>
            <p:nvPicPr>
              <p:cNvPr id="184" name="Google Shape;184;p21"/>
              <p:cNvPicPr preferRelativeResize="0"/>
              <p:nvPr/>
            </p:nvPicPr>
            <p:blipFill rotWithShape="1">
              <a:blip r:embed="rId3">
                <a:alphaModFix/>
              </a:blip>
              <a:srcRect b="0" l="0" r="0" t="0"/>
              <a:stretch/>
            </p:blipFill>
            <p:spPr>
              <a:xfrm>
                <a:off x="6982200" y="1746475"/>
                <a:ext cx="125850" cy="125850"/>
              </a:xfrm>
              <a:prstGeom prst="rect">
                <a:avLst/>
              </a:prstGeom>
              <a:noFill/>
              <a:ln>
                <a:noFill/>
              </a:ln>
            </p:spPr>
          </p:pic>
          <p:pic>
            <p:nvPicPr>
              <p:cNvPr id="185" name="Google Shape;185;p21"/>
              <p:cNvPicPr preferRelativeResize="0"/>
              <p:nvPr/>
            </p:nvPicPr>
            <p:blipFill rotWithShape="1">
              <a:blip r:embed="rId3">
                <a:alphaModFix/>
              </a:blip>
              <a:srcRect b="0" l="0" r="0" t="0"/>
              <a:stretch/>
            </p:blipFill>
            <p:spPr>
              <a:xfrm>
                <a:off x="6525000" y="1898875"/>
                <a:ext cx="125850" cy="125850"/>
              </a:xfrm>
              <a:prstGeom prst="rect">
                <a:avLst/>
              </a:prstGeom>
              <a:noFill/>
              <a:ln>
                <a:noFill/>
              </a:ln>
            </p:spPr>
          </p:pic>
          <p:pic>
            <p:nvPicPr>
              <p:cNvPr id="186" name="Google Shape;186;p21"/>
              <p:cNvPicPr preferRelativeResize="0"/>
              <p:nvPr/>
            </p:nvPicPr>
            <p:blipFill rotWithShape="1">
              <a:blip r:embed="rId3">
                <a:alphaModFix/>
              </a:blip>
              <a:srcRect b="0" l="0" r="0" t="0"/>
              <a:stretch/>
            </p:blipFill>
            <p:spPr>
              <a:xfrm>
                <a:off x="6677400" y="1898875"/>
                <a:ext cx="125850" cy="125850"/>
              </a:xfrm>
              <a:prstGeom prst="rect">
                <a:avLst/>
              </a:prstGeom>
              <a:noFill/>
              <a:ln>
                <a:noFill/>
              </a:ln>
            </p:spPr>
          </p:pic>
          <p:pic>
            <p:nvPicPr>
              <p:cNvPr id="187" name="Google Shape;187;p21"/>
              <p:cNvPicPr preferRelativeResize="0"/>
              <p:nvPr/>
            </p:nvPicPr>
            <p:blipFill rotWithShape="1">
              <a:blip r:embed="rId3">
                <a:alphaModFix/>
              </a:blip>
              <a:srcRect b="0" l="0" r="0" t="0"/>
              <a:stretch/>
            </p:blipFill>
            <p:spPr>
              <a:xfrm>
                <a:off x="6829800" y="1898875"/>
                <a:ext cx="125850" cy="125850"/>
              </a:xfrm>
              <a:prstGeom prst="rect">
                <a:avLst/>
              </a:prstGeom>
              <a:noFill/>
              <a:ln>
                <a:noFill/>
              </a:ln>
            </p:spPr>
          </p:pic>
          <p:pic>
            <p:nvPicPr>
              <p:cNvPr id="188" name="Google Shape;188;p21"/>
              <p:cNvPicPr preferRelativeResize="0"/>
              <p:nvPr/>
            </p:nvPicPr>
            <p:blipFill rotWithShape="1">
              <a:blip r:embed="rId3">
                <a:alphaModFix/>
              </a:blip>
              <a:srcRect b="0" l="0" r="0" t="0"/>
              <a:stretch/>
            </p:blipFill>
            <p:spPr>
              <a:xfrm>
                <a:off x="6982200" y="1898875"/>
                <a:ext cx="125850" cy="125850"/>
              </a:xfrm>
              <a:prstGeom prst="rect">
                <a:avLst/>
              </a:prstGeom>
              <a:noFill/>
              <a:ln>
                <a:noFill/>
              </a:ln>
            </p:spPr>
          </p:pic>
        </p:grpSp>
        <p:sp>
          <p:nvSpPr>
            <p:cNvPr id="189" name="Google Shape;189;p21"/>
            <p:cNvSpPr txBox="1"/>
            <p:nvPr/>
          </p:nvSpPr>
          <p:spPr>
            <a:xfrm>
              <a:off x="2102375" y="4492925"/>
              <a:ext cx="2622000" cy="626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i="0" lang="en" sz="1900" u="none" cap="none" strike="noStrike">
                  <a:solidFill>
                    <a:srgbClr val="000000"/>
                  </a:solidFill>
                  <a:latin typeface="Times New Roman"/>
                  <a:ea typeface="Times New Roman"/>
                  <a:cs typeface="Times New Roman"/>
                  <a:sym typeface="Times New Roman"/>
                </a:rPr>
                <a:t>Hardware</a:t>
              </a:r>
              <a:endParaRPr i="0" sz="1900" u="none" cap="none" strike="noStrike">
                <a:solidFill>
                  <a:srgbClr val="000000"/>
                </a:solidFill>
                <a:latin typeface="Times New Roman"/>
                <a:ea typeface="Times New Roman"/>
                <a:cs typeface="Times New Roman"/>
                <a:sym typeface="Times New Roman"/>
              </a:endParaRPr>
            </a:p>
          </p:txBody>
        </p:sp>
      </p:grpSp>
      <p:grpSp>
        <p:nvGrpSpPr>
          <p:cNvPr id="190" name="Google Shape;190;p21"/>
          <p:cNvGrpSpPr/>
          <p:nvPr/>
        </p:nvGrpSpPr>
        <p:grpSpPr>
          <a:xfrm>
            <a:off x="2936511" y="1574215"/>
            <a:ext cx="2505845" cy="920161"/>
            <a:chOff x="2098375" y="938150"/>
            <a:chExt cx="2622000" cy="1025363"/>
          </a:xfrm>
        </p:grpSpPr>
        <p:sp>
          <p:nvSpPr>
            <p:cNvPr id="191" name="Google Shape;191;p21"/>
            <p:cNvSpPr/>
            <p:nvPr/>
          </p:nvSpPr>
          <p:spPr>
            <a:xfrm>
              <a:off x="2098375" y="938150"/>
              <a:ext cx="2622000" cy="999600"/>
            </a:xfrm>
            <a:prstGeom prst="rect">
              <a:avLst/>
            </a:prstGeom>
            <a:solidFill>
              <a:srgbClr val="000000">
                <a:alpha val="0"/>
              </a:srgbClr>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000000"/>
                  </a:solidFill>
                  <a:latin typeface="Times New Roman"/>
                  <a:ea typeface="Times New Roman"/>
                  <a:cs typeface="Times New Roman"/>
                  <a:sym typeface="Times New Roman"/>
                </a:rPr>
                <a:t>Applications</a:t>
              </a:r>
              <a:endParaRPr b="1" i="0" sz="19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pic>
          <p:nvPicPr>
            <p:cNvPr id="192" name="Google Shape;192;p21"/>
            <p:cNvPicPr preferRelativeResize="0"/>
            <p:nvPr/>
          </p:nvPicPr>
          <p:blipFill rotWithShape="1">
            <a:blip r:embed="rId10">
              <a:alphaModFix/>
            </a:blip>
            <a:srcRect b="0" l="0" r="0" t="0"/>
            <a:stretch/>
          </p:blipFill>
          <p:spPr>
            <a:xfrm>
              <a:off x="3495930" y="1328251"/>
              <a:ext cx="457200" cy="488842"/>
            </a:xfrm>
            <a:prstGeom prst="rect">
              <a:avLst/>
            </a:prstGeom>
            <a:noFill/>
            <a:ln>
              <a:noFill/>
            </a:ln>
          </p:spPr>
        </p:pic>
        <p:pic>
          <p:nvPicPr>
            <p:cNvPr id="193" name="Google Shape;193;p21"/>
            <p:cNvPicPr preferRelativeResize="0"/>
            <p:nvPr/>
          </p:nvPicPr>
          <p:blipFill rotWithShape="1">
            <a:blip r:embed="rId11">
              <a:alphaModFix/>
            </a:blip>
            <a:srcRect b="0" l="0" r="0" t="0"/>
            <a:stretch/>
          </p:blipFill>
          <p:spPr>
            <a:xfrm>
              <a:off x="2673474" y="1229363"/>
              <a:ext cx="1063975" cy="734150"/>
            </a:xfrm>
            <a:prstGeom prst="rect">
              <a:avLst/>
            </a:prstGeom>
            <a:noFill/>
            <a:ln>
              <a:noFill/>
            </a:ln>
          </p:spPr>
        </p:pic>
        <p:pic>
          <p:nvPicPr>
            <p:cNvPr id="194" name="Google Shape;194;p21"/>
            <p:cNvPicPr preferRelativeResize="0"/>
            <p:nvPr/>
          </p:nvPicPr>
          <p:blipFill rotWithShape="1">
            <a:blip r:embed="rId12">
              <a:alphaModFix/>
            </a:blip>
            <a:srcRect b="0" l="0" r="0" t="0"/>
            <a:stretch/>
          </p:blipFill>
          <p:spPr>
            <a:xfrm>
              <a:off x="3981900" y="1408845"/>
              <a:ext cx="690126" cy="358294"/>
            </a:xfrm>
            <a:prstGeom prst="rect">
              <a:avLst/>
            </a:prstGeom>
            <a:noFill/>
            <a:ln>
              <a:noFill/>
            </a:ln>
          </p:spPr>
        </p:pic>
        <p:pic>
          <p:nvPicPr>
            <p:cNvPr id="195" name="Google Shape;195;p21"/>
            <p:cNvPicPr preferRelativeResize="0"/>
            <p:nvPr/>
          </p:nvPicPr>
          <p:blipFill rotWithShape="1">
            <a:blip r:embed="rId13">
              <a:alphaModFix/>
            </a:blip>
            <a:srcRect b="0" l="0" r="0" t="0"/>
            <a:stretch/>
          </p:blipFill>
          <p:spPr>
            <a:xfrm>
              <a:off x="2144766" y="1328250"/>
              <a:ext cx="760676" cy="393709"/>
            </a:xfrm>
            <a:prstGeom prst="rect">
              <a:avLst/>
            </a:prstGeom>
            <a:noFill/>
            <a:ln>
              <a:noFill/>
            </a:ln>
          </p:spPr>
        </p:pic>
      </p:grpSp>
      <p:sp>
        <p:nvSpPr>
          <p:cNvPr id="196" name="Google Shape;196;p21"/>
          <p:cNvSpPr/>
          <p:nvPr/>
        </p:nvSpPr>
        <p:spPr>
          <a:xfrm>
            <a:off x="2936575" y="2888152"/>
            <a:ext cx="2505900" cy="477300"/>
          </a:xfrm>
          <a:prstGeom prst="rect">
            <a:avLst/>
          </a:prstGeom>
          <a:solidFill>
            <a:srgbClr val="3C78D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n" sz="1800" u="none" cap="none" strike="noStrike">
                <a:solidFill>
                  <a:srgbClr val="FFFFFF"/>
                </a:solidFill>
                <a:latin typeface="Times New Roman"/>
                <a:ea typeface="Times New Roman"/>
                <a:cs typeface="Times New Roman"/>
                <a:sym typeface="Times New Roman"/>
              </a:rPr>
              <a:t>Operating System (OS)</a:t>
            </a:r>
            <a:endParaRPr b="1" i="0" sz="1800" u="none" cap="none" strike="noStrike">
              <a:solidFill>
                <a:srgbClr val="FFFFFF"/>
              </a:solidFill>
              <a:latin typeface="Times New Roman"/>
              <a:ea typeface="Times New Roman"/>
              <a:cs typeface="Times New Roman"/>
              <a:sym typeface="Times New Roman"/>
            </a:endParaRPr>
          </a:p>
        </p:txBody>
      </p:sp>
      <p:grpSp>
        <p:nvGrpSpPr>
          <p:cNvPr id="197" name="Google Shape;197;p21"/>
          <p:cNvGrpSpPr/>
          <p:nvPr/>
        </p:nvGrpSpPr>
        <p:grpSpPr>
          <a:xfrm>
            <a:off x="274325" y="2099788"/>
            <a:ext cx="3128625" cy="788363"/>
            <a:chOff x="275850" y="1637313"/>
            <a:chExt cx="3128625" cy="788363"/>
          </a:xfrm>
        </p:grpSpPr>
        <p:sp>
          <p:nvSpPr>
            <p:cNvPr id="198" name="Google Shape;198;p21"/>
            <p:cNvSpPr/>
            <p:nvPr/>
          </p:nvSpPr>
          <p:spPr>
            <a:xfrm flipH="1" rot="10800000">
              <a:off x="3022875" y="2003875"/>
              <a:ext cx="381600" cy="421800"/>
            </a:xfrm>
            <a:prstGeom prst="downArrow">
              <a:avLst>
                <a:gd fmla="val 50000" name="adj1"/>
                <a:gd fmla="val 50000" name="adj2"/>
              </a:avLst>
            </a:prstGeom>
            <a:solidFill>
              <a:srgbClr val="1C45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1"/>
            <p:cNvSpPr/>
            <p:nvPr/>
          </p:nvSpPr>
          <p:spPr>
            <a:xfrm>
              <a:off x="275850" y="1637313"/>
              <a:ext cx="2312100" cy="611100"/>
            </a:xfrm>
            <a:prstGeom prst="wedgeRectCallout">
              <a:avLst>
                <a:gd fmla="val 72842" name="adj1"/>
                <a:gd fmla="val 57661" name="adj2"/>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i="0" lang="en" sz="1600" u="none" cap="none" strike="noStrike">
                  <a:solidFill>
                    <a:srgbClr val="000000"/>
                  </a:solidFill>
                  <a:latin typeface="Times New Roman"/>
                  <a:ea typeface="Times New Roman"/>
                  <a:cs typeface="Times New Roman"/>
                  <a:sym typeface="Times New Roman"/>
                </a:rPr>
                <a:t>Provide interface for OS services</a:t>
              </a:r>
              <a:endParaRPr i="0" sz="1600" u="none" cap="none" strike="noStrike">
                <a:solidFill>
                  <a:srgbClr val="000000"/>
                </a:solidFill>
                <a:latin typeface="Times New Roman"/>
                <a:ea typeface="Times New Roman"/>
                <a:cs typeface="Times New Roman"/>
                <a:sym typeface="Times New Roman"/>
              </a:endParaRPr>
            </a:p>
          </p:txBody>
        </p:sp>
      </p:grpSp>
      <p:sp>
        <p:nvSpPr>
          <p:cNvPr id="200" name="Google Shape;200;p21"/>
          <p:cNvSpPr/>
          <p:nvPr/>
        </p:nvSpPr>
        <p:spPr>
          <a:xfrm>
            <a:off x="3021350" y="3381826"/>
            <a:ext cx="381600" cy="393600"/>
          </a:xfrm>
          <a:prstGeom prst="downArrow">
            <a:avLst>
              <a:gd fmla="val 50000" name="adj1"/>
              <a:gd fmla="val 50000" name="adj2"/>
            </a:avLst>
          </a:prstGeom>
          <a:solidFill>
            <a:srgbClr val="1C45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1" name="Google Shape;201;p21"/>
          <p:cNvPicPr preferRelativeResize="0"/>
          <p:nvPr/>
        </p:nvPicPr>
        <p:blipFill rotWithShape="1">
          <a:blip r:embed="rId14">
            <a:alphaModFix/>
          </a:blip>
          <a:srcRect b="0" l="0" r="0" t="0"/>
          <a:stretch/>
        </p:blipFill>
        <p:spPr>
          <a:xfrm>
            <a:off x="8538324" y="0"/>
            <a:ext cx="616201" cy="324300"/>
          </a:xfrm>
          <a:prstGeom prst="rect">
            <a:avLst/>
          </a:prstGeom>
          <a:noFill/>
          <a:ln>
            <a:noFill/>
          </a:ln>
        </p:spPr>
      </p:pic>
      <p:sp>
        <p:nvSpPr>
          <p:cNvPr id="202" name="Google Shape;202;p21"/>
          <p:cNvSpPr/>
          <p:nvPr/>
        </p:nvSpPr>
        <p:spPr>
          <a:xfrm>
            <a:off x="384450" y="824050"/>
            <a:ext cx="8375100" cy="5727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dk1"/>
                </a:solidFill>
                <a:latin typeface="Times New Roman"/>
                <a:ea typeface="Times New Roman"/>
                <a:cs typeface="Times New Roman"/>
                <a:sym typeface="Times New Roman"/>
              </a:rPr>
              <a:t>OS provides an excellent </a:t>
            </a:r>
            <a:r>
              <a:rPr b="1" i="1" lang="en" sz="1600">
                <a:solidFill>
                  <a:schemeClr val="dk1"/>
                </a:solidFill>
                <a:latin typeface="Times New Roman"/>
                <a:ea typeface="Times New Roman"/>
                <a:cs typeface="Times New Roman"/>
                <a:sym typeface="Times New Roman"/>
              </a:rPr>
              <a:t>filesystem based programming abstraction</a:t>
            </a:r>
            <a:r>
              <a:rPr i="1" lang="en" sz="1600">
                <a:solidFill>
                  <a:schemeClr val="dk1"/>
                </a:solidFill>
                <a:latin typeface="Times New Roman"/>
                <a:ea typeface="Times New Roman"/>
                <a:cs typeface="Times New Roman"/>
                <a:sym typeface="Times New Roman"/>
              </a:rPr>
              <a:t> for the applications to effectively read and write to the storage hardware</a:t>
            </a:r>
            <a:r>
              <a:rPr i="1" lang="en" sz="1800">
                <a:solidFill>
                  <a:schemeClr val="dk1"/>
                </a:solidFill>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p:txBody>
      </p:sp>
      <p:sp>
        <p:nvSpPr>
          <p:cNvPr id="203" name="Google Shape;203;p21"/>
          <p:cNvSpPr/>
          <p:nvPr/>
        </p:nvSpPr>
        <p:spPr>
          <a:xfrm>
            <a:off x="274325" y="4356950"/>
            <a:ext cx="8375100" cy="572700"/>
          </a:xfrm>
          <a:prstGeom prst="roundRect">
            <a:avLst>
              <a:gd fmla="val 16667" name="adj"/>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310875">
            <a:noAutofit/>
          </a:bodyPr>
          <a:lstStyle/>
          <a:p>
            <a:pPr indent="0" lvl="0" marL="0" rtl="0" algn="ctr">
              <a:spcBef>
                <a:spcPts val="0"/>
              </a:spcBef>
              <a:spcAft>
                <a:spcPts val="0"/>
              </a:spcAft>
              <a:buNone/>
            </a:pPr>
            <a:r>
              <a:rPr i="1" lang="en" sz="1800">
                <a:solidFill>
                  <a:schemeClr val="dk1"/>
                </a:solidFill>
                <a:latin typeface="Times New Roman"/>
                <a:ea typeface="Times New Roman"/>
                <a:cs typeface="Times New Roman"/>
                <a:sym typeface="Times New Roman"/>
              </a:rPr>
              <a:t>OS storage stack becomes a critical bottleneck for the applications using memory-centric storage </a:t>
            </a:r>
            <a:endParaRPr i="1" sz="18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i="1" sz="1600">
              <a:solidFill>
                <a:schemeClr val="dk1"/>
              </a:solidFill>
              <a:latin typeface="Times New Roman"/>
              <a:ea typeface="Times New Roman"/>
              <a:cs typeface="Times New Roman"/>
              <a:sym typeface="Times New Roman"/>
            </a:endParaRPr>
          </a:p>
        </p:txBody>
      </p:sp>
      <p:grpSp>
        <p:nvGrpSpPr>
          <p:cNvPr id="204" name="Google Shape;204;p21"/>
          <p:cNvGrpSpPr/>
          <p:nvPr/>
        </p:nvGrpSpPr>
        <p:grpSpPr>
          <a:xfrm>
            <a:off x="5442449" y="2374285"/>
            <a:ext cx="3390670" cy="1268280"/>
            <a:chOff x="5495800" y="2451975"/>
            <a:chExt cx="3261200" cy="1190650"/>
          </a:xfrm>
        </p:grpSpPr>
        <p:grpSp>
          <p:nvGrpSpPr>
            <p:cNvPr id="205" name="Google Shape;205;p21"/>
            <p:cNvGrpSpPr/>
            <p:nvPr/>
          </p:nvGrpSpPr>
          <p:grpSpPr>
            <a:xfrm>
              <a:off x="5847900" y="2607075"/>
              <a:ext cx="2909100" cy="1025400"/>
              <a:chOff x="5847900" y="2607075"/>
              <a:chExt cx="2909100" cy="1025400"/>
            </a:xfrm>
          </p:grpSpPr>
          <p:sp>
            <p:nvSpPr>
              <p:cNvPr id="206" name="Google Shape;206;p21"/>
              <p:cNvSpPr/>
              <p:nvPr/>
            </p:nvSpPr>
            <p:spPr>
              <a:xfrm>
                <a:off x="5987150" y="3170050"/>
                <a:ext cx="2159100" cy="339300"/>
              </a:xfrm>
              <a:prstGeom prst="rect">
                <a:avLst/>
              </a:prstGeom>
              <a:solidFill>
                <a:srgbClr val="3C78D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rgbClr val="FFFFFF"/>
                    </a:solidFill>
                    <a:latin typeface="Times New Roman"/>
                    <a:ea typeface="Times New Roman"/>
                    <a:cs typeface="Times New Roman"/>
                    <a:sym typeface="Times New Roman"/>
                  </a:rPr>
                  <a:t>Memory management</a:t>
                </a:r>
                <a:endParaRPr i="0" sz="1600" u="none" cap="none" strike="noStrike">
                  <a:solidFill>
                    <a:srgbClr val="FFFFFF"/>
                  </a:solidFill>
                  <a:latin typeface="Times New Roman"/>
                  <a:ea typeface="Times New Roman"/>
                  <a:cs typeface="Times New Roman"/>
                  <a:sym typeface="Times New Roman"/>
                </a:endParaRPr>
              </a:p>
            </p:txBody>
          </p:sp>
          <p:sp>
            <p:nvSpPr>
              <p:cNvPr id="207" name="Google Shape;207;p21"/>
              <p:cNvSpPr/>
              <p:nvPr/>
            </p:nvSpPr>
            <p:spPr>
              <a:xfrm>
                <a:off x="5987150" y="2711800"/>
                <a:ext cx="1438500" cy="339300"/>
              </a:xfrm>
              <a:prstGeom prst="rect">
                <a:avLst/>
              </a:prstGeom>
              <a:solidFill>
                <a:srgbClr val="3C78D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rgbClr val="FFFFFF"/>
                    </a:solidFill>
                    <a:latin typeface="Times New Roman"/>
                    <a:ea typeface="Times New Roman"/>
                    <a:cs typeface="Times New Roman"/>
                    <a:sym typeface="Times New Roman"/>
                  </a:rPr>
                  <a:t>Task scheduler</a:t>
                </a:r>
                <a:endParaRPr i="0" sz="1600" u="none" cap="none" strike="noStrike">
                  <a:solidFill>
                    <a:srgbClr val="FFFFFF"/>
                  </a:solidFill>
                  <a:latin typeface="Times New Roman"/>
                  <a:ea typeface="Times New Roman"/>
                  <a:cs typeface="Times New Roman"/>
                  <a:sym typeface="Times New Roman"/>
                </a:endParaRPr>
              </a:p>
            </p:txBody>
          </p:sp>
          <p:sp>
            <p:nvSpPr>
              <p:cNvPr id="208" name="Google Shape;208;p21"/>
              <p:cNvSpPr/>
              <p:nvPr/>
            </p:nvSpPr>
            <p:spPr>
              <a:xfrm>
                <a:off x="5847900" y="2607075"/>
                <a:ext cx="2909100" cy="1025400"/>
              </a:xfrm>
              <a:prstGeom prst="rect">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sp>
            <p:nvSpPr>
              <p:cNvPr id="209" name="Google Shape;209;p21"/>
              <p:cNvSpPr/>
              <p:nvPr/>
            </p:nvSpPr>
            <p:spPr>
              <a:xfrm>
                <a:off x="7502025" y="2711800"/>
                <a:ext cx="1176900" cy="339300"/>
              </a:xfrm>
              <a:prstGeom prst="rect">
                <a:avLst/>
              </a:prstGeom>
              <a:solidFill>
                <a:srgbClr val="3C78D8"/>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rgbClr val="FFFFFF"/>
                    </a:solidFill>
                    <a:latin typeface="Times New Roman"/>
                    <a:ea typeface="Times New Roman"/>
                    <a:cs typeface="Times New Roman"/>
                    <a:sym typeface="Times New Roman"/>
                  </a:rPr>
                  <a:t>File system</a:t>
                </a:r>
                <a:endParaRPr i="0" sz="1600" u="none" cap="none" strike="noStrike">
                  <a:solidFill>
                    <a:srgbClr val="FFFFFF"/>
                  </a:solidFill>
                  <a:latin typeface="Times New Roman"/>
                  <a:ea typeface="Times New Roman"/>
                  <a:cs typeface="Times New Roman"/>
                  <a:sym typeface="Times New Roman"/>
                </a:endParaRPr>
              </a:p>
            </p:txBody>
          </p:sp>
          <p:sp>
            <p:nvSpPr>
              <p:cNvPr id="210" name="Google Shape;210;p21"/>
              <p:cNvSpPr txBox="1"/>
              <p:nvPr/>
            </p:nvSpPr>
            <p:spPr>
              <a:xfrm>
                <a:off x="8225487" y="3058354"/>
                <a:ext cx="432300" cy="404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a:t>
                </a:r>
                <a:endParaRPr b="1" i="0" sz="1400" u="none" cap="none" strike="noStrike">
                  <a:solidFill>
                    <a:srgbClr val="000000"/>
                  </a:solidFill>
                  <a:latin typeface="Arial"/>
                  <a:ea typeface="Arial"/>
                  <a:cs typeface="Arial"/>
                  <a:sym typeface="Arial"/>
                </a:endParaRPr>
              </a:p>
            </p:txBody>
          </p:sp>
        </p:grpSp>
        <p:cxnSp>
          <p:nvCxnSpPr>
            <p:cNvPr id="211" name="Google Shape;211;p21"/>
            <p:cNvCxnSpPr/>
            <p:nvPr/>
          </p:nvCxnSpPr>
          <p:spPr>
            <a:xfrm>
              <a:off x="5495800" y="2451975"/>
              <a:ext cx="394500" cy="155100"/>
            </a:xfrm>
            <a:prstGeom prst="straightConnector1">
              <a:avLst/>
            </a:prstGeom>
            <a:noFill/>
            <a:ln cap="flat" cmpd="sng" w="28575">
              <a:solidFill>
                <a:srgbClr val="1C4587"/>
              </a:solidFill>
              <a:prstDash val="dot"/>
              <a:round/>
              <a:headEnd len="sm" w="sm" type="none"/>
              <a:tailEnd len="sm" w="sm" type="none"/>
            </a:ln>
          </p:spPr>
        </p:cxnSp>
        <p:cxnSp>
          <p:nvCxnSpPr>
            <p:cNvPr id="212" name="Google Shape;212;p21"/>
            <p:cNvCxnSpPr/>
            <p:nvPr/>
          </p:nvCxnSpPr>
          <p:spPr>
            <a:xfrm>
              <a:off x="5502850" y="3029725"/>
              <a:ext cx="394500" cy="612900"/>
            </a:xfrm>
            <a:prstGeom prst="straightConnector1">
              <a:avLst/>
            </a:prstGeom>
            <a:noFill/>
            <a:ln cap="flat" cmpd="sng" w="28575">
              <a:solidFill>
                <a:srgbClr val="1C4587"/>
              </a:solidFill>
              <a:prstDash val="dot"/>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2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84"/>
          <p:cNvSpPr txBox="1"/>
          <p:nvPr>
            <p:ph type="title"/>
          </p:nvPr>
        </p:nvSpPr>
        <p:spPr>
          <a:xfrm>
            <a:off x="274320" y="13716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Performance of TENET and SafePM for hash table </a:t>
            </a:r>
            <a:endParaRPr b="1">
              <a:latin typeface="Times New Roman"/>
              <a:ea typeface="Times New Roman"/>
              <a:cs typeface="Times New Roman"/>
              <a:sym typeface="Times New Roman"/>
            </a:endParaRPr>
          </a:p>
        </p:txBody>
      </p:sp>
      <p:sp>
        <p:nvSpPr>
          <p:cNvPr id="1703" name="Google Shape;1703;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04" name="Google Shape;1704;p84" title="Chart"/>
          <p:cNvPicPr preferRelativeResize="0"/>
          <p:nvPr/>
        </p:nvPicPr>
        <p:blipFill>
          <a:blip r:embed="rId3">
            <a:alphaModFix/>
          </a:blip>
          <a:stretch>
            <a:fillRect/>
          </a:stretch>
        </p:blipFill>
        <p:spPr>
          <a:xfrm>
            <a:off x="311700" y="923875"/>
            <a:ext cx="5017699" cy="3110675"/>
          </a:xfrm>
          <a:prstGeom prst="rect">
            <a:avLst/>
          </a:prstGeom>
          <a:noFill/>
          <a:ln>
            <a:noFill/>
          </a:ln>
        </p:spPr>
      </p:pic>
      <p:sp>
        <p:nvSpPr>
          <p:cNvPr id="1705" name="Google Shape;1705;p84"/>
          <p:cNvSpPr txBox="1"/>
          <p:nvPr/>
        </p:nvSpPr>
        <p:spPr>
          <a:xfrm rot="-5400000">
            <a:off x="371150" y="2020975"/>
            <a:ext cx="1563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Times New Roman"/>
                <a:ea typeface="Times New Roman"/>
                <a:cs typeface="Times New Roman"/>
                <a:sym typeface="Times New Roman"/>
              </a:rPr>
              <a:t>Higher the better </a:t>
            </a:r>
            <a:endParaRPr b="1" sz="1100">
              <a:solidFill>
                <a:schemeClr val="dk1"/>
              </a:solidFill>
              <a:latin typeface="Times New Roman"/>
              <a:ea typeface="Times New Roman"/>
              <a:cs typeface="Times New Roman"/>
              <a:sym typeface="Times New Roman"/>
            </a:endParaRPr>
          </a:p>
        </p:txBody>
      </p:sp>
      <p:sp>
        <p:nvSpPr>
          <p:cNvPr id="1706" name="Google Shape;1706;p84"/>
          <p:cNvSpPr txBox="1"/>
          <p:nvPr/>
        </p:nvSpPr>
        <p:spPr>
          <a:xfrm>
            <a:off x="123950" y="3911000"/>
            <a:ext cx="5040300" cy="9234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Performance is normalized to their respective baseline PTMs</a:t>
            </a:r>
            <a:endParaRPr sz="1200">
              <a:latin typeface="Times New Roman"/>
              <a:ea typeface="Times New Roman"/>
              <a:cs typeface="Times New Roman"/>
              <a:sym typeface="Times New Roman"/>
            </a:endParaRPr>
          </a:p>
          <a:p>
            <a:pPr indent="-304800" lvl="1" marL="914400" rtl="0" algn="l">
              <a:lnSpc>
                <a:spcPct val="150000"/>
              </a:lnSpc>
              <a:spcBef>
                <a:spcPts val="0"/>
              </a:spcBef>
              <a:spcAft>
                <a:spcPts val="0"/>
              </a:spcAft>
              <a:buSzPts val="1200"/>
              <a:buFont typeface="Times New Roman"/>
              <a:buChar char="○"/>
            </a:pPr>
            <a:r>
              <a:rPr b="1" lang="en" sz="1200">
                <a:latin typeface="Times New Roman"/>
                <a:ea typeface="Times New Roman"/>
                <a:cs typeface="Times New Roman"/>
                <a:sym typeface="Times New Roman"/>
              </a:rPr>
              <a:t>SafePM normalized to the libpmemobj</a:t>
            </a:r>
            <a:endParaRPr b="1" sz="1200">
              <a:latin typeface="Times New Roman"/>
              <a:ea typeface="Times New Roman"/>
              <a:cs typeface="Times New Roman"/>
              <a:sym typeface="Times New Roman"/>
            </a:endParaRPr>
          </a:p>
          <a:p>
            <a:pPr indent="-304800" lvl="1" marL="914400" rtl="0" algn="l">
              <a:lnSpc>
                <a:spcPct val="150000"/>
              </a:lnSpc>
              <a:spcBef>
                <a:spcPts val="0"/>
              </a:spcBef>
              <a:spcAft>
                <a:spcPts val="0"/>
              </a:spcAft>
              <a:buSzPts val="1200"/>
              <a:buFont typeface="Times New Roman"/>
              <a:buChar char="○"/>
            </a:pPr>
            <a:r>
              <a:rPr b="1" lang="en" sz="1200">
                <a:latin typeface="Times New Roman"/>
                <a:ea typeface="Times New Roman"/>
                <a:cs typeface="Times New Roman"/>
                <a:sym typeface="Times New Roman"/>
              </a:rPr>
              <a:t>TENET normalized to the TimeStone  </a:t>
            </a:r>
            <a:endParaRPr b="1" sz="1200">
              <a:latin typeface="Times New Roman"/>
              <a:ea typeface="Times New Roman"/>
              <a:cs typeface="Times New Roman"/>
              <a:sym typeface="Times New Roman"/>
            </a:endParaRPr>
          </a:p>
        </p:txBody>
      </p:sp>
      <p:sp>
        <p:nvSpPr>
          <p:cNvPr id="1707" name="Google Shape;1707;p84"/>
          <p:cNvSpPr/>
          <p:nvPr/>
        </p:nvSpPr>
        <p:spPr>
          <a:xfrm>
            <a:off x="4425300" y="1126725"/>
            <a:ext cx="109800" cy="1437900"/>
          </a:xfrm>
          <a:prstGeom prst="upDownArrow">
            <a:avLst>
              <a:gd fmla="val 50000" name="adj1"/>
              <a:gd fmla="val 50000" name="adj2"/>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4"/>
          <p:cNvSpPr txBox="1"/>
          <p:nvPr/>
        </p:nvSpPr>
        <p:spPr>
          <a:xfrm>
            <a:off x="3811425" y="652375"/>
            <a:ext cx="1430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CC0000"/>
                </a:solidFill>
                <a:latin typeface="Times New Roman"/>
                <a:ea typeface="Times New Roman"/>
                <a:cs typeface="Times New Roman"/>
                <a:sym typeface="Times New Roman"/>
              </a:rPr>
              <a:t>~55% slower </a:t>
            </a:r>
            <a:endParaRPr b="1" sz="1000">
              <a:solidFill>
                <a:srgbClr val="CC0000"/>
              </a:solidFill>
              <a:latin typeface="Times New Roman"/>
              <a:ea typeface="Times New Roman"/>
              <a:cs typeface="Times New Roman"/>
              <a:sym typeface="Times New Roman"/>
            </a:endParaRPr>
          </a:p>
          <a:p>
            <a:pPr indent="0" lvl="0" marL="0" rtl="0" algn="l">
              <a:spcBef>
                <a:spcPts val="0"/>
              </a:spcBef>
              <a:spcAft>
                <a:spcPts val="0"/>
              </a:spcAft>
              <a:buNone/>
            </a:pPr>
            <a:r>
              <a:rPr b="1" lang="en" sz="1000">
                <a:solidFill>
                  <a:srgbClr val="CC0000"/>
                </a:solidFill>
                <a:latin typeface="Times New Roman"/>
                <a:ea typeface="Times New Roman"/>
                <a:cs typeface="Times New Roman"/>
                <a:sym typeface="Times New Roman"/>
              </a:rPr>
              <a:t>than libpmemobj</a:t>
            </a:r>
            <a:r>
              <a:rPr b="1" lang="en" sz="1200">
                <a:solidFill>
                  <a:srgbClr val="CC0000"/>
                </a:solidFill>
                <a:latin typeface="Times New Roman"/>
                <a:ea typeface="Times New Roman"/>
                <a:cs typeface="Times New Roman"/>
                <a:sym typeface="Times New Roman"/>
              </a:rPr>
              <a:t> </a:t>
            </a:r>
            <a:endParaRPr b="1" sz="1200">
              <a:solidFill>
                <a:srgbClr val="CC0000"/>
              </a:solidFill>
              <a:latin typeface="Times New Roman"/>
              <a:ea typeface="Times New Roman"/>
              <a:cs typeface="Times New Roman"/>
              <a:sym typeface="Times New Roman"/>
            </a:endParaRPr>
          </a:p>
        </p:txBody>
      </p:sp>
      <p:sp>
        <p:nvSpPr>
          <p:cNvPr id="1709" name="Google Shape;1709;p84"/>
          <p:cNvSpPr/>
          <p:nvPr/>
        </p:nvSpPr>
        <p:spPr>
          <a:xfrm>
            <a:off x="4020450" y="1126725"/>
            <a:ext cx="109800" cy="1270500"/>
          </a:xfrm>
          <a:prstGeom prst="upDownArrow">
            <a:avLst>
              <a:gd fmla="val 50000" name="adj1"/>
              <a:gd fmla="val 50000" name="adj2"/>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4"/>
          <p:cNvSpPr/>
          <p:nvPr/>
        </p:nvSpPr>
        <p:spPr>
          <a:xfrm>
            <a:off x="1940475" y="1126725"/>
            <a:ext cx="109800" cy="321000"/>
          </a:xfrm>
          <a:prstGeom prst="upDownArrow">
            <a:avLst>
              <a:gd fmla="val 50000" name="adj1"/>
              <a:gd fmla="val 50000" name="adj2"/>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4"/>
          <p:cNvSpPr/>
          <p:nvPr/>
        </p:nvSpPr>
        <p:spPr>
          <a:xfrm>
            <a:off x="1527475" y="1096425"/>
            <a:ext cx="109800" cy="260100"/>
          </a:xfrm>
          <a:prstGeom prst="upDownArrow">
            <a:avLst>
              <a:gd fmla="val 50000" name="adj1"/>
              <a:gd fmla="val 50000" name="adj2"/>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4"/>
          <p:cNvSpPr txBox="1"/>
          <p:nvPr/>
        </p:nvSpPr>
        <p:spPr>
          <a:xfrm>
            <a:off x="1280025" y="672100"/>
            <a:ext cx="1430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38761D"/>
                </a:solidFill>
                <a:latin typeface="Times New Roman"/>
                <a:ea typeface="Times New Roman"/>
                <a:cs typeface="Times New Roman"/>
                <a:sym typeface="Times New Roman"/>
              </a:rPr>
              <a:t>~11% slower </a:t>
            </a:r>
            <a:endParaRPr b="1" sz="1000">
              <a:solidFill>
                <a:srgbClr val="38761D"/>
              </a:solidFill>
              <a:latin typeface="Times New Roman"/>
              <a:ea typeface="Times New Roman"/>
              <a:cs typeface="Times New Roman"/>
              <a:sym typeface="Times New Roman"/>
            </a:endParaRPr>
          </a:p>
          <a:p>
            <a:pPr indent="0" lvl="0" marL="0" rtl="0" algn="l">
              <a:spcBef>
                <a:spcPts val="0"/>
              </a:spcBef>
              <a:spcAft>
                <a:spcPts val="0"/>
              </a:spcAft>
              <a:buNone/>
            </a:pPr>
            <a:r>
              <a:rPr b="1" lang="en" sz="1000">
                <a:solidFill>
                  <a:srgbClr val="38761D"/>
                </a:solidFill>
                <a:latin typeface="Times New Roman"/>
                <a:ea typeface="Times New Roman"/>
                <a:cs typeface="Times New Roman"/>
                <a:sym typeface="Times New Roman"/>
              </a:rPr>
              <a:t>than Timestone</a:t>
            </a:r>
            <a:r>
              <a:rPr b="1" lang="en" sz="1000">
                <a:solidFill>
                  <a:srgbClr val="CC0000"/>
                </a:solidFill>
                <a:latin typeface="Times New Roman"/>
                <a:ea typeface="Times New Roman"/>
                <a:cs typeface="Times New Roman"/>
                <a:sym typeface="Times New Roman"/>
              </a:rPr>
              <a:t> </a:t>
            </a:r>
            <a:endParaRPr b="1" sz="1000">
              <a:solidFill>
                <a:srgbClr val="CC0000"/>
              </a:solidFill>
              <a:latin typeface="Times New Roman"/>
              <a:ea typeface="Times New Roman"/>
              <a:cs typeface="Times New Roman"/>
              <a:sym typeface="Times New Roman"/>
            </a:endParaRPr>
          </a:p>
        </p:txBody>
      </p:sp>
      <p:sp>
        <p:nvSpPr>
          <p:cNvPr id="1713" name="Google Shape;1713;p84"/>
          <p:cNvSpPr/>
          <p:nvPr/>
        </p:nvSpPr>
        <p:spPr>
          <a:xfrm>
            <a:off x="3231800" y="1126725"/>
            <a:ext cx="109800" cy="199500"/>
          </a:xfrm>
          <a:prstGeom prst="upDownArrow">
            <a:avLst>
              <a:gd fmla="val 50000" name="adj1"/>
              <a:gd fmla="val 50000" name="adj2"/>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4"/>
          <p:cNvSpPr txBox="1"/>
          <p:nvPr/>
        </p:nvSpPr>
        <p:spPr>
          <a:xfrm>
            <a:off x="2571350" y="664450"/>
            <a:ext cx="1430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38761D"/>
                </a:solidFill>
                <a:latin typeface="Times New Roman"/>
                <a:ea typeface="Times New Roman"/>
                <a:cs typeface="Times New Roman"/>
                <a:sym typeface="Times New Roman"/>
              </a:rPr>
              <a:t>~4% slower </a:t>
            </a:r>
            <a:endParaRPr b="1" sz="1000">
              <a:solidFill>
                <a:srgbClr val="38761D"/>
              </a:solidFill>
              <a:latin typeface="Times New Roman"/>
              <a:ea typeface="Times New Roman"/>
              <a:cs typeface="Times New Roman"/>
              <a:sym typeface="Times New Roman"/>
            </a:endParaRPr>
          </a:p>
          <a:p>
            <a:pPr indent="0" lvl="0" marL="0" rtl="0" algn="l">
              <a:spcBef>
                <a:spcPts val="0"/>
              </a:spcBef>
              <a:spcAft>
                <a:spcPts val="0"/>
              </a:spcAft>
              <a:buNone/>
            </a:pPr>
            <a:r>
              <a:rPr b="1" lang="en" sz="1000">
                <a:solidFill>
                  <a:srgbClr val="38761D"/>
                </a:solidFill>
                <a:latin typeface="Times New Roman"/>
                <a:ea typeface="Times New Roman"/>
                <a:cs typeface="Times New Roman"/>
                <a:sym typeface="Times New Roman"/>
              </a:rPr>
              <a:t>than Timeston</a:t>
            </a:r>
            <a:r>
              <a:rPr b="1" lang="en" sz="1100">
                <a:solidFill>
                  <a:srgbClr val="38761D"/>
                </a:solidFill>
                <a:latin typeface="Times New Roman"/>
                <a:ea typeface="Times New Roman"/>
                <a:cs typeface="Times New Roman"/>
                <a:sym typeface="Times New Roman"/>
              </a:rPr>
              <a:t>e</a:t>
            </a:r>
            <a:r>
              <a:rPr b="1" lang="en" sz="1100">
                <a:solidFill>
                  <a:srgbClr val="CC0000"/>
                </a:solidFill>
                <a:latin typeface="Times New Roman"/>
                <a:ea typeface="Times New Roman"/>
                <a:cs typeface="Times New Roman"/>
                <a:sym typeface="Times New Roman"/>
              </a:rPr>
              <a:t> </a:t>
            </a:r>
            <a:endParaRPr b="1" sz="1100">
              <a:solidFill>
                <a:srgbClr val="CC0000"/>
              </a:solidFill>
              <a:latin typeface="Times New Roman"/>
              <a:ea typeface="Times New Roman"/>
              <a:cs typeface="Times New Roman"/>
              <a:sym typeface="Times New Roman"/>
            </a:endParaRPr>
          </a:p>
        </p:txBody>
      </p:sp>
      <p:sp>
        <p:nvSpPr>
          <p:cNvPr id="1715" name="Google Shape;1715;p84"/>
          <p:cNvSpPr txBox="1"/>
          <p:nvPr/>
        </p:nvSpPr>
        <p:spPr>
          <a:xfrm>
            <a:off x="5242125" y="1853725"/>
            <a:ext cx="3824100" cy="585000"/>
          </a:xfrm>
          <a:prstGeom prst="rect">
            <a:avLst/>
          </a:prstGeom>
          <a:noFill/>
          <a:ln>
            <a:noFill/>
          </a:ln>
        </p:spPr>
        <p:txBody>
          <a:bodyPr anchorCtr="0" anchor="t" bIns="91425" lIns="91425" spcFirstLastPara="1" rIns="91425" wrap="square" tIns="91425">
            <a:spAutoFit/>
          </a:bodyPr>
          <a:lstStyle/>
          <a:p>
            <a:pPr indent="-219709" lvl="0" marL="18288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MPK → hardware primitive </a:t>
            </a:r>
            <a:endParaRPr sz="1300">
              <a:latin typeface="Times New Roman"/>
              <a:ea typeface="Times New Roman"/>
              <a:cs typeface="Times New Roman"/>
              <a:sym typeface="Times New Roman"/>
            </a:endParaRPr>
          </a:p>
          <a:p>
            <a:pPr indent="-219709" lvl="0" marL="18288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Pointer tags → embedded directly into the object</a:t>
            </a:r>
            <a:r>
              <a:rPr b="1" lang="en" sz="1300">
                <a:latin typeface="Times New Roman"/>
                <a:ea typeface="Times New Roman"/>
                <a:cs typeface="Times New Roman"/>
                <a:sym typeface="Times New Roman"/>
              </a:rPr>
              <a:t> </a:t>
            </a:r>
            <a:endParaRPr b="1" sz="1300">
              <a:latin typeface="Times New Roman"/>
              <a:ea typeface="Times New Roman"/>
              <a:cs typeface="Times New Roman"/>
              <a:sym typeface="Times New Roman"/>
            </a:endParaRPr>
          </a:p>
        </p:txBody>
      </p:sp>
      <p:sp>
        <p:nvSpPr>
          <p:cNvPr id="1716" name="Google Shape;1716;p84"/>
          <p:cNvSpPr txBox="1"/>
          <p:nvPr/>
        </p:nvSpPr>
        <p:spPr>
          <a:xfrm>
            <a:off x="5242125" y="3400075"/>
            <a:ext cx="3734400" cy="985200"/>
          </a:xfrm>
          <a:prstGeom prst="rect">
            <a:avLst/>
          </a:prstGeom>
          <a:noFill/>
          <a:ln>
            <a:noFill/>
          </a:ln>
        </p:spPr>
        <p:txBody>
          <a:bodyPr anchorCtr="0" anchor="t" bIns="91425" lIns="91425" spcFirstLastPara="1" rIns="91425" wrap="square" tIns="91425">
            <a:spAutoFit/>
          </a:bodyPr>
          <a:lstStyle/>
          <a:p>
            <a:pPr indent="-219709" lvl="0" marL="18288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Spatial safety checks performed only at the commit time</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219709" lvl="0" marL="18288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Temporal safety checks performed only at the first-dereference of an NVM object </a:t>
            </a:r>
            <a:endParaRPr sz="1300">
              <a:latin typeface="Times New Roman"/>
              <a:ea typeface="Times New Roman"/>
              <a:cs typeface="Times New Roman"/>
              <a:sym typeface="Times New Roman"/>
            </a:endParaRPr>
          </a:p>
        </p:txBody>
      </p:sp>
      <p:sp>
        <p:nvSpPr>
          <p:cNvPr id="1717" name="Google Shape;1717;p84"/>
          <p:cNvSpPr/>
          <p:nvPr/>
        </p:nvSpPr>
        <p:spPr>
          <a:xfrm>
            <a:off x="5210000" y="1228300"/>
            <a:ext cx="3591900" cy="5727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solidFill>
                  <a:schemeClr val="dk1"/>
                </a:solidFill>
                <a:latin typeface="Times New Roman"/>
                <a:ea typeface="Times New Roman"/>
                <a:cs typeface="Times New Roman"/>
                <a:sym typeface="Times New Roman"/>
              </a:rPr>
              <a:t>TENET does not require additional crash consistency operations for its memory safety metadata</a:t>
            </a:r>
            <a:endParaRPr i="1" sz="1300">
              <a:solidFill>
                <a:schemeClr val="dk1"/>
              </a:solidFill>
              <a:latin typeface="Times New Roman"/>
              <a:ea typeface="Times New Roman"/>
              <a:cs typeface="Times New Roman"/>
              <a:sym typeface="Times New Roman"/>
            </a:endParaRPr>
          </a:p>
        </p:txBody>
      </p:sp>
      <p:sp>
        <p:nvSpPr>
          <p:cNvPr id="1718" name="Google Shape;1718;p84"/>
          <p:cNvSpPr/>
          <p:nvPr/>
        </p:nvSpPr>
        <p:spPr>
          <a:xfrm>
            <a:off x="5210000" y="2633038"/>
            <a:ext cx="3591900" cy="572700"/>
          </a:xfrm>
          <a:prstGeom prst="roundRect">
            <a:avLst>
              <a:gd fmla="val 16667" name="adj"/>
            </a:avLst>
          </a:prstGeom>
          <a:solidFill>
            <a:srgbClr val="B6D7A8"/>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solidFill>
                  <a:schemeClr val="dk1"/>
                </a:solidFill>
                <a:latin typeface="Times New Roman"/>
                <a:ea typeface="Times New Roman"/>
                <a:cs typeface="Times New Roman"/>
                <a:sym typeface="Times New Roman"/>
              </a:rPr>
              <a:t>TENET does not perform memory safety validation for every NVM access </a:t>
            </a:r>
            <a:endParaRPr i="1" sz="1300">
              <a:solidFill>
                <a:schemeClr val="dk1"/>
              </a:solidFill>
              <a:latin typeface="Times New Roman"/>
              <a:ea typeface="Times New Roman"/>
              <a:cs typeface="Times New Roman"/>
              <a:sym typeface="Times New Roman"/>
            </a:endParaRPr>
          </a:p>
        </p:txBody>
      </p:sp>
      <p:pic>
        <p:nvPicPr>
          <p:cNvPr id="1719" name="Google Shape;1719;p84"/>
          <p:cNvPicPr preferRelativeResize="0"/>
          <p:nvPr/>
        </p:nvPicPr>
        <p:blipFill rotWithShape="1">
          <a:blip r:embed="rId4">
            <a:alphaModFix/>
          </a:blip>
          <a:srcRect b="0" l="0" r="0" t="0"/>
          <a:stretch/>
        </p:blipFill>
        <p:spPr>
          <a:xfrm>
            <a:off x="8538324" y="0"/>
            <a:ext cx="616201" cy="324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15"/>
                                        </p:tgtEl>
                                        <p:attrNameLst>
                                          <p:attrName>style.visibility</p:attrName>
                                        </p:attrNameLst>
                                      </p:cBhvr>
                                      <p:to>
                                        <p:strVal val="visible"/>
                                      </p:to>
                                    </p:set>
                                    <p:animEffect filter="fade" transition="in">
                                      <p:cBhvr>
                                        <p:cTn dur="1000"/>
                                        <p:tgtEl>
                                          <p:spTgt spid="171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16"/>
                                        </p:tgtEl>
                                        <p:attrNameLst>
                                          <p:attrName>style.visibility</p:attrName>
                                        </p:attrNameLst>
                                      </p:cBhvr>
                                      <p:to>
                                        <p:strVal val="visible"/>
                                      </p:to>
                                    </p:set>
                                    <p:animEffect filter="fade" transition="in">
                                      <p:cBhvr>
                                        <p:cTn dur="1000"/>
                                        <p:tgtEl>
                                          <p:spTgt spid="17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85"/>
          <p:cNvSpPr txBox="1"/>
          <p:nvPr>
            <p:ph type="title"/>
          </p:nvPr>
        </p:nvSpPr>
        <p:spPr>
          <a:xfrm>
            <a:off x="274320" y="137160"/>
            <a:ext cx="8686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Replicating NVM data for </a:t>
            </a:r>
            <a:r>
              <a:rPr lang="en">
                <a:solidFill>
                  <a:srgbClr val="1155CC"/>
                </a:solidFill>
                <a:latin typeface="Times New Roman"/>
                <a:ea typeface="Times New Roman"/>
                <a:cs typeface="Times New Roman"/>
                <a:sym typeface="Times New Roman"/>
              </a:rPr>
              <a:t>fault tolerance </a:t>
            </a:r>
            <a:endParaRPr>
              <a:solidFill>
                <a:srgbClr val="1155CC"/>
              </a:solidFill>
              <a:latin typeface="Times New Roman"/>
              <a:ea typeface="Times New Roman"/>
              <a:cs typeface="Times New Roman"/>
              <a:sym typeface="Times New Roman"/>
            </a:endParaRPr>
          </a:p>
        </p:txBody>
      </p:sp>
      <p:sp>
        <p:nvSpPr>
          <p:cNvPr id="1725" name="Google Shape;1725;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26" name="Google Shape;1726;p85"/>
          <p:cNvPicPr preferRelativeResize="0"/>
          <p:nvPr/>
        </p:nvPicPr>
        <p:blipFill rotWithShape="1">
          <a:blip r:embed="rId3">
            <a:alphaModFix/>
          </a:blip>
          <a:srcRect b="0" l="0" r="0" t="0"/>
          <a:stretch/>
        </p:blipFill>
        <p:spPr>
          <a:xfrm>
            <a:off x="8538324" y="0"/>
            <a:ext cx="616201" cy="324300"/>
          </a:xfrm>
          <a:prstGeom prst="rect">
            <a:avLst/>
          </a:prstGeom>
          <a:noFill/>
          <a:ln>
            <a:noFill/>
          </a:ln>
        </p:spPr>
      </p:pic>
      <p:cxnSp>
        <p:nvCxnSpPr>
          <p:cNvPr id="1727" name="Google Shape;1727;p85"/>
          <p:cNvCxnSpPr/>
          <p:nvPr/>
        </p:nvCxnSpPr>
        <p:spPr>
          <a:xfrm>
            <a:off x="4608576" y="719375"/>
            <a:ext cx="0" cy="4055100"/>
          </a:xfrm>
          <a:prstGeom prst="straightConnector1">
            <a:avLst/>
          </a:prstGeom>
          <a:noFill/>
          <a:ln cap="flat" cmpd="sng" w="19050">
            <a:solidFill>
              <a:srgbClr val="861F41"/>
            </a:solidFill>
            <a:prstDash val="solid"/>
            <a:round/>
            <a:headEnd len="med" w="med" type="none"/>
            <a:tailEnd len="med" w="med" type="none"/>
          </a:ln>
        </p:spPr>
      </p:cxnSp>
      <p:sp>
        <p:nvSpPr>
          <p:cNvPr id="1728" name="Google Shape;1728;p85"/>
          <p:cNvSpPr txBox="1"/>
          <p:nvPr/>
        </p:nvSpPr>
        <p:spPr>
          <a:xfrm>
            <a:off x="169500" y="1226925"/>
            <a:ext cx="4267800" cy="985200"/>
          </a:xfrm>
          <a:prstGeom prst="rect">
            <a:avLst/>
          </a:prstGeom>
          <a:solidFill>
            <a:srgbClr val="E69138">
              <a:alpha val="2440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400"/>
          </a:p>
          <a:p>
            <a:pPr indent="0" lvl="0" marL="0" rtl="0" algn="l">
              <a:spcBef>
                <a:spcPts val="0"/>
              </a:spcBef>
              <a:spcAft>
                <a:spcPts val="0"/>
              </a:spcAft>
              <a:buNone/>
            </a:pPr>
            <a:r>
              <a:t/>
            </a:r>
            <a:endParaRPr sz="600"/>
          </a:p>
        </p:txBody>
      </p:sp>
      <p:sp>
        <p:nvSpPr>
          <p:cNvPr id="1729" name="Google Shape;1729;p85"/>
          <p:cNvSpPr/>
          <p:nvPr/>
        </p:nvSpPr>
        <p:spPr>
          <a:xfrm>
            <a:off x="402275" y="1527775"/>
            <a:ext cx="582000" cy="5097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Update (B,B</a:t>
            </a:r>
            <a:r>
              <a:rPr baseline="30000" lang="en" sz="1000">
                <a:latin typeface="Times New Roman"/>
                <a:ea typeface="Times New Roman"/>
                <a:cs typeface="Times New Roman"/>
                <a:sym typeface="Times New Roman"/>
              </a:rPr>
              <a:t>3</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p:txBody>
      </p:sp>
      <p:sp>
        <p:nvSpPr>
          <p:cNvPr id="1730" name="Google Shape;1730;p85"/>
          <p:cNvSpPr/>
          <p:nvPr/>
        </p:nvSpPr>
        <p:spPr>
          <a:xfrm>
            <a:off x="2503788" y="1525750"/>
            <a:ext cx="548700" cy="5097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Node </a:t>
            </a:r>
            <a:r>
              <a:rPr lang="en" sz="1200">
                <a:solidFill>
                  <a:schemeClr val="dk1"/>
                </a:solidFill>
                <a:latin typeface="Times New Roman"/>
                <a:ea typeface="Times New Roman"/>
                <a:cs typeface="Times New Roman"/>
                <a:sym typeface="Times New Roman"/>
              </a:rPr>
              <a:t>A</a:t>
            </a:r>
            <a:r>
              <a:rPr baseline="30000" lang="en" sz="1200">
                <a:solidFill>
                  <a:schemeClr val="dk1"/>
                </a:solidFill>
                <a:latin typeface="Times New Roman"/>
                <a:ea typeface="Times New Roman"/>
                <a:cs typeface="Times New Roman"/>
                <a:sym typeface="Times New Roman"/>
              </a:rPr>
              <a:t>1</a:t>
            </a:r>
            <a:endParaRPr baseline="30000"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1600">
              <a:latin typeface="Times New Roman"/>
              <a:ea typeface="Times New Roman"/>
              <a:cs typeface="Times New Roman"/>
              <a:sym typeface="Times New Roman"/>
            </a:endParaRPr>
          </a:p>
        </p:txBody>
      </p:sp>
      <p:sp>
        <p:nvSpPr>
          <p:cNvPr id="1731" name="Google Shape;1731;p85"/>
          <p:cNvSpPr txBox="1"/>
          <p:nvPr/>
        </p:nvSpPr>
        <p:spPr>
          <a:xfrm>
            <a:off x="1683275" y="1247850"/>
            <a:ext cx="69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OLog</a:t>
            </a:r>
            <a:endParaRPr sz="1000">
              <a:latin typeface="Times New Roman"/>
              <a:ea typeface="Times New Roman"/>
              <a:cs typeface="Times New Roman"/>
              <a:sym typeface="Times New Roman"/>
            </a:endParaRPr>
          </a:p>
        </p:txBody>
      </p:sp>
      <p:sp>
        <p:nvSpPr>
          <p:cNvPr id="1732" name="Google Shape;1732;p85"/>
          <p:cNvSpPr txBox="1"/>
          <p:nvPr/>
        </p:nvSpPr>
        <p:spPr>
          <a:xfrm>
            <a:off x="3882000" y="1247850"/>
            <a:ext cx="69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CLog</a:t>
            </a:r>
            <a:endParaRPr sz="1000">
              <a:latin typeface="Times New Roman"/>
              <a:ea typeface="Times New Roman"/>
              <a:cs typeface="Times New Roman"/>
              <a:sym typeface="Times New Roman"/>
            </a:endParaRPr>
          </a:p>
        </p:txBody>
      </p:sp>
      <p:sp>
        <p:nvSpPr>
          <p:cNvPr id="1733" name="Google Shape;1733;p85"/>
          <p:cNvSpPr txBox="1"/>
          <p:nvPr/>
        </p:nvSpPr>
        <p:spPr>
          <a:xfrm>
            <a:off x="90175" y="1145375"/>
            <a:ext cx="140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Primary Log Pool </a:t>
            </a:r>
            <a:endParaRPr b="1" sz="1200">
              <a:latin typeface="Times New Roman"/>
              <a:ea typeface="Times New Roman"/>
              <a:cs typeface="Times New Roman"/>
              <a:sym typeface="Times New Roman"/>
            </a:endParaRPr>
          </a:p>
        </p:txBody>
      </p:sp>
      <p:sp>
        <p:nvSpPr>
          <p:cNvPr id="1734" name="Google Shape;1734;p85"/>
          <p:cNvSpPr/>
          <p:nvPr/>
        </p:nvSpPr>
        <p:spPr>
          <a:xfrm>
            <a:off x="971300" y="1527775"/>
            <a:ext cx="582000" cy="5097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Update (A,A</a:t>
            </a:r>
            <a:r>
              <a:rPr baseline="30000" lang="en" sz="1000">
                <a:latin typeface="Times New Roman"/>
                <a:ea typeface="Times New Roman"/>
                <a:cs typeface="Times New Roman"/>
                <a:sym typeface="Times New Roman"/>
              </a:rPr>
              <a:t>2</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p:txBody>
      </p:sp>
      <p:sp>
        <p:nvSpPr>
          <p:cNvPr id="1735" name="Google Shape;1735;p85"/>
          <p:cNvSpPr/>
          <p:nvPr/>
        </p:nvSpPr>
        <p:spPr>
          <a:xfrm>
            <a:off x="1553300" y="1527775"/>
            <a:ext cx="582000" cy="5097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Update (B,B</a:t>
            </a:r>
            <a:r>
              <a:rPr baseline="30000" lang="en" sz="1000">
                <a:latin typeface="Times New Roman"/>
                <a:ea typeface="Times New Roman"/>
                <a:cs typeface="Times New Roman"/>
                <a:sym typeface="Times New Roman"/>
              </a:rPr>
              <a:t>4</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p:txBody>
      </p:sp>
      <p:sp>
        <p:nvSpPr>
          <p:cNvPr id="1736" name="Google Shape;1736;p85"/>
          <p:cNvSpPr/>
          <p:nvPr/>
        </p:nvSpPr>
        <p:spPr>
          <a:xfrm>
            <a:off x="3056575" y="1527775"/>
            <a:ext cx="548700" cy="5097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Node </a:t>
            </a:r>
            <a:r>
              <a:rPr lang="en" sz="1200">
                <a:solidFill>
                  <a:schemeClr val="dk1"/>
                </a:solidFill>
                <a:latin typeface="Times New Roman"/>
                <a:ea typeface="Times New Roman"/>
                <a:cs typeface="Times New Roman"/>
                <a:sym typeface="Times New Roman"/>
              </a:rPr>
              <a:t>B</a:t>
            </a:r>
            <a:r>
              <a:rPr baseline="30000" lang="en" sz="1200">
                <a:solidFill>
                  <a:schemeClr val="dk1"/>
                </a:solidFill>
                <a:latin typeface="Times New Roman"/>
                <a:ea typeface="Times New Roman"/>
                <a:cs typeface="Times New Roman"/>
                <a:sym typeface="Times New Roman"/>
              </a:rPr>
              <a:t>1</a:t>
            </a:r>
            <a:endParaRPr baseline="30000"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1600">
              <a:latin typeface="Times New Roman"/>
              <a:ea typeface="Times New Roman"/>
              <a:cs typeface="Times New Roman"/>
              <a:sym typeface="Times New Roman"/>
            </a:endParaRPr>
          </a:p>
        </p:txBody>
      </p:sp>
      <p:sp>
        <p:nvSpPr>
          <p:cNvPr id="1737" name="Google Shape;1737;p85"/>
          <p:cNvSpPr/>
          <p:nvPr/>
        </p:nvSpPr>
        <p:spPr>
          <a:xfrm>
            <a:off x="3605263" y="1527775"/>
            <a:ext cx="548700" cy="5097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Node B</a:t>
            </a:r>
            <a:r>
              <a:rPr baseline="30000" lang="en" sz="1200">
                <a:solidFill>
                  <a:schemeClr val="dk1"/>
                </a:solidFill>
                <a:latin typeface="Times New Roman"/>
                <a:ea typeface="Times New Roman"/>
                <a:cs typeface="Times New Roman"/>
                <a:sym typeface="Times New Roman"/>
              </a:rPr>
              <a:t>2</a:t>
            </a:r>
            <a:endParaRPr baseline="30000"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1600">
              <a:latin typeface="Times New Roman"/>
              <a:ea typeface="Times New Roman"/>
              <a:cs typeface="Times New Roman"/>
              <a:sym typeface="Times New Roman"/>
            </a:endParaRPr>
          </a:p>
        </p:txBody>
      </p:sp>
      <p:sp>
        <p:nvSpPr>
          <p:cNvPr id="1738" name="Google Shape;1738;p85"/>
          <p:cNvSpPr txBox="1"/>
          <p:nvPr/>
        </p:nvSpPr>
        <p:spPr>
          <a:xfrm>
            <a:off x="2135300" y="1567075"/>
            <a:ext cx="25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a:t>
            </a:r>
            <a:endParaRPr b="1" sz="1800">
              <a:latin typeface="Times New Roman"/>
              <a:ea typeface="Times New Roman"/>
              <a:cs typeface="Times New Roman"/>
              <a:sym typeface="Times New Roman"/>
            </a:endParaRPr>
          </a:p>
        </p:txBody>
      </p:sp>
      <p:sp>
        <p:nvSpPr>
          <p:cNvPr id="1739" name="Google Shape;1739;p85"/>
          <p:cNvSpPr txBox="1"/>
          <p:nvPr/>
        </p:nvSpPr>
        <p:spPr>
          <a:xfrm>
            <a:off x="90175" y="3030700"/>
            <a:ext cx="4345800" cy="1040100"/>
          </a:xfrm>
          <a:prstGeom prst="rect">
            <a:avLst/>
          </a:prstGeom>
          <a:solidFill>
            <a:srgbClr val="E69138">
              <a:alpha val="244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400"/>
          </a:p>
          <a:p>
            <a:pPr indent="0" lvl="0" marL="0" rtl="0" algn="l">
              <a:spcBef>
                <a:spcPts val="0"/>
              </a:spcBef>
              <a:spcAft>
                <a:spcPts val="0"/>
              </a:spcAft>
              <a:buNone/>
            </a:pPr>
            <a:r>
              <a:t/>
            </a:r>
            <a:endParaRPr sz="400"/>
          </a:p>
        </p:txBody>
      </p:sp>
      <p:sp>
        <p:nvSpPr>
          <p:cNvPr id="1740" name="Google Shape;1740;p85"/>
          <p:cNvSpPr txBox="1"/>
          <p:nvPr/>
        </p:nvSpPr>
        <p:spPr>
          <a:xfrm>
            <a:off x="-271225" y="3776472"/>
            <a:ext cx="1929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Replica Log Pool </a:t>
            </a:r>
            <a:endParaRPr b="1" sz="1200">
              <a:latin typeface="Times New Roman"/>
              <a:ea typeface="Times New Roman"/>
              <a:cs typeface="Times New Roman"/>
              <a:sym typeface="Times New Roman"/>
            </a:endParaRPr>
          </a:p>
        </p:txBody>
      </p:sp>
      <p:sp>
        <p:nvSpPr>
          <p:cNvPr id="1741" name="Google Shape;1741;p85"/>
          <p:cNvSpPr/>
          <p:nvPr/>
        </p:nvSpPr>
        <p:spPr>
          <a:xfrm>
            <a:off x="406150" y="3259054"/>
            <a:ext cx="582000" cy="5097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Update (B,B</a:t>
            </a:r>
            <a:r>
              <a:rPr baseline="30000" lang="en" sz="1000">
                <a:latin typeface="Times New Roman"/>
                <a:ea typeface="Times New Roman"/>
                <a:cs typeface="Times New Roman"/>
                <a:sym typeface="Times New Roman"/>
              </a:rPr>
              <a:t>3</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p:txBody>
      </p:sp>
      <p:sp>
        <p:nvSpPr>
          <p:cNvPr id="1742" name="Google Shape;1742;p85"/>
          <p:cNvSpPr/>
          <p:nvPr/>
        </p:nvSpPr>
        <p:spPr>
          <a:xfrm>
            <a:off x="988150" y="3259054"/>
            <a:ext cx="582000" cy="5097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Update (A,A</a:t>
            </a:r>
            <a:r>
              <a:rPr baseline="30000" lang="en" sz="1000">
                <a:latin typeface="Times New Roman"/>
                <a:ea typeface="Times New Roman"/>
                <a:cs typeface="Times New Roman"/>
                <a:sym typeface="Times New Roman"/>
              </a:rPr>
              <a:t>2</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p:txBody>
      </p:sp>
      <p:sp>
        <p:nvSpPr>
          <p:cNvPr id="1743" name="Google Shape;1743;p85"/>
          <p:cNvSpPr/>
          <p:nvPr/>
        </p:nvSpPr>
        <p:spPr>
          <a:xfrm>
            <a:off x="1553300" y="3259054"/>
            <a:ext cx="582000" cy="5097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Update (B,B</a:t>
            </a:r>
            <a:r>
              <a:rPr baseline="30000" lang="en" sz="1000">
                <a:latin typeface="Times New Roman"/>
                <a:ea typeface="Times New Roman"/>
                <a:cs typeface="Times New Roman"/>
                <a:sym typeface="Times New Roman"/>
              </a:rPr>
              <a:t>4</a:t>
            </a: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p:txBody>
      </p:sp>
      <p:sp>
        <p:nvSpPr>
          <p:cNvPr id="1744" name="Google Shape;1744;p85"/>
          <p:cNvSpPr/>
          <p:nvPr/>
        </p:nvSpPr>
        <p:spPr>
          <a:xfrm>
            <a:off x="2505713" y="3259054"/>
            <a:ext cx="548700" cy="5097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Node </a:t>
            </a:r>
            <a:r>
              <a:rPr lang="en" sz="1200">
                <a:solidFill>
                  <a:schemeClr val="dk1"/>
                </a:solidFill>
                <a:latin typeface="Times New Roman"/>
                <a:ea typeface="Times New Roman"/>
                <a:cs typeface="Times New Roman"/>
                <a:sym typeface="Times New Roman"/>
              </a:rPr>
              <a:t>A</a:t>
            </a:r>
            <a:r>
              <a:rPr baseline="30000" lang="en" sz="1200">
                <a:solidFill>
                  <a:schemeClr val="dk1"/>
                </a:solidFill>
                <a:latin typeface="Times New Roman"/>
                <a:ea typeface="Times New Roman"/>
                <a:cs typeface="Times New Roman"/>
                <a:sym typeface="Times New Roman"/>
              </a:rPr>
              <a:t>1</a:t>
            </a:r>
            <a:endParaRPr baseline="30000"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1600">
              <a:latin typeface="Times New Roman"/>
              <a:ea typeface="Times New Roman"/>
              <a:cs typeface="Times New Roman"/>
              <a:sym typeface="Times New Roman"/>
            </a:endParaRPr>
          </a:p>
        </p:txBody>
      </p:sp>
      <p:sp>
        <p:nvSpPr>
          <p:cNvPr id="1745" name="Google Shape;1745;p85"/>
          <p:cNvSpPr/>
          <p:nvPr/>
        </p:nvSpPr>
        <p:spPr>
          <a:xfrm>
            <a:off x="3056575" y="3259054"/>
            <a:ext cx="548700" cy="5097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Node </a:t>
            </a:r>
            <a:r>
              <a:rPr lang="en" sz="1200">
                <a:solidFill>
                  <a:schemeClr val="dk1"/>
                </a:solidFill>
                <a:latin typeface="Times New Roman"/>
                <a:ea typeface="Times New Roman"/>
                <a:cs typeface="Times New Roman"/>
                <a:sym typeface="Times New Roman"/>
              </a:rPr>
              <a:t>B</a:t>
            </a:r>
            <a:r>
              <a:rPr baseline="30000" lang="en" sz="1200">
                <a:solidFill>
                  <a:schemeClr val="dk1"/>
                </a:solidFill>
                <a:latin typeface="Times New Roman"/>
                <a:ea typeface="Times New Roman"/>
                <a:cs typeface="Times New Roman"/>
                <a:sym typeface="Times New Roman"/>
              </a:rPr>
              <a:t>1</a:t>
            </a:r>
            <a:endParaRPr baseline="30000"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1600">
              <a:latin typeface="Times New Roman"/>
              <a:ea typeface="Times New Roman"/>
              <a:cs typeface="Times New Roman"/>
              <a:sym typeface="Times New Roman"/>
            </a:endParaRPr>
          </a:p>
        </p:txBody>
      </p:sp>
      <p:sp>
        <p:nvSpPr>
          <p:cNvPr id="1746" name="Google Shape;1746;p85"/>
          <p:cNvSpPr/>
          <p:nvPr/>
        </p:nvSpPr>
        <p:spPr>
          <a:xfrm>
            <a:off x="3606875" y="3259054"/>
            <a:ext cx="548700" cy="5097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Node B</a:t>
            </a:r>
            <a:r>
              <a:rPr baseline="30000" lang="en" sz="1200">
                <a:solidFill>
                  <a:schemeClr val="dk1"/>
                </a:solidFill>
                <a:latin typeface="Times New Roman"/>
                <a:ea typeface="Times New Roman"/>
                <a:cs typeface="Times New Roman"/>
                <a:sym typeface="Times New Roman"/>
              </a:rPr>
              <a:t>2</a:t>
            </a:r>
            <a:endParaRPr baseline="30000" sz="12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1600">
              <a:latin typeface="Times New Roman"/>
              <a:ea typeface="Times New Roman"/>
              <a:cs typeface="Times New Roman"/>
              <a:sym typeface="Times New Roman"/>
            </a:endParaRPr>
          </a:p>
        </p:txBody>
      </p:sp>
      <p:sp>
        <p:nvSpPr>
          <p:cNvPr id="1747" name="Google Shape;1747;p85"/>
          <p:cNvSpPr txBox="1"/>
          <p:nvPr/>
        </p:nvSpPr>
        <p:spPr>
          <a:xfrm>
            <a:off x="4066674" y="1567075"/>
            <a:ext cx="25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a:t>
            </a:r>
            <a:endParaRPr b="1" sz="1800">
              <a:latin typeface="Times New Roman"/>
              <a:ea typeface="Times New Roman"/>
              <a:cs typeface="Times New Roman"/>
              <a:sym typeface="Times New Roman"/>
            </a:endParaRPr>
          </a:p>
        </p:txBody>
      </p:sp>
      <p:sp>
        <p:nvSpPr>
          <p:cNvPr id="1748" name="Google Shape;1748;p85"/>
          <p:cNvSpPr txBox="1"/>
          <p:nvPr/>
        </p:nvSpPr>
        <p:spPr>
          <a:xfrm>
            <a:off x="2093688" y="3283054"/>
            <a:ext cx="25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a:t>
            </a:r>
            <a:endParaRPr b="1" sz="1800">
              <a:latin typeface="Times New Roman"/>
              <a:ea typeface="Times New Roman"/>
              <a:cs typeface="Times New Roman"/>
              <a:sym typeface="Times New Roman"/>
            </a:endParaRPr>
          </a:p>
        </p:txBody>
      </p:sp>
      <p:sp>
        <p:nvSpPr>
          <p:cNvPr id="1749" name="Google Shape;1749;p85"/>
          <p:cNvSpPr txBox="1"/>
          <p:nvPr/>
        </p:nvSpPr>
        <p:spPr>
          <a:xfrm>
            <a:off x="4066675" y="3257029"/>
            <a:ext cx="25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a:t>
            </a:r>
            <a:endParaRPr b="1" sz="1800">
              <a:latin typeface="Times New Roman"/>
              <a:ea typeface="Times New Roman"/>
              <a:cs typeface="Times New Roman"/>
              <a:sym typeface="Times New Roman"/>
            </a:endParaRPr>
          </a:p>
        </p:txBody>
      </p:sp>
      <p:cxnSp>
        <p:nvCxnSpPr>
          <p:cNvPr id="1750" name="Google Shape;1750;p85"/>
          <p:cNvCxnSpPr/>
          <p:nvPr/>
        </p:nvCxnSpPr>
        <p:spPr>
          <a:xfrm>
            <a:off x="402275" y="2042200"/>
            <a:ext cx="0" cy="1218900"/>
          </a:xfrm>
          <a:prstGeom prst="straightConnector1">
            <a:avLst/>
          </a:prstGeom>
          <a:noFill/>
          <a:ln cap="flat" cmpd="sng" w="9525">
            <a:solidFill>
              <a:srgbClr val="3C78D8"/>
            </a:solidFill>
            <a:prstDash val="dash"/>
            <a:round/>
            <a:headEnd len="med" w="med" type="none"/>
            <a:tailEnd len="med" w="med" type="triangle"/>
          </a:ln>
        </p:spPr>
      </p:cxnSp>
      <p:cxnSp>
        <p:nvCxnSpPr>
          <p:cNvPr id="1751" name="Google Shape;1751;p85"/>
          <p:cNvCxnSpPr/>
          <p:nvPr/>
        </p:nvCxnSpPr>
        <p:spPr>
          <a:xfrm>
            <a:off x="2135300" y="1971550"/>
            <a:ext cx="0" cy="1309200"/>
          </a:xfrm>
          <a:prstGeom prst="straightConnector1">
            <a:avLst/>
          </a:prstGeom>
          <a:noFill/>
          <a:ln cap="flat" cmpd="sng" w="9525">
            <a:solidFill>
              <a:srgbClr val="3C78D8"/>
            </a:solidFill>
            <a:prstDash val="dash"/>
            <a:round/>
            <a:headEnd len="med" w="med" type="none"/>
            <a:tailEnd len="med" w="med" type="triangle"/>
          </a:ln>
        </p:spPr>
      </p:cxnSp>
      <p:cxnSp>
        <p:nvCxnSpPr>
          <p:cNvPr id="1752" name="Google Shape;1752;p85"/>
          <p:cNvCxnSpPr/>
          <p:nvPr/>
        </p:nvCxnSpPr>
        <p:spPr>
          <a:xfrm>
            <a:off x="2503800" y="1985675"/>
            <a:ext cx="0" cy="1271400"/>
          </a:xfrm>
          <a:prstGeom prst="straightConnector1">
            <a:avLst/>
          </a:prstGeom>
          <a:noFill/>
          <a:ln cap="flat" cmpd="sng" w="9525">
            <a:solidFill>
              <a:srgbClr val="3C78D8"/>
            </a:solidFill>
            <a:prstDash val="dash"/>
            <a:round/>
            <a:headEnd len="med" w="med" type="none"/>
            <a:tailEnd len="med" w="med" type="triangle"/>
          </a:ln>
        </p:spPr>
      </p:cxnSp>
      <p:cxnSp>
        <p:nvCxnSpPr>
          <p:cNvPr id="1753" name="Google Shape;1753;p85"/>
          <p:cNvCxnSpPr/>
          <p:nvPr/>
        </p:nvCxnSpPr>
        <p:spPr>
          <a:xfrm>
            <a:off x="4153200" y="2013950"/>
            <a:ext cx="0" cy="1264800"/>
          </a:xfrm>
          <a:prstGeom prst="straightConnector1">
            <a:avLst/>
          </a:prstGeom>
          <a:noFill/>
          <a:ln cap="flat" cmpd="sng" w="9525">
            <a:solidFill>
              <a:srgbClr val="3C78D8"/>
            </a:solidFill>
            <a:prstDash val="dash"/>
            <a:round/>
            <a:headEnd len="med" w="med" type="none"/>
            <a:tailEnd len="med" w="med" type="triangle"/>
          </a:ln>
        </p:spPr>
      </p:cxnSp>
      <p:sp>
        <p:nvSpPr>
          <p:cNvPr id="1754" name="Google Shape;1754;p85"/>
          <p:cNvSpPr txBox="1"/>
          <p:nvPr/>
        </p:nvSpPr>
        <p:spPr>
          <a:xfrm>
            <a:off x="971288" y="2351863"/>
            <a:ext cx="2867700" cy="431100"/>
          </a:xfrm>
          <a:prstGeom prst="rect">
            <a:avLst/>
          </a:prstGeom>
          <a:solidFill>
            <a:srgbClr val="999999">
              <a:alpha val="536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Synchronous  Replication </a:t>
            </a:r>
            <a:endParaRPr b="1" sz="1600">
              <a:latin typeface="Times New Roman"/>
              <a:ea typeface="Times New Roman"/>
              <a:cs typeface="Times New Roman"/>
              <a:sym typeface="Times New Roman"/>
            </a:endParaRPr>
          </a:p>
        </p:txBody>
      </p:sp>
      <p:sp>
        <p:nvSpPr>
          <p:cNvPr id="1755" name="Google Shape;1755;p85"/>
          <p:cNvSpPr/>
          <p:nvPr/>
        </p:nvSpPr>
        <p:spPr>
          <a:xfrm>
            <a:off x="4990025" y="1514625"/>
            <a:ext cx="963900" cy="5097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Node A</a:t>
            </a:r>
            <a:endParaRPr sz="1600">
              <a:latin typeface="Times New Roman"/>
              <a:ea typeface="Times New Roman"/>
              <a:cs typeface="Times New Roman"/>
              <a:sym typeface="Times New Roman"/>
            </a:endParaRPr>
          </a:p>
        </p:txBody>
      </p:sp>
      <p:sp>
        <p:nvSpPr>
          <p:cNvPr id="1756" name="Google Shape;1756;p85"/>
          <p:cNvSpPr/>
          <p:nvPr/>
        </p:nvSpPr>
        <p:spPr>
          <a:xfrm>
            <a:off x="6419800" y="1514625"/>
            <a:ext cx="963900" cy="5097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Node B</a:t>
            </a:r>
            <a:endParaRPr sz="1600">
              <a:latin typeface="Times New Roman"/>
              <a:ea typeface="Times New Roman"/>
              <a:cs typeface="Times New Roman"/>
              <a:sym typeface="Times New Roman"/>
            </a:endParaRPr>
          </a:p>
        </p:txBody>
      </p:sp>
      <p:sp>
        <p:nvSpPr>
          <p:cNvPr id="1757" name="Google Shape;1757;p85"/>
          <p:cNvSpPr/>
          <p:nvPr/>
        </p:nvSpPr>
        <p:spPr>
          <a:xfrm>
            <a:off x="7800700" y="1514625"/>
            <a:ext cx="963900" cy="5097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Node C</a:t>
            </a:r>
            <a:endParaRPr sz="1600">
              <a:latin typeface="Times New Roman"/>
              <a:ea typeface="Times New Roman"/>
              <a:cs typeface="Times New Roman"/>
              <a:sym typeface="Times New Roman"/>
            </a:endParaRPr>
          </a:p>
        </p:txBody>
      </p:sp>
      <p:cxnSp>
        <p:nvCxnSpPr>
          <p:cNvPr id="1758" name="Google Shape;1758;p85"/>
          <p:cNvCxnSpPr>
            <a:stCxn id="1755" idx="3"/>
            <a:endCxn id="1756" idx="1"/>
          </p:cNvCxnSpPr>
          <p:nvPr/>
        </p:nvCxnSpPr>
        <p:spPr>
          <a:xfrm>
            <a:off x="5953925" y="1769475"/>
            <a:ext cx="465900" cy="0"/>
          </a:xfrm>
          <a:prstGeom prst="straightConnector1">
            <a:avLst/>
          </a:prstGeom>
          <a:noFill/>
          <a:ln cap="flat" cmpd="sng" w="9525">
            <a:solidFill>
              <a:schemeClr val="dk2"/>
            </a:solidFill>
            <a:prstDash val="solid"/>
            <a:round/>
            <a:headEnd len="med" w="med" type="none"/>
            <a:tailEnd len="med" w="med" type="triangle"/>
          </a:ln>
        </p:spPr>
      </p:cxnSp>
      <p:cxnSp>
        <p:nvCxnSpPr>
          <p:cNvPr id="1759" name="Google Shape;1759;p85"/>
          <p:cNvCxnSpPr>
            <a:stCxn id="1756" idx="3"/>
            <a:endCxn id="1757" idx="1"/>
          </p:cNvCxnSpPr>
          <p:nvPr/>
        </p:nvCxnSpPr>
        <p:spPr>
          <a:xfrm>
            <a:off x="7383700" y="1769475"/>
            <a:ext cx="417000" cy="0"/>
          </a:xfrm>
          <a:prstGeom prst="straightConnector1">
            <a:avLst/>
          </a:prstGeom>
          <a:noFill/>
          <a:ln cap="flat" cmpd="sng" w="9525">
            <a:solidFill>
              <a:schemeClr val="dk2"/>
            </a:solidFill>
            <a:prstDash val="solid"/>
            <a:round/>
            <a:headEnd len="med" w="med" type="none"/>
            <a:tailEnd len="med" w="med" type="triangle"/>
          </a:ln>
        </p:spPr>
      </p:cxnSp>
      <p:sp>
        <p:nvSpPr>
          <p:cNvPr id="1760" name="Google Shape;1760;p85"/>
          <p:cNvSpPr txBox="1"/>
          <p:nvPr/>
        </p:nvSpPr>
        <p:spPr>
          <a:xfrm>
            <a:off x="4784875" y="1180600"/>
            <a:ext cx="4194000" cy="1000500"/>
          </a:xfrm>
          <a:prstGeom prst="rect">
            <a:avLst/>
          </a:prstGeom>
          <a:solidFill>
            <a:srgbClr val="E69138">
              <a:alpha val="2440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100"/>
          </a:p>
        </p:txBody>
      </p:sp>
      <p:sp>
        <p:nvSpPr>
          <p:cNvPr id="1761" name="Google Shape;1761;p85"/>
          <p:cNvSpPr txBox="1"/>
          <p:nvPr/>
        </p:nvSpPr>
        <p:spPr>
          <a:xfrm>
            <a:off x="4652613" y="1538625"/>
            <a:ext cx="25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a:t>
            </a:r>
            <a:endParaRPr b="1" sz="1800">
              <a:latin typeface="Times New Roman"/>
              <a:ea typeface="Times New Roman"/>
              <a:cs typeface="Times New Roman"/>
              <a:sym typeface="Times New Roman"/>
            </a:endParaRPr>
          </a:p>
        </p:txBody>
      </p:sp>
      <p:sp>
        <p:nvSpPr>
          <p:cNvPr id="1762" name="Google Shape;1762;p85"/>
          <p:cNvSpPr txBox="1"/>
          <p:nvPr/>
        </p:nvSpPr>
        <p:spPr>
          <a:xfrm>
            <a:off x="8676125" y="1549750"/>
            <a:ext cx="25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a:t>
            </a:r>
            <a:endParaRPr b="1" sz="1800">
              <a:latin typeface="Times New Roman"/>
              <a:ea typeface="Times New Roman"/>
              <a:cs typeface="Times New Roman"/>
              <a:sym typeface="Times New Roman"/>
            </a:endParaRPr>
          </a:p>
        </p:txBody>
      </p:sp>
      <p:sp>
        <p:nvSpPr>
          <p:cNvPr id="1763" name="Google Shape;1763;p85"/>
          <p:cNvSpPr txBox="1"/>
          <p:nvPr/>
        </p:nvSpPr>
        <p:spPr>
          <a:xfrm>
            <a:off x="4784875" y="3029375"/>
            <a:ext cx="4194000" cy="10812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00"/>
          </a:p>
        </p:txBody>
      </p:sp>
      <p:sp>
        <p:nvSpPr>
          <p:cNvPr id="1764" name="Google Shape;1764;p85"/>
          <p:cNvSpPr/>
          <p:nvPr/>
        </p:nvSpPr>
        <p:spPr>
          <a:xfrm>
            <a:off x="5029200" y="3383280"/>
            <a:ext cx="963900" cy="509700"/>
          </a:xfrm>
          <a:prstGeom prst="rect">
            <a:avLst/>
          </a:prstGeom>
          <a:solidFill>
            <a:srgbClr val="76A5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Node A</a:t>
            </a:r>
            <a:endParaRPr sz="1600">
              <a:latin typeface="Times New Roman"/>
              <a:ea typeface="Times New Roman"/>
              <a:cs typeface="Times New Roman"/>
              <a:sym typeface="Times New Roman"/>
            </a:endParaRPr>
          </a:p>
        </p:txBody>
      </p:sp>
      <p:sp>
        <p:nvSpPr>
          <p:cNvPr id="1765" name="Google Shape;1765;p85"/>
          <p:cNvSpPr/>
          <p:nvPr/>
        </p:nvSpPr>
        <p:spPr>
          <a:xfrm>
            <a:off x="6309360" y="3383280"/>
            <a:ext cx="963900" cy="509700"/>
          </a:xfrm>
          <a:prstGeom prst="rect">
            <a:avLst/>
          </a:prstGeom>
          <a:solidFill>
            <a:srgbClr val="76A5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Node B</a:t>
            </a:r>
            <a:endParaRPr sz="1600">
              <a:latin typeface="Times New Roman"/>
              <a:ea typeface="Times New Roman"/>
              <a:cs typeface="Times New Roman"/>
              <a:sym typeface="Times New Roman"/>
            </a:endParaRPr>
          </a:p>
        </p:txBody>
      </p:sp>
      <p:sp>
        <p:nvSpPr>
          <p:cNvPr id="1766" name="Google Shape;1766;p85"/>
          <p:cNvSpPr/>
          <p:nvPr/>
        </p:nvSpPr>
        <p:spPr>
          <a:xfrm>
            <a:off x="7589520" y="3383280"/>
            <a:ext cx="963900" cy="509700"/>
          </a:xfrm>
          <a:prstGeom prst="rect">
            <a:avLst/>
          </a:prstGeom>
          <a:solidFill>
            <a:srgbClr val="76A5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Node C</a:t>
            </a:r>
            <a:endParaRPr sz="1600">
              <a:latin typeface="Times New Roman"/>
              <a:ea typeface="Times New Roman"/>
              <a:cs typeface="Times New Roman"/>
              <a:sym typeface="Times New Roman"/>
            </a:endParaRPr>
          </a:p>
        </p:txBody>
      </p:sp>
      <p:pic>
        <p:nvPicPr>
          <p:cNvPr id="1767" name="Google Shape;1767;p85"/>
          <p:cNvPicPr preferRelativeResize="0"/>
          <p:nvPr/>
        </p:nvPicPr>
        <p:blipFill>
          <a:blip r:embed="rId4">
            <a:alphaModFix/>
          </a:blip>
          <a:stretch>
            <a:fillRect/>
          </a:stretch>
        </p:blipFill>
        <p:spPr>
          <a:xfrm>
            <a:off x="6646987" y="2943575"/>
            <a:ext cx="256800" cy="256800"/>
          </a:xfrm>
          <a:prstGeom prst="rect">
            <a:avLst/>
          </a:prstGeom>
          <a:noFill/>
          <a:ln>
            <a:noFill/>
          </a:ln>
        </p:spPr>
      </p:pic>
      <p:sp>
        <p:nvSpPr>
          <p:cNvPr id="1768" name="Google Shape;1768;p85"/>
          <p:cNvSpPr txBox="1"/>
          <p:nvPr/>
        </p:nvSpPr>
        <p:spPr>
          <a:xfrm>
            <a:off x="3813925" y="3685704"/>
            <a:ext cx="69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CLog</a:t>
            </a:r>
            <a:endParaRPr sz="1000">
              <a:latin typeface="Times New Roman"/>
              <a:ea typeface="Times New Roman"/>
              <a:cs typeface="Times New Roman"/>
              <a:sym typeface="Times New Roman"/>
            </a:endParaRPr>
          </a:p>
        </p:txBody>
      </p:sp>
      <p:sp>
        <p:nvSpPr>
          <p:cNvPr id="1769" name="Google Shape;1769;p85"/>
          <p:cNvSpPr txBox="1"/>
          <p:nvPr/>
        </p:nvSpPr>
        <p:spPr>
          <a:xfrm>
            <a:off x="1813563" y="3694704"/>
            <a:ext cx="69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OLog</a:t>
            </a:r>
            <a:endParaRPr sz="1000">
              <a:latin typeface="Times New Roman"/>
              <a:ea typeface="Times New Roman"/>
              <a:cs typeface="Times New Roman"/>
              <a:sym typeface="Times New Roman"/>
            </a:endParaRPr>
          </a:p>
        </p:txBody>
      </p:sp>
      <p:pic>
        <p:nvPicPr>
          <p:cNvPr id="1770" name="Google Shape;1770;p85"/>
          <p:cNvPicPr preferRelativeResize="0"/>
          <p:nvPr/>
        </p:nvPicPr>
        <p:blipFill rotWithShape="1">
          <a:blip r:embed="rId5">
            <a:alphaModFix/>
          </a:blip>
          <a:srcRect b="0" l="21186" r="21083" t="0"/>
          <a:stretch/>
        </p:blipFill>
        <p:spPr>
          <a:xfrm rot="5400000">
            <a:off x="2172268" y="3877713"/>
            <a:ext cx="181614" cy="331850"/>
          </a:xfrm>
          <a:prstGeom prst="rect">
            <a:avLst/>
          </a:prstGeom>
          <a:noFill/>
          <a:ln>
            <a:noFill/>
          </a:ln>
        </p:spPr>
      </p:pic>
      <p:pic>
        <p:nvPicPr>
          <p:cNvPr id="1771" name="Google Shape;1771;p85"/>
          <p:cNvPicPr preferRelativeResize="0"/>
          <p:nvPr/>
        </p:nvPicPr>
        <p:blipFill rotWithShape="1">
          <a:blip r:embed="rId5">
            <a:alphaModFix/>
          </a:blip>
          <a:srcRect b="0" l="21186" r="21083" t="0"/>
          <a:stretch/>
        </p:blipFill>
        <p:spPr>
          <a:xfrm rot="5400000">
            <a:off x="2219675" y="1089575"/>
            <a:ext cx="167450" cy="331850"/>
          </a:xfrm>
          <a:prstGeom prst="rect">
            <a:avLst/>
          </a:prstGeom>
          <a:noFill/>
          <a:ln>
            <a:noFill/>
          </a:ln>
        </p:spPr>
      </p:pic>
      <p:sp>
        <p:nvSpPr>
          <p:cNvPr id="1772" name="Google Shape;1772;p85"/>
          <p:cNvSpPr txBox="1"/>
          <p:nvPr/>
        </p:nvSpPr>
        <p:spPr>
          <a:xfrm>
            <a:off x="8494776" y="3398675"/>
            <a:ext cx="25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a:t>
            </a:r>
            <a:endParaRPr b="1" sz="1800">
              <a:latin typeface="Times New Roman"/>
              <a:ea typeface="Times New Roman"/>
              <a:cs typeface="Times New Roman"/>
              <a:sym typeface="Times New Roman"/>
            </a:endParaRPr>
          </a:p>
        </p:txBody>
      </p:sp>
      <p:sp>
        <p:nvSpPr>
          <p:cNvPr id="1773" name="Google Shape;1773;p85"/>
          <p:cNvSpPr txBox="1"/>
          <p:nvPr/>
        </p:nvSpPr>
        <p:spPr>
          <a:xfrm>
            <a:off x="4651813" y="3398675"/>
            <a:ext cx="25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a:t>
            </a:r>
            <a:endParaRPr b="1" sz="1800">
              <a:latin typeface="Times New Roman"/>
              <a:ea typeface="Times New Roman"/>
              <a:cs typeface="Times New Roman"/>
              <a:sym typeface="Times New Roman"/>
            </a:endParaRPr>
          </a:p>
        </p:txBody>
      </p:sp>
      <p:pic>
        <p:nvPicPr>
          <p:cNvPr id="1774" name="Google Shape;1774;p85"/>
          <p:cNvPicPr preferRelativeResize="0"/>
          <p:nvPr/>
        </p:nvPicPr>
        <p:blipFill rotWithShape="1">
          <a:blip r:embed="rId5">
            <a:alphaModFix/>
          </a:blip>
          <a:srcRect b="0" l="21186" r="21083" t="0"/>
          <a:stretch/>
        </p:blipFill>
        <p:spPr>
          <a:xfrm rot="5400000">
            <a:off x="6607175" y="1063475"/>
            <a:ext cx="167450" cy="331850"/>
          </a:xfrm>
          <a:prstGeom prst="rect">
            <a:avLst/>
          </a:prstGeom>
          <a:noFill/>
          <a:ln>
            <a:noFill/>
          </a:ln>
        </p:spPr>
      </p:pic>
      <p:sp>
        <p:nvSpPr>
          <p:cNvPr id="1775" name="Google Shape;1775;p85"/>
          <p:cNvSpPr txBox="1"/>
          <p:nvPr/>
        </p:nvSpPr>
        <p:spPr>
          <a:xfrm>
            <a:off x="4706688" y="1145375"/>
            <a:ext cx="175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Primary Object  Pool </a:t>
            </a:r>
            <a:endParaRPr b="1" sz="1200">
              <a:latin typeface="Times New Roman"/>
              <a:ea typeface="Times New Roman"/>
              <a:cs typeface="Times New Roman"/>
              <a:sym typeface="Times New Roman"/>
            </a:endParaRPr>
          </a:p>
        </p:txBody>
      </p:sp>
      <p:sp>
        <p:nvSpPr>
          <p:cNvPr id="1776" name="Google Shape;1776;p85"/>
          <p:cNvSpPr txBox="1"/>
          <p:nvPr/>
        </p:nvSpPr>
        <p:spPr>
          <a:xfrm>
            <a:off x="4708013" y="3029375"/>
            <a:ext cx="175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Times New Roman"/>
                <a:ea typeface="Times New Roman"/>
                <a:cs typeface="Times New Roman"/>
                <a:sym typeface="Times New Roman"/>
              </a:rPr>
              <a:t>Replica Object  Pool </a:t>
            </a:r>
            <a:endParaRPr b="1" sz="1200">
              <a:latin typeface="Times New Roman"/>
              <a:ea typeface="Times New Roman"/>
              <a:cs typeface="Times New Roman"/>
              <a:sym typeface="Times New Roman"/>
            </a:endParaRPr>
          </a:p>
        </p:txBody>
      </p:sp>
      <p:cxnSp>
        <p:nvCxnSpPr>
          <p:cNvPr id="1777" name="Google Shape;1777;p85"/>
          <p:cNvCxnSpPr/>
          <p:nvPr/>
        </p:nvCxnSpPr>
        <p:spPr>
          <a:xfrm>
            <a:off x="4795375" y="2212700"/>
            <a:ext cx="0" cy="879600"/>
          </a:xfrm>
          <a:prstGeom prst="straightConnector1">
            <a:avLst/>
          </a:prstGeom>
          <a:noFill/>
          <a:ln cap="flat" cmpd="sng" w="19050">
            <a:solidFill>
              <a:srgbClr val="3C78D8"/>
            </a:solidFill>
            <a:prstDash val="dash"/>
            <a:round/>
            <a:headEnd len="med" w="med" type="none"/>
            <a:tailEnd len="med" w="med" type="triangle"/>
          </a:ln>
        </p:spPr>
      </p:cxnSp>
      <p:cxnSp>
        <p:nvCxnSpPr>
          <p:cNvPr id="1778" name="Google Shape;1778;p85"/>
          <p:cNvCxnSpPr/>
          <p:nvPr/>
        </p:nvCxnSpPr>
        <p:spPr>
          <a:xfrm>
            <a:off x="8978775" y="2212700"/>
            <a:ext cx="0" cy="879600"/>
          </a:xfrm>
          <a:prstGeom prst="straightConnector1">
            <a:avLst/>
          </a:prstGeom>
          <a:noFill/>
          <a:ln cap="flat" cmpd="sng" w="19050">
            <a:solidFill>
              <a:srgbClr val="3C78D8"/>
            </a:solidFill>
            <a:prstDash val="dash"/>
            <a:round/>
            <a:headEnd len="med" w="med" type="none"/>
            <a:tailEnd len="med" w="med" type="triangle"/>
          </a:ln>
        </p:spPr>
      </p:cxnSp>
      <p:sp>
        <p:nvSpPr>
          <p:cNvPr id="1779" name="Google Shape;1779;p85"/>
          <p:cNvSpPr txBox="1"/>
          <p:nvPr/>
        </p:nvSpPr>
        <p:spPr>
          <a:xfrm>
            <a:off x="5540738" y="2389938"/>
            <a:ext cx="2867700" cy="431100"/>
          </a:xfrm>
          <a:prstGeom prst="rect">
            <a:avLst/>
          </a:prstGeom>
          <a:solidFill>
            <a:srgbClr val="999999">
              <a:alpha val="536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Asynchronous  Replication </a:t>
            </a:r>
            <a:endParaRPr b="1" sz="1600">
              <a:latin typeface="Times New Roman"/>
              <a:ea typeface="Times New Roman"/>
              <a:cs typeface="Times New Roman"/>
              <a:sym typeface="Times New Roman"/>
            </a:endParaRPr>
          </a:p>
        </p:txBody>
      </p:sp>
      <p:sp>
        <p:nvSpPr>
          <p:cNvPr id="1780" name="Google Shape;1780;p85"/>
          <p:cNvSpPr txBox="1"/>
          <p:nvPr/>
        </p:nvSpPr>
        <p:spPr>
          <a:xfrm>
            <a:off x="999000" y="745463"/>
            <a:ext cx="260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NVM Log Pool Replication </a:t>
            </a:r>
            <a:endParaRPr b="1">
              <a:latin typeface="Times New Roman"/>
              <a:ea typeface="Times New Roman"/>
              <a:cs typeface="Times New Roman"/>
              <a:sym typeface="Times New Roman"/>
            </a:endParaRPr>
          </a:p>
        </p:txBody>
      </p:sp>
      <p:sp>
        <p:nvSpPr>
          <p:cNvPr id="1781" name="Google Shape;1781;p85"/>
          <p:cNvSpPr txBox="1"/>
          <p:nvPr/>
        </p:nvSpPr>
        <p:spPr>
          <a:xfrm>
            <a:off x="5536200" y="748788"/>
            <a:ext cx="260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NVM Object Pool Replication </a:t>
            </a:r>
            <a:endParaRPr b="1">
              <a:latin typeface="Times New Roman"/>
              <a:ea typeface="Times New Roman"/>
              <a:cs typeface="Times New Roman"/>
              <a:sym typeface="Times New Roman"/>
            </a:endParaRPr>
          </a:p>
        </p:txBody>
      </p:sp>
      <p:sp>
        <p:nvSpPr>
          <p:cNvPr id="1782" name="Google Shape;1782;p85"/>
          <p:cNvSpPr/>
          <p:nvPr/>
        </p:nvSpPr>
        <p:spPr>
          <a:xfrm>
            <a:off x="295675" y="4190356"/>
            <a:ext cx="4027800" cy="537600"/>
          </a:xfrm>
          <a:prstGeom prst="roundRect">
            <a:avLst>
              <a:gd fmla="val 16667" name="adj"/>
            </a:avLst>
          </a:prstGeom>
          <a:solidFill>
            <a:srgbClr val="D9EAD3"/>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Times New Roman"/>
                <a:ea typeface="Times New Roman"/>
                <a:cs typeface="Times New Roman"/>
                <a:sym typeface="Times New Roman"/>
              </a:rPr>
              <a:t>The logs are synchronously replicated on the NVM in the critical path </a:t>
            </a:r>
            <a:endParaRPr/>
          </a:p>
        </p:txBody>
      </p:sp>
      <p:sp>
        <p:nvSpPr>
          <p:cNvPr id="1783" name="Google Shape;1783;p85"/>
          <p:cNvSpPr/>
          <p:nvPr/>
        </p:nvSpPr>
        <p:spPr>
          <a:xfrm>
            <a:off x="4826700" y="4190356"/>
            <a:ext cx="4027800" cy="537600"/>
          </a:xfrm>
          <a:prstGeom prst="roundRect">
            <a:avLst>
              <a:gd fmla="val 16667" name="adj"/>
            </a:avLst>
          </a:prstGeom>
          <a:solidFill>
            <a:srgbClr val="D9EAD3"/>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dk1"/>
                </a:solidFill>
                <a:latin typeface="Times New Roman"/>
                <a:ea typeface="Times New Roman"/>
                <a:cs typeface="Times New Roman"/>
                <a:sym typeface="Times New Roman"/>
              </a:rPr>
              <a:t>The NVM objects are asynchronously replicated on the SSD out of the critical path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8"/>
                                        </p:tgtEl>
                                        <p:attrNameLst>
                                          <p:attrName>style.visibility</p:attrName>
                                        </p:attrNameLst>
                                      </p:cBhvr>
                                      <p:to>
                                        <p:strVal val="visible"/>
                                      </p:to>
                                    </p:set>
                                    <p:animEffect filter="fade" transition="in">
                                      <p:cBhvr>
                                        <p:cTn dur="1000"/>
                                        <p:tgtEl>
                                          <p:spTgt spid="1728"/>
                                        </p:tgtEl>
                                      </p:cBhvr>
                                    </p:animEffect>
                                  </p:childTnLst>
                                </p:cTn>
                              </p:par>
                              <p:par>
                                <p:cTn fill="hold" nodeType="withEffect" presetClass="entr" presetID="10" presetSubtype="0">
                                  <p:stCondLst>
                                    <p:cond delay="0"/>
                                  </p:stCondLst>
                                  <p:childTnLst>
                                    <p:set>
                                      <p:cBhvr>
                                        <p:cTn dur="1" fill="hold">
                                          <p:stCondLst>
                                            <p:cond delay="0"/>
                                          </p:stCondLst>
                                        </p:cTn>
                                        <p:tgtEl>
                                          <p:spTgt spid="1733"/>
                                        </p:tgtEl>
                                        <p:attrNameLst>
                                          <p:attrName>style.visibility</p:attrName>
                                        </p:attrNameLst>
                                      </p:cBhvr>
                                      <p:to>
                                        <p:strVal val="visible"/>
                                      </p:to>
                                    </p:set>
                                    <p:animEffect filter="fade" transition="in">
                                      <p:cBhvr>
                                        <p:cTn dur="1000"/>
                                        <p:tgtEl>
                                          <p:spTgt spid="1733"/>
                                        </p:tgtEl>
                                      </p:cBhvr>
                                    </p:animEffect>
                                  </p:childTnLst>
                                </p:cTn>
                              </p:par>
                              <p:par>
                                <p:cTn fill="hold" nodeType="withEffect" presetClass="entr" presetID="10" presetSubtype="0">
                                  <p:stCondLst>
                                    <p:cond delay="0"/>
                                  </p:stCondLst>
                                  <p:childTnLst>
                                    <p:set>
                                      <p:cBhvr>
                                        <p:cTn dur="1" fill="hold">
                                          <p:stCondLst>
                                            <p:cond delay="0"/>
                                          </p:stCondLst>
                                        </p:cTn>
                                        <p:tgtEl>
                                          <p:spTgt spid="1771"/>
                                        </p:tgtEl>
                                        <p:attrNameLst>
                                          <p:attrName>style.visibility</p:attrName>
                                        </p:attrNameLst>
                                      </p:cBhvr>
                                      <p:to>
                                        <p:strVal val="visible"/>
                                      </p:to>
                                    </p:set>
                                    <p:animEffect filter="fade" transition="in">
                                      <p:cBhvr>
                                        <p:cTn dur="1000"/>
                                        <p:tgtEl>
                                          <p:spTgt spid="1771"/>
                                        </p:tgtEl>
                                      </p:cBhvr>
                                    </p:animEffect>
                                  </p:childTnLst>
                                </p:cTn>
                              </p:par>
                              <p:par>
                                <p:cTn fill="hold" nodeType="withEffect" presetClass="entr" presetID="10" presetSubtype="0">
                                  <p:stCondLst>
                                    <p:cond delay="0"/>
                                  </p:stCondLst>
                                  <p:childTnLst>
                                    <p:set>
                                      <p:cBhvr>
                                        <p:cTn dur="1" fill="hold">
                                          <p:stCondLst>
                                            <p:cond delay="0"/>
                                          </p:stCondLst>
                                        </p:cTn>
                                        <p:tgtEl>
                                          <p:spTgt spid="1731"/>
                                        </p:tgtEl>
                                        <p:attrNameLst>
                                          <p:attrName>style.visibility</p:attrName>
                                        </p:attrNameLst>
                                      </p:cBhvr>
                                      <p:to>
                                        <p:strVal val="visible"/>
                                      </p:to>
                                    </p:set>
                                    <p:animEffect filter="fade" transition="in">
                                      <p:cBhvr>
                                        <p:cTn dur="1000"/>
                                        <p:tgtEl>
                                          <p:spTgt spid="1731"/>
                                        </p:tgtEl>
                                      </p:cBhvr>
                                    </p:animEffect>
                                  </p:childTnLst>
                                </p:cTn>
                              </p:par>
                              <p:par>
                                <p:cTn fill="hold" nodeType="withEffect" presetClass="entr" presetID="10" presetSubtype="0">
                                  <p:stCondLst>
                                    <p:cond delay="0"/>
                                  </p:stCondLst>
                                  <p:childTnLst>
                                    <p:set>
                                      <p:cBhvr>
                                        <p:cTn dur="1" fill="hold">
                                          <p:stCondLst>
                                            <p:cond delay="0"/>
                                          </p:stCondLst>
                                        </p:cTn>
                                        <p:tgtEl>
                                          <p:spTgt spid="1732"/>
                                        </p:tgtEl>
                                        <p:attrNameLst>
                                          <p:attrName>style.visibility</p:attrName>
                                        </p:attrNameLst>
                                      </p:cBhvr>
                                      <p:to>
                                        <p:strVal val="visible"/>
                                      </p:to>
                                    </p:set>
                                    <p:animEffect filter="fade" transition="in">
                                      <p:cBhvr>
                                        <p:cTn dur="1000"/>
                                        <p:tgtEl>
                                          <p:spTgt spid="1732"/>
                                        </p:tgtEl>
                                      </p:cBhvr>
                                    </p:animEffect>
                                  </p:childTnLst>
                                </p:cTn>
                              </p:par>
                              <p:par>
                                <p:cTn fill="hold" nodeType="withEffect" presetClass="entr" presetID="10" presetSubtype="0">
                                  <p:stCondLst>
                                    <p:cond delay="0"/>
                                  </p:stCondLst>
                                  <p:childTnLst>
                                    <p:set>
                                      <p:cBhvr>
                                        <p:cTn dur="1" fill="hold">
                                          <p:stCondLst>
                                            <p:cond delay="0"/>
                                          </p:stCondLst>
                                        </p:cTn>
                                        <p:tgtEl>
                                          <p:spTgt spid="1729"/>
                                        </p:tgtEl>
                                        <p:attrNameLst>
                                          <p:attrName>style.visibility</p:attrName>
                                        </p:attrNameLst>
                                      </p:cBhvr>
                                      <p:to>
                                        <p:strVal val="visible"/>
                                      </p:to>
                                    </p:set>
                                    <p:animEffect filter="fade" transition="in">
                                      <p:cBhvr>
                                        <p:cTn dur="1000"/>
                                        <p:tgtEl>
                                          <p:spTgt spid="1729"/>
                                        </p:tgtEl>
                                      </p:cBhvr>
                                    </p:animEffect>
                                  </p:childTnLst>
                                </p:cTn>
                              </p:par>
                              <p:par>
                                <p:cTn fill="hold" nodeType="withEffect" presetClass="entr" presetID="10" presetSubtype="0">
                                  <p:stCondLst>
                                    <p:cond delay="0"/>
                                  </p:stCondLst>
                                  <p:childTnLst>
                                    <p:set>
                                      <p:cBhvr>
                                        <p:cTn dur="1" fill="hold">
                                          <p:stCondLst>
                                            <p:cond delay="0"/>
                                          </p:stCondLst>
                                        </p:cTn>
                                        <p:tgtEl>
                                          <p:spTgt spid="1734"/>
                                        </p:tgtEl>
                                        <p:attrNameLst>
                                          <p:attrName>style.visibility</p:attrName>
                                        </p:attrNameLst>
                                      </p:cBhvr>
                                      <p:to>
                                        <p:strVal val="visible"/>
                                      </p:to>
                                    </p:set>
                                    <p:animEffect filter="fade" transition="in">
                                      <p:cBhvr>
                                        <p:cTn dur="1000"/>
                                        <p:tgtEl>
                                          <p:spTgt spid="1734"/>
                                        </p:tgtEl>
                                      </p:cBhvr>
                                    </p:animEffect>
                                  </p:childTnLst>
                                </p:cTn>
                              </p:par>
                              <p:par>
                                <p:cTn fill="hold" nodeType="withEffect" presetClass="entr" presetID="10" presetSubtype="0">
                                  <p:stCondLst>
                                    <p:cond delay="0"/>
                                  </p:stCondLst>
                                  <p:childTnLst>
                                    <p:set>
                                      <p:cBhvr>
                                        <p:cTn dur="1" fill="hold">
                                          <p:stCondLst>
                                            <p:cond delay="0"/>
                                          </p:stCondLst>
                                        </p:cTn>
                                        <p:tgtEl>
                                          <p:spTgt spid="1735"/>
                                        </p:tgtEl>
                                        <p:attrNameLst>
                                          <p:attrName>style.visibility</p:attrName>
                                        </p:attrNameLst>
                                      </p:cBhvr>
                                      <p:to>
                                        <p:strVal val="visible"/>
                                      </p:to>
                                    </p:set>
                                    <p:animEffect filter="fade" transition="in">
                                      <p:cBhvr>
                                        <p:cTn dur="1000"/>
                                        <p:tgtEl>
                                          <p:spTgt spid="1735"/>
                                        </p:tgtEl>
                                      </p:cBhvr>
                                    </p:animEffect>
                                  </p:childTnLst>
                                </p:cTn>
                              </p:par>
                              <p:par>
                                <p:cTn fill="hold" nodeType="withEffect" presetClass="entr" presetID="10" presetSubtype="0">
                                  <p:stCondLst>
                                    <p:cond delay="0"/>
                                  </p:stCondLst>
                                  <p:childTnLst>
                                    <p:set>
                                      <p:cBhvr>
                                        <p:cTn dur="1" fill="hold">
                                          <p:stCondLst>
                                            <p:cond delay="0"/>
                                          </p:stCondLst>
                                        </p:cTn>
                                        <p:tgtEl>
                                          <p:spTgt spid="1738"/>
                                        </p:tgtEl>
                                        <p:attrNameLst>
                                          <p:attrName>style.visibility</p:attrName>
                                        </p:attrNameLst>
                                      </p:cBhvr>
                                      <p:to>
                                        <p:strVal val="visible"/>
                                      </p:to>
                                    </p:set>
                                    <p:animEffect filter="fade" transition="in">
                                      <p:cBhvr>
                                        <p:cTn dur="1000"/>
                                        <p:tgtEl>
                                          <p:spTgt spid="1738"/>
                                        </p:tgtEl>
                                      </p:cBhvr>
                                    </p:animEffect>
                                  </p:childTnLst>
                                </p:cTn>
                              </p:par>
                              <p:par>
                                <p:cTn fill="hold" nodeType="withEffect" presetClass="entr" presetID="10" presetSubtype="0">
                                  <p:stCondLst>
                                    <p:cond delay="0"/>
                                  </p:stCondLst>
                                  <p:childTnLst>
                                    <p:set>
                                      <p:cBhvr>
                                        <p:cTn dur="1" fill="hold">
                                          <p:stCondLst>
                                            <p:cond delay="0"/>
                                          </p:stCondLst>
                                        </p:cTn>
                                        <p:tgtEl>
                                          <p:spTgt spid="1730"/>
                                        </p:tgtEl>
                                        <p:attrNameLst>
                                          <p:attrName>style.visibility</p:attrName>
                                        </p:attrNameLst>
                                      </p:cBhvr>
                                      <p:to>
                                        <p:strVal val="visible"/>
                                      </p:to>
                                    </p:set>
                                    <p:animEffect filter="fade" transition="in">
                                      <p:cBhvr>
                                        <p:cTn dur="1000"/>
                                        <p:tgtEl>
                                          <p:spTgt spid="1730"/>
                                        </p:tgtEl>
                                      </p:cBhvr>
                                    </p:animEffect>
                                  </p:childTnLst>
                                </p:cTn>
                              </p:par>
                              <p:par>
                                <p:cTn fill="hold" nodeType="withEffect" presetClass="entr" presetID="10" presetSubtype="0">
                                  <p:stCondLst>
                                    <p:cond delay="0"/>
                                  </p:stCondLst>
                                  <p:childTnLst>
                                    <p:set>
                                      <p:cBhvr>
                                        <p:cTn dur="1" fill="hold">
                                          <p:stCondLst>
                                            <p:cond delay="0"/>
                                          </p:stCondLst>
                                        </p:cTn>
                                        <p:tgtEl>
                                          <p:spTgt spid="1736"/>
                                        </p:tgtEl>
                                        <p:attrNameLst>
                                          <p:attrName>style.visibility</p:attrName>
                                        </p:attrNameLst>
                                      </p:cBhvr>
                                      <p:to>
                                        <p:strVal val="visible"/>
                                      </p:to>
                                    </p:set>
                                    <p:animEffect filter="fade" transition="in">
                                      <p:cBhvr>
                                        <p:cTn dur="1000"/>
                                        <p:tgtEl>
                                          <p:spTgt spid="1736"/>
                                        </p:tgtEl>
                                      </p:cBhvr>
                                    </p:animEffect>
                                  </p:childTnLst>
                                </p:cTn>
                              </p:par>
                              <p:par>
                                <p:cTn fill="hold" nodeType="withEffect" presetClass="entr" presetID="10" presetSubtype="0">
                                  <p:stCondLst>
                                    <p:cond delay="0"/>
                                  </p:stCondLst>
                                  <p:childTnLst>
                                    <p:set>
                                      <p:cBhvr>
                                        <p:cTn dur="1" fill="hold">
                                          <p:stCondLst>
                                            <p:cond delay="0"/>
                                          </p:stCondLst>
                                        </p:cTn>
                                        <p:tgtEl>
                                          <p:spTgt spid="1737"/>
                                        </p:tgtEl>
                                        <p:attrNameLst>
                                          <p:attrName>style.visibility</p:attrName>
                                        </p:attrNameLst>
                                      </p:cBhvr>
                                      <p:to>
                                        <p:strVal val="visible"/>
                                      </p:to>
                                    </p:set>
                                    <p:animEffect filter="fade" transition="in">
                                      <p:cBhvr>
                                        <p:cTn dur="1000"/>
                                        <p:tgtEl>
                                          <p:spTgt spid="1737"/>
                                        </p:tgtEl>
                                      </p:cBhvr>
                                    </p:animEffect>
                                  </p:childTnLst>
                                </p:cTn>
                              </p:par>
                              <p:par>
                                <p:cTn fill="hold" nodeType="withEffect" presetClass="entr" presetID="10" presetSubtype="0">
                                  <p:stCondLst>
                                    <p:cond delay="0"/>
                                  </p:stCondLst>
                                  <p:childTnLst>
                                    <p:set>
                                      <p:cBhvr>
                                        <p:cTn dur="1" fill="hold">
                                          <p:stCondLst>
                                            <p:cond delay="0"/>
                                          </p:stCondLst>
                                        </p:cTn>
                                        <p:tgtEl>
                                          <p:spTgt spid="1747"/>
                                        </p:tgtEl>
                                        <p:attrNameLst>
                                          <p:attrName>style.visibility</p:attrName>
                                        </p:attrNameLst>
                                      </p:cBhvr>
                                      <p:to>
                                        <p:strVal val="visible"/>
                                      </p:to>
                                    </p:set>
                                    <p:animEffect filter="fade" transition="in">
                                      <p:cBhvr>
                                        <p:cTn dur="1000"/>
                                        <p:tgtEl>
                                          <p:spTgt spid="17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9"/>
                                        </p:tgtEl>
                                        <p:attrNameLst>
                                          <p:attrName>style.visibility</p:attrName>
                                        </p:attrNameLst>
                                      </p:cBhvr>
                                      <p:to>
                                        <p:strVal val="visible"/>
                                      </p:to>
                                    </p:set>
                                    <p:animEffect filter="fade" transition="in">
                                      <p:cBhvr>
                                        <p:cTn dur="1000"/>
                                        <p:tgtEl>
                                          <p:spTgt spid="1739"/>
                                        </p:tgtEl>
                                      </p:cBhvr>
                                    </p:animEffect>
                                  </p:childTnLst>
                                </p:cTn>
                              </p:par>
                              <p:par>
                                <p:cTn fill="hold" nodeType="withEffect" presetClass="entr" presetID="10" presetSubtype="0">
                                  <p:stCondLst>
                                    <p:cond delay="0"/>
                                  </p:stCondLst>
                                  <p:childTnLst>
                                    <p:set>
                                      <p:cBhvr>
                                        <p:cTn dur="1" fill="hold">
                                          <p:stCondLst>
                                            <p:cond delay="0"/>
                                          </p:stCondLst>
                                        </p:cTn>
                                        <p:tgtEl>
                                          <p:spTgt spid="1740"/>
                                        </p:tgtEl>
                                        <p:attrNameLst>
                                          <p:attrName>style.visibility</p:attrName>
                                        </p:attrNameLst>
                                      </p:cBhvr>
                                      <p:to>
                                        <p:strVal val="visible"/>
                                      </p:to>
                                    </p:set>
                                    <p:animEffect filter="fade" transition="in">
                                      <p:cBhvr>
                                        <p:cTn dur="1000"/>
                                        <p:tgtEl>
                                          <p:spTgt spid="1740"/>
                                        </p:tgtEl>
                                      </p:cBhvr>
                                    </p:animEffect>
                                  </p:childTnLst>
                                </p:cTn>
                              </p:par>
                              <p:par>
                                <p:cTn fill="hold" nodeType="withEffect" presetClass="entr" presetID="10" presetSubtype="0">
                                  <p:stCondLst>
                                    <p:cond delay="0"/>
                                  </p:stCondLst>
                                  <p:childTnLst>
                                    <p:set>
                                      <p:cBhvr>
                                        <p:cTn dur="1" fill="hold">
                                          <p:stCondLst>
                                            <p:cond delay="0"/>
                                          </p:stCondLst>
                                        </p:cTn>
                                        <p:tgtEl>
                                          <p:spTgt spid="1770"/>
                                        </p:tgtEl>
                                        <p:attrNameLst>
                                          <p:attrName>style.visibility</p:attrName>
                                        </p:attrNameLst>
                                      </p:cBhvr>
                                      <p:to>
                                        <p:strVal val="visible"/>
                                      </p:to>
                                    </p:set>
                                    <p:animEffect filter="fade" transition="in">
                                      <p:cBhvr>
                                        <p:cTn dur="1000"/>
                                        <p:tgtEl>
                                          <p:spTgt spid="17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0"/>
                                        </p:tgtEl>
                                        <p:attrNameLst>
                                          <p:attrName>style.visibility</p:attrName>
                                        </p:attrNameLst>
                                      </p:cBhvr>
                                      <p:to>
                                        <p:strVal val="visible"/>
                                      </p:to>
                                    </p:set>
                                    <p:animEffect filter="fade" transition="in">
                                      <p:cBhvr>
                                        <p:cTn dur="1000"/>
                                        <p:tgtEl>
                                          <p:spTgt spid="1750"/>
                                        </p:tgtEl>
                                      </p:cBhvr>
                                    </p:animEffect>
                                  </p:childTnLst>
                                </p:cTn>
                              </p:par>
                              <p:par>
                                <p:cTn fill="hold" nodeType="withEffect" presetClass="entr" presetID="10" presetSubtype="0">
                                  <p:stCondLst>
                                    <p:cond delay="0"/>
                                  </p:stCondLst>
                                  <p:childTnLst>
                                    <p:set>
                                      <p:cBhvr>
                                        <p:cTn dur="1" fill="hold">
                                          <p:stCondLst>
                                            <p:cond delay="0"/>
                                          </p:stCondLst>
                                        </p:cTn>
                                        <p:tgtEl>
                                          <p:spTgt spid="1751"/>
                                        </p:tgtEl>
                                        <p:attrNameLst>
                                          <p:attrName>style.visibility</p:attrName>
                                        </p:attrNameLst>
                                      </p:cBhvr>
                                      <p:to>
                                        <p:strVal val="visible"/>
                                      </p:to>
                                    </p:set>
                                    <p:animEffect filter="fade" transition="in">
                                      <p:cBhvr>
                                        <p:cTn dur="1000"/>
                                        <p:tgtEl>
                                          <p:spTgt spid="175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41"/>
                                        </p:tgtEl>
                                        <p:attrNameLst>
                                          <p:attrName>style.visibility</p:attrName>
                                        </p:attrNameLst>
                                      </p:cBhvr>
                                      <p:to>
                                        <p:strVal val="visible"/>
                                      </p:to>
                                    </p:set>
                                    <p:animEffect filter="fade" transition="in">
                                      <p:cBhvr>
                                        <p:cTn dur="1000"/>
                                        <p:tgtEl>
                                          <p:spTgt spid="174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54"/>
                                        </p:tgtEl>
                                        <p:attrNameLst>
                                          <p:attrName>style.visibility</p:attrName>
                                        </p:attrNameLst>
                                      </p:cBhvr>
                                      <p:to>
                                        <p:strVal val="visible"/>
                                      </p:to>
                                    </p:set>
                                    <p:animEffect filter="fade" transition="in">
                                      <p:cBhvr>
                                        <p:cTn dur="1000"/>
                                        <p:tgtEl>
                                          <p:spTgt spid="1754"/>
                                        </p:tgtEl>
                                      </p:cBhvr>
                                    </p:animEffect>
                                  </p:childTnLst>
                                </p:cTn>
                              </p:par>
                              <p:par>
                                <p:cTn fill="hold" nodeType="withEffect" presetClass="entr" presetID="10" presetSubtype="0">
                                  <p:stCondLst>
                                    <p:cond delay="0"/>
                                  </p:stCondLst>
                                  <p:childTnLst>
                                    <p:set>
                                      <p:cBhvr>
                                        <p:cTn dur="1" fill="hold">
                                          <p:stCondLst>
                                            <p:cond delay="0"/>
                                          </p:stCondLst>
                                        </p:cTn>
                                        <p:tgtEl>
                                          <p:spTgt spid="1742"/>
                                        </p:tgtEl>
                                        <p:attrNameLst>
                                          <p:attrName>style.visibility</p:attrName>
                                        </p:attrNameLst>
                                      </p:cBhvr>
                                      <p:to>
                                        <p:strVal val="visible"/>
                                      </p:to>
                                    </p:set>
                                    <p:animEffect filter="fade" transition="in">
                                      <p:cBhvr>
                                        <p:cTn dur="1000"/>
                                        <p:tgtEl>
                                          <p:spTgt spid="1742"/>
                                        </p:tgtEl>
                                      </p:cBhvr>
                                    </p:animEffect>
                                  </p:childTnLst>
                                </p:cTn>
                              </p:par>
                              <p:par>
                                <p:cTn fill="hold" nodeType="withEffect" presetClass="entr" presetID="10" presetSubtype="0">
                                  <p:stCondLst>
                                    <p:cond delay="0"/>
                                  </p:stCondLst>
                                  <p:childTnLst>
                                    <p:set>
                                      <p:cBhvr>
                                        <p:cTn dur="1" fill="hold">
                                          <p:stCondLst>
                                            <p:cond delay="0"/>
                                          </p:stCondLst>
                                        </p:cTn>
                                        <p:tgtEl>
                                          <p:spTgt spid="1743"/>
                                        </p:tgtEl>
                                        <p:attrNameLst>
                                          <p:attrName>style.visibility</p:attrName>
                                        </p:attrNameLst>
                                      </p:cBhvr>
                                      <p:to>
                                        <p:strVal val="visible"/>
                                      </p:to>
                                    </p:set>
                                    <p:animEffect filter="fade" transition="in">
                                      <p:cBhvr>
                                        <p:cTn dur="1000"/>
                                        <p:tgtEl>
                                          <p:spTgt spid="1743"/>
                                        </p:tgtEl>
                                      </p:cBhvr>
                                    </p:animEffect>
                                  </p:childTnLst>
                                </p:cTn>
                              </p:par>
                              <p:par>
                                <p:cTn fill="hold" nodeType="withEffect" presetClass="entr" presetID="10" presetSubtype="0">
                                  <p:stCondLst>
                                    <p:cond delay="0"/>
                                  </p:stCondLst>
                                  <p:childTnLst>
                                    <p:set>
                                      <p:cBhvr>
                                        <p:cTn dur="1" fill="hold">
                                          <p:stCondLst>
                                            <p:cond delay="0"/>
                                          </p:stCondLst>
                                        </p:cTn>
                                        <p:tgtEl>
                                          <p:spTgt spid="1770"/>
                                        </p:tgtEl>
                                        <p:attrNameLst>
                                          <p:attrName>style.visibility</p:attrName>
                                        </p:attrNameLst>
                                      </p:cBhvr>
                                      <p:to>
                                        <p:strVal val="visible"/>
                                      </p:to>
                                    </p:set>
                                    <p:animEffect filter="fade" transition="in">
                                      <p:cBhvr>
                                        <p:cTn dur="1000"/>
                                        <p:tgtEl>
                                          <p:spTgt spid="177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752"/>
                                        </p:tgtEl>
                                        <p:attrNameLst>
                                          <p:attrName>style.visibility</p:attrName>
                                        </p:attrNameLst>
                                      </p:cBhvr>
                                      <p:to>
                                        <p:strVal val="visible"/>
                                      </p:to>
                                    </p:set>
                                    <p:animEffect filter="fade" transition="in">
                                      <p:cBhvr>
                                        <p:cTn dur="1000"/>
                                        <p:tgtEl>
                                          <p:spTgt spid="1752"/>
                                        </p:tgtEl>
                                      </p:cBhvr>
                                    </p:animEffect>
                                  </p:childTnLst>
                                </p:cTn>
                              </p:par>
                              <p:par>
                                <p:cTn fill="hold" nodeType="withEffect" presetClass="entr" presetID="10" presetSubtype="0">
                                  <p:stCondLst>
                                    <p:cond delay="0"/>
                                  </p:stCondLst>
                                  <p:childTnLst>
                                    <p:set>
                                      <p:cBhvr>
                                        <p:cTn dur="1" fill="hold">
                                          <p:stCondLst>
                                            <p:cond delay="0"/>
                                          </p:stCondLst>
                                        </p:cTn>
                                        <p:tgtEl>
                                          <p:spTgt spid="1753"/>
                                        </p:tgtEl>
                                        <p:attrNameLst>
                                          <p:attrName>style.visibility</p:attrName>
                                        </p:attrNameLst>
                                      </p:cBhvr>
                                      <p:to>
                                        <p:strVal val="visible"/>
                                      </p:to>
                                    </p:set>
                                    <p:animEffect filter="fade" transition="in">
                                      <p:cBhvr>
                                        <p:cTn dur="1000"/>
                                        <p:tgtEl>
                                          <p:spTgt spid="1753"/>
                                        </p:tgtEl>
                                      </p:cBhvr>
                                    </p:animEffect>
                                  </p:childTnLst>
                                </p:cTn>
                              </p:par>
                              <p:par>
                                <p:cTn fill="hold" nodeType="withEffect" presetClass="entr" presetID="10" presetSubtype="0">
                                  <p:stCondLst>
                                    <p:cond delay="0"/>
                                  </p:stCondLst>
                                  <p:childTnLst>
                                    <p:set>
                                      <p:cBhvr>
                                        <p:cTn dur="1" fill="hold">
                                          <p:stCondLst>
                                            <p:cond delay="0"/>
                                          </p:stCondLst>
                                        </p:cTn>
                                        <p:tgtEl>
                                          <p:spTgt spid="1769"/>
                                        </p:tgtEl>
                                        <p:attrNameLst>
                                          <p:attrName>style.visibility</p:attrName>
                                        </p:attrNameLst>
                                      </p:cBhvr>
                                      <p:to>
                                        <p:strVal val="visible"/>
                                      </p:to>
                                    </p:set>
                                    <p:animEffect filter="fade" transition="in">
                                      <p:cBhvr>
                                        <p:cTn dur="1000"/>
                                        <p:tgtEl>
                                          <p:spTgt spid="1769"/>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744"/>
                                        </p:tgtEl>
                                        <p:attrNameLst>
                                          <p:attrName>style.visibility</p:attrName>
                                        </p:attrNameLst>
                                      </p:cBhvr>
                                      <p:to>
                                        <p:strVal val="visible"/>
                                      </p:to>
                                    </p:set>
                                    <p:animEffect filter="fade" transition="in">
                                      <p:cBhvr>
                                        <p:cTn dur="1000"/>
                                        <p:tgtEl>
                                          <p:spTgt spid="1744"/>
                                        </p:tgtEl>
                                      </p:cBhvr>
                                    </p:animEffect>
                                  </p:childTnLst>
                                </p:cTn>
                              </p:par>
                              <p:par>
                                <p:cTn fill="hold" nodeType="withEffect" presetClass="entr" presetID="10" presetSubtype="0">
                                  <p:stCondLst>
                                    <p:cond delay="0"/>
                                  </p:stCondLst>
                                  <p:childTnLst>
                                    <p:set>
                                      <p:cBhvr>
                                        <p:cTn dur="1" fill="hold">
                                          <p:stCondLst>
                                            <p:cond delay="0"/>
                                          </p:stCondLst>
                                        </p:cTn>
                                        <p:tgtEl>
                                          <p:spTgt spid="1745"/>
                                        </p:tgtEl>
                                        <p:attrNameLst>
                                          <p:attrName>style.visibility</p:attrName>
                                        </p:attrNameLst>
                                      </p:cBhvr>
                                      <p:to>
                                        <p:strVal val="visible"/>
                                      </p:to>
                                    </p:set>
                                    <p:animEffect filter="fade" transition="in">
                                      <p:cBhvr>
                                        <p:cTn dur="1000"/>
                                        <p:tgtEl>
                                          <p:spTgt spid="1745"/>
                                        </p:tgtEl>
                                      </p:cBhvr>
                                    </p:animEffect>
                                  </p:childTnLst>
                                </p:cTn>
                              </p:par>
                              <p:par>
                                <p:cTn fill="hold" nodeType="withEffect" presetClass="entr" presetID="10" presetSubtype="0">
                                  <p:stCondLst>
                                    <p:cond delay="0"/>
                                  </p:stCondLst>
                                  <p:childTnLst>
                                    <p:set>
                                      <p:cBhvr>
                                        <p:cTn dur="1" fill="hold">
                                          <p:stCondLst>
                                            <p:cond delay="0"/>
                                          </p:stCondLst>
                                        </p:cTn>
                                        <p:tgtEl>
                                          <p:spTgt spid="1746"/>
                                        </p:tgtEl>
                                        <p:attrNameLst>
                                          <p:attrName>style.visibility</p:attrName>
                                        </p:attrNameLst>
                                      </p:cBhvr>
                                      <p:to>
                                        <p:strVal val="visible"/>
                                      </p:to>
                                    </p:set>
                                    <p:animEffect filter="fade" transition="in">
                                      <p:cBhvr>
                                        <p:cTn dur="1000"/>
                                        <p:tgtEl>
                                          <p:spTgt spid="1746"/>
                                        </p:tgtEl>
                                      </p:cBhvr>
                                    </p:animEffect>
                                  </p:childTnLst>
                                </p:cTn>
                              </p:par>
                              <p:par>
                                <p:cTn fill="hold" nodeType="withEffect" presetClass="entr" presetID="10" presetSubtype="0">
                                  <p:stCondLst>
                                    <p:cond delay="0"/>
                                  </p:stCondLst>
                                  <p:childTnLst>
                                    <p:set>
                                      <p:cBhvr>
                                        <p:cTn dur="1" fill="hold">
                                          <p:stCondLst>
                                            <p:cond delay="0"/>
                                          </p:stCondLst>
                                        </p:cTn>
                                        <p:tgtEl>
                                          <p:spTgt spid="1749"/>
                                        </p:tgtEl>
                                        <p:attrNameLst>
                                          <p:attrName>style.visibility</p:attrName>
                                        </p:attrNameLst>
                                      </p:cBhvr>
                                      <p:to>
                                        <p:strVal val="visible"/>
                                      </p:to>
                                    </p:set>
                                    <p:animEffect filter="fade" transition="in">
                                      <p:cBhvr>
                                        <p:cTn dur="1000"/>
                                        <p:tgtEl>
                                          <p:spTgt spid="1749"/>
                                        </p:tgtEl>
                                      </p:cBhvr>
                                    </p:animEffect>
                                  </p:childTnLst>
                                </p:cTn>
                              </p:par>
                              <p:par>
                                <p:cTn fill="hold" nodeType="withEffect" presetClass="entr" presetID="10" presetSubtype="0">
                                  <p:stCondLst>
                                    <p:cond delay="0"/>
                                  </p:stCondLst>
                                  <p:childTnLst>
                                    <p:set>
                                      <p:cBhvr>
                                        <p:cTn dur="1" fill="hold">
                                          <p:stCondLst>
                                            <p:cond delay="0"/>
                                          </p:stCondLst>
                                        </p:cTn>
                                        <p:tgtEl>
                                          <p:spTgt spid="1748"/>
                                        </p:tgtEl>
                                        <p:attrNameLst>
                                          <p:attrName>style.visibility</p:attrName>
                                        </p:attrNameLst>
                                      </p:cBhvr>
                                      <p:to>
                                        <p:strVal val="visible"/>
                                      </p:to>
                                    </p:set>
                                    <p:animEffect filter="fade" transition="in">
                                      <p:cBhvr>
                                        <p:cTn dur="1000"/>
                                        <p:tgtEl>
                                          <p:spTgt spid="1748"/>
                                        </p:tgtEl>
                                      </p:cBhvr>
                                    </p:animEffect>
                                  </p:childTnLst>
                                </p:cTn>
                              </p:par>
                              <p:par>
                                <p:cTn fill="hold" nodeType="withEffect" presetClass="entr" presetID="10" presetSubtype="0">
                                  <p:stCondLst>
                                    <p:cond delay="0"/>
                                  </p:stCondLst>
                                  <p:childTnLst>
                                    <p:set>
                                      <p:cBhvr>
                                        <p:cTn dur="1" fill="hold">
                                          <p:stCondLst>
                                            <p:cond delay="0"/>
                                          </p:stCondLst>
                                        </p:cTn>
                                        <p:tgtEl>
                                          <p:spTgt spid="1768"/>
                                        </p:tgtEl>
                                        <p:attrNameLst>
                                          <p:attrName>style.visibility</p:attrName>
                                        </p:attrNameLst>
                                      </p:cBhvr>
                                      <p:to>
                                        <p:strVal val="visible"/>
                                      </p:to>
                                    </p:set>
                                    <p:animEffect filter="fade" transition="in">
                                      <p:cBhvr>
                                        <p:cTn dur="1000"/>
                                        <p:tgtEl>
                                          <p:spTgt spid="17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0"/>
                                        </p:tgtEl>
                                        <p:attrNameLst>
                                          <p:attrName>style.visibility</p:attrName>
                                        </p:attrNameLst>
                                      </p:cBhvr>
                                      <p:to>
                                        <p:strVal val="visible"/>
                                      </p:to>
                                    </p:set>
                                    <p:animEffect filter="fade" transition="in">
                                      <p:cBhvr>
                                        <p:cTn dur="1000"/>
                                        <p:tgtEl>
                                          <p:spTgt spid="1760"/>
                                        </p:tgtEl>
                                      </p:cBhvr>
                                    </p:animEffect>
                                  </p:childTnLst>
                                </p:cTn>
                              </p:par>
                              <p:par>
                                <p:cTn fill="hold" nodeType="withEffect" presetClass="entr" presetID="10" presetSubtype="0">
                                  <p:stCondLst>
                                    <p:cond delay="0"/>
                                  </p:stCondLst>
                                  <p:childTnLst>
                                    <p:set>
                                      <p:cBhvr>
                                        <p:cTn dur="1" fill="hold">
                                          <p:stCondLst>
                                            <p:cond delay="0"/>
                                          </p:stCondLst>
                                        </p:cTn>
                                        <p:tgtEl>
                                          <p:spTgt spid="1775"/>
                                        </p:tgtEl>
                                        <p:attrNameLst>
                                          <p:attrName>style.visibility</p:attrName>
                                        </p:attrNameLst>
                                      </p:cBhvr>
                                      <p:to>
                                        <p:strVal val="visible"/>
                                      </p:to>
                                    </p:set>
                                    <p:animEffect filter="fade" transition="in">
                                      <p:cBhvr>
                                        <p:cTn dur="1000"/>
                                        <p:tgtEl>
                                          <p:spTgt spid="1775"/>
                                        </p:tgtEl>
                                      </p:cBhvr>
                                    </p:animEffect>
                                  </p:childTnLst>
                                </p:cTn>
                              </p:par>
                              <p:par>
                                <p:cTn fill="hold" nodeType="withEffect" presetClass="entr" presetID="10" presetSubtype="0">
                                  <p:stCondLst>
                                    <p:cond delay="0"/>
                                  </p:stCondLst>
                                  <p:childTnLst>
                                    <p:set>
                                      <p:cBhvr>
                                        <p:cTn dur="1" fill="hold">
                                          <p:stCondLst>
                                            <p:cond delay="0"/>
                                          </p:stCondLst>
                                        </p:cTn>
                                        <p:tgtEl>
                                          <p:spTgt spid="1774"/>
                                        </p:tgtEl>
                                        <p:attrNameLst>
                                          <p:attrName>style.visibility</p:attrName>
                                        </p:attrNameLst>
                                      </p:cBhvr>
                                      <p:to>
                                        <p:strVal val="visible"/>
                                      </p:to>
                                    </p:set>
                                    <p:animEffect filter="fade" transition="in">
                                      <p:cBhvr>
                                        <p:cTn dur="1000"/>
                                        <p:tgtEl>
                                          <p:spTgt spid="1774"/>
                                        </p:tgtEl>
                                      </p:cBhvr>
                                    </p:animEffect>
                                  </p:childTnLst>
                                </p:cTn>
                              </p:par>
                              <p:par>
                                <p:cTn fill="hold" nodeType="withEffect" presetClass="entr" presetID="10" presetSubtype="0">
                                  <p:stCondLst>
                                    <p:cond delay="0"/>
                                  </p:stCondLst>
                                  <p:childTnLst>
                                    <p:set>
                                      <p:cBhvr>
                                        <p:cTn dur="1" fill="hold">
                                          <p:stCondLst>
                                            <p:cond delay="0"/>
                                          </p:stCondLst>
                                        </p:cTn>
                                        <p:tgtEl>
                                          <p:spTgt spid="1761"/>
                                        </p:tgtEl>
                                        <p:attrNameLst>
                                          <p:attrName>style.visibility</p:attrName>
                                        </p:attrNameLst>
                                      </p:cBhvr>
                                      <p:to>
                                        <p:strVal val="visible"/>
                                      </p:to>
                                    </p:set>
                                    <p:animEffect filter="fade" transition="in">
                                      <p:cBhvr>
                                        <p:cTn dur="1000"/>
                                        <p:tgtEl>
                                          <p:spTgt spid="1761"/>
                                        </p:tgtEl>
                                      </p:cBhvr>
                                    </p:animEffect>
                                  </p:childTnLst>
                                </p:cTn>
                              </p:par>
                              <p:par>
                                <p:cTn fill="hold" nodeType="withEffect" presetClass="entr" presetID="10" presetSubtype="0">
                                  <p:stCondLst>
                                    <p:cond delay="0"/>
                                  </p:stCondLst>
                                  <p:childTnLst>
                                    <p:set>
                                      <p:cBhvr>
                                        <p:cTn dur="1" fill="hold">
                                          <p:stCondLst>
                                            <p:cond delay="0"/>
                                          </p:stCondLst>
                                        </p:cTn>
                                        <p:tgtEl>
                                          <p:spTgt spid="1755"/>
                                        </p:tgtEl>
                                        <p:attrNameLst>
                                          <p:attrName>style.visibility</p:attrName>
                                        </p:attrNameLst>
                                      </p:cBhvr>
                                      <p:to>
                                        <p:strVal val="visible"/>
                                      </p:to>
                                    </p:set>
                                    <p:animEffect filter="fade" transition="in">
                                      <p:cBhvr>
                                        <p:cTn dur="1000"/>
                                        <p:tgtEl>
                                          <p:spTgt spid="1755"/>
                                        </p:tgtEl>
                                      </p:cBhvr>
                                    </p:animEffect>
                                  </p:childTnLst>
                                </p:cTn>
                              </p:par>
                              <p:par>
                                <p:cTn fill="hold" nodeType="withEffect" presetClass="entr" presetID="10" presetSubtype="0">
                                  <p:stCondLst>
                                    <p:cond delay="0"/>
                                  </p:stCondLst>
                                  <p:childTnLst>
                                    <p:set>
                                      <p:cBhvr>
                                        <p:cTn dur="1" fill="hold">
                                          <p:stCondLst>
                                            <p:cond delay="0"/>
                                          </p:stCondLst>
                                        </p:cTn>
                                        <p:tgtEl>
                                          <p:spTgt spid="1756"/>
                                        </p:tgtEl>
                                        <p:attrNameLst>
                                          <p:attrName>style.visibility</p:attrName>
                                        </p:attrNameLst>
                                      </p:cBhvr>
                                      <p:to>
                                        <p:strVal val="visible"/>
                                      </p:to>
                                    </p:set>
                                    <p:animEffect filter="fade" transition="in">
                                      <p:cBhvr>
                                        <p:cTn dur="1000"/>
                                        <p:tgtEl>
                                          <p:spTgt spid="1756"/>
                                        </p:tgtEl>
                                      </p:cBhvr>
                                    </p:animEffect>
                                  </p:childTnLst>
                                </p:cTn>
                              </p:par>
                              <p:par>
                                <p:cTn fill="hold" nodeType="withEffect" presetClass="entr" presetID="10" presetSubtype="0">
                                  <p:stCondLst>
                                    <p:cond delay="0"/>
                                  </p:stCondLst>
                                  <p:childTnLst>
                                    <p:set>
                                      <p:cBhvr>
                                        <p:cTn dur="1" fill="hold">
                                          <p:stCondLst>
                                            <p:cond delay="0"/>
                                          </p:stCondLst>
                                        </p:cTn>
                                        <p:tgtEl>
                                          <p:spTgt spid="1757"/>
                                        </p:tgtEl>
                                        <p:attrNameLst>
                                          <p:attrName>style.visibility</p:attrName>
                                        </p:attrNameLst>
                                      </p:cBhvr>
                                      <p:to>
                                        <p:strVal val="visible"/>
                                      </p:to>
                                    </p:set>
                                    <p:animEffect filter="fade" transition="in">
                                      <p:cBhvr>
                                        <p:cTn dur="1000"/>
                                        <p:tgtEl>
                                          <p:spTgt spid="1757"/>
                                        </p:tgtEl>
                                      </p:cBhvr>
                                    </p:animEffect>
                                  </p:childTnLst>
                                </p:cTn>
                              </p:par>
                              <p:par>
                                <p:cTn fill="hold" nodeType="withEffect" presetClass="entr" presetID="10" presetSubtype="0">
                                  <p:stCondLst>
                                    <p:cond delay="0"/>
                                  </p:stCondLst>
                                  <p:childTnLst>
                                    <p:set>
                                      <p:cBhvr>
                                        <p:cTn dur="1" fill="hold">
                                          <p:stCondLst>
                                            <p:cond delay="0"/>
                                          </p:stCondLst>
                                        </p:cTn>
                                        <p:tgtEl>
                                          <p:spTgt spid="1762"/>
                                        </p:tgtEl>
                                        <p:attrNameLst>
                                          <p:attrName>style.visibility</p:attrName>
                                        </p:attrNameLst>
                                      </p:cBhvr>
                                      <p:to>
                                        <p:strVal val="visible"/>
                                      </p:to>
                                    </p:set>
                                    <p:animEffect filter="fade" transition="in">
                                      <p:cBhvr>
                                        <p:cTn dur="1000"/>
                                        <p:tgtEl>
                                          <p:spTgt spid="1762"/>
                                        </p:tgtEl>
                                      </p:cBhvr>
                                    </p:animEffect>
                                  </p:childTnLst>
                                </p:cTn>
                              </p:par>
                              <p:par>
                                <p:cTn fill="hold" nodeType="withEffect" presetClass="entr" presetID="10" presetSubtype="0">
                                  <p:stCondLst>
                                    <p:cond delay="0"/>
                                  </p:stCondLst>
                                  <p:childTnLst>
                                    <p:set>
                                      <p:cBhvr>
                                        <p:cTn dur="1" fill="hold">
                                          <p:stCondLst>
                                            <p:cond delay="0"/>
                                          </p:stCondLst>
                                        </p:cTn>
                                        <p:tgtEl>
                                          <p:spTgt spid="1759"/>
                                        </p:tgtEl>
                                        <p:attrNameLst>
                                          <p:attrName>style.visibility</p:attrName>
                                        </p:attrNameLst>
                                      </p:cBhvr>
                                      <p:to>
                                        <p:strVal val="visible"/>
                                      </p:to>
                                    </p:set>
                                    <p:animEffect filter="fade" transition="in">
                                      <p:cBhvr>
                                        <p:cTn dur="1000"/>
                                        <p:tgtEl>
                                          <p:spTgt spid="1759"/>
                                        </p:tgtEl>
                                      </p:cBhvr>
                                    </p:animEffect>
                                  </p:childTnLst>
                                </p:cTn>
                              </p:par>
                              <p:par>
                                <p:cTn fill="hold" nodeType="withEffect" presetClass="entr" presetID="10" presetSubtype="0">
                                  <p:stCondLst>
                                    <p:cond delay="0"/>
                                  </p:stCondLst>
                                  <p:childTnLst>
                                    <p:set>
                                      <p:cBhvr>
                                        <p:cTn dur="1" fill="hold">
                                          <p:stCondLst>
                                            <p:cond delay="0"/>
                                          </p:stCondLst>
                                        </p:cTn>
                                        <p:tgtEl>
                                          <p:spTgt spid="1758"/>
                                        </p:tgtEl>
                                        <p:attrNameLst>
                                          <p:attrName>style.visibility</p:attrName>
                                        </p:attrNameLst>
                                      </p:cBhvr>
                                      <p:to>
                                        <p:strVal val="visible"/>
                                      </p:to>
                                    </p:set>
                                    <p:animEffect filter="fade" transition="in">
                                      <p:cBhvr>
                                        <p:cTn dur="1000"/>
                                        <p:tgtEl>
                                          <p:spTgt spid="17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3"/>
                                        </p:tgtEl>
                                        <p:attrNameLst>
                                          <p:attrName>style.visibility</p:attrName>
                                        </p:attrNameLst>
                                      </p:cBhvr>
                                      <p:to>
                                        <p:strVal val="visible"/>
                                      </p:to>
                                    </p:set>
                                    <p:animEffect filter="fade" transition="in">
                                      <p:cBhvr>
                                        <p:cTn dur="1000"/>
                                        <p:tgtEl>
                                          <p:spTgt spid="1763"/>
                                        </p:tgtEl>
                                      </p:cBhvr>
                                    </p:animEffect>
                                  </p:childTnLst>
                                </p:cTn>
                              </p:par>
                              <p:par>
                                <p:cTn fill="hold" nodeType="withEffect" presetClass="entr" presetID="10" presetSubtype="0">
                                  <p:stCondLst>
                                    <p:cond delay="0"/>
                                  </p:stCondLst>
                                  <p:childTnLst>
                                    <p:set>
                                      <p:cBhvr>
                                        <p:cTn dur="1" fill="hold">
                                          <p:stCondLst>
                                            <p:cond delay="0"/>
                                          </p:stCondLst>
                                        </p:cTn>
                                        <p:tgtEl>
                                          <p:spTgt spid="1767"/>
                                        </p:tgtEl>
                                        <p:attrNameLst>
                                          <p:attrName>style.visibility</p:attrName>
                                        </p:attrNameLst>
                                      </p:cBhvr>
                                      <p:to>
                                        <p:strVal val="visible"/>
                                      </p:to>
                                    </p:set>
                                    <p:animEffect filter="fade" transition="in">
                                      <p:cBhvr>
                                        <p:cTn dur="1000"/>
                                        <p:tgtEl>
                                          <p:spTgt spid="1767"/>
                                        </p:tgtEl>
                                      </p:cBhvr>
                                    </p:animEffect>
                                  </p:childTnLst>
                                </p:cTn>
                              </p:par>
                              <p:par>
                                <p:cTn fill="hold" nodeType="withEffect" presetClass="entr" presetID="10" presetSubtype="0">
                                  <p:stCondLst>
                                    <p:cond delay="0"/>
                                  </p:stCondLst>
                                  <p:childTnLst>
                                    <p:set>
                                      <p:cBhvr>
                                        <p:cTn dur="1" fill="hold">
                                          <p:stCondLst>
                                            <p:cond delay="0"/>
                                          </p:stCondLst>
                                        </p:cTn>
                                        <p:tgtEl>
                                          <p:spTgt spid="1776"/>
                                        </p:tgtEl>
                                        <p:attrNameLst>
                                          <p:attrName>style.visibility</p:attrName>
                                        </p:attrNameLst>
                                      </p:cBhvr>
                                      <p:to>
                                        <p:strVal val="visible"/>
                                      </p:to>
                                    </p:set>
                                    <p:animEffect filter="fade" transition="in">
                                      <p:cBhvr>
                                        <p:cTn dur="1000"/>
                                        <p:tgtEl>
                                          <p:spTgt spid="17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7"/>
                                        </p:tgtEl>
                                        <p:attrNameLst>
                                          <p:attrName>style.visibility</p:attrName>
                                        </p:attrNameLst>
                                      </p:cBhvr>
                                      <p:to>
                                        <p:strVal val="visible"/>
                                      </p:to>
                                    </p:set>
                                    <p:animEffect filter="fade" transition="in">
                                      <p:cBhvr>
                                        <p:cTn dur="1000"/>
                                        <p:tgtEl>
                                          <p:spTgt spid="1777"/>
                                        </p:tgtEl>
                                      </p:cBhvr>
                                    </p:animEffect>
                                  </p:childTnLst>
                                </p:cTn>
                              </p:par>
                              <p:par>
                                <p:cTn fill="hold" nodeType="withEffect" presetClass="entr" presetID="10" presetSubtype="0">
                                  <p:stCondLst>
                                    <p:cond delay="0"/>
                                  </p:stCondLst>
                                  <p:childTnLst>
                                    <p:set>
                                      <p:cBhvr>
                                        <p:cTn dur="1" fill="hold">
                                          <p:stCondLst>
                                            <p:cond delay="0"/>
                                          </p:stCondLst>
                                        </p:cTn>
                                        <p:tgtEl>
                                          <p:spTgt spid="1778"/>
                                        </p:tgtEl>
                                        <p:attrNameLst>
                                          <p:attrName>style.visibility</p:attrName>
                                        </p:attrNameLst>
                                      </p:cBhvr>
                                      <p:to>
                                        <p:strVal val="visible"/>
                                      </p:to>
                                    </p:set>
                                    <p:animEffect filter="fade" transition="in">
                                      <p:cBhvr>
                                        <p:cTn dur="1000"/>
                                        <p:tgtEl>
                                          <p:spTgt spid="177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79"/>
                                        </p:tgtEl>
                                        <p:attrNameLst>
                                          <p:attrName>style.visibility</p:attrName>
                                        </p:attrNameLst>
                                      </p:cBhvr>
                                      <p:to>
                                        <p:strVal val="visible"/>
                                      </p:to>
                                    </p:set>
                                    <p:animEffect filter="fade" transition="in">
                                      <p:cBhvr>
                                        <p:cTn dur="1000"/>
                                        <p:tgtEl>
                                          <p:spTgt spid="177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64"/>
                                        </p:tgtEl>
                                        <p:attrNameLst>
                                          <p:attrName>style.visibility</p:attrName>
                                        </p:attrNameLst>
                                      </p:cBhvr>
                                      <p:to>
                                        <p:strVal val="visible"/>
                                      </p:to>
                                    </p:set>
                                    <p:animEffect filter="fade" transition="in">
                                      <p:cBhvr>
                                        <p:cTn dur="1000"/>
                                        <p:tgtEl>
                                          <p:spTgt spid="176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765"/>
                                        </p:tgtEl>
                                        <p:attrNameLst>
                                          <p:attrName>style.visibility</p:attrName>
                                        </p:attrNameLst>
                                      </p:cBhvr>
                                      <p:to>
                                        <p:strVal val="visible"/>
                                      </p:to>
                                    </p:set>
                                    <p:animEffect filter="fade" transition="in">
                                      <p:cBhvr>
                                        <p:cTn dur="1000"/>
                                        <p:tgtEl>
                                          <p:spTgt spid="1765"/>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766"/>
                                        </p:tgtEl>
                                        <p:attrNameLst>
                                          <p:attrName>style.visibility</p:attrName>
                                        </p:attrNameLst>
                                      </p:cBhvr>
                                      <p:to>
                                        <p:strVal val="visible"/>
                                      </p:to>
                                    </p:set>
                                    <p:animEffect filter="fade" transition="in">
                                      <p:cBhvr>
                                        <p:cTn dur="1000"/>
                                        <p:tgtEl>
                                          <p:spTgt spid="1766"/>
                                        </p:tgtEl>
                                      </p:cBhvr>
                                    </p:animEffect>
                                  </p:childTnLst>
                                </p:cTn>
                              </p:par>
                              <p:par>
                                <p:cTn fill="hold" nodeType="withEffect" presetClass="entr" presetID="10" presetSubtype="0">
                                  <p:stCondLst>
                                    <p:cond delay="0"/>
                                  </p:stCondLst>
                                  <p:childTnLst>
                                    <p:set>
                                      <p:cBhvr>
                                        <p:cTn dur="1" fill="hold">
                                          <p:stCondLst>
                                            <p:cond delay="0"/>
                                          </p:stCondLst>
                                        </p:cTn>
                                        <p:tgtEl>
                                          <p:spTgt spid="1772"/>
                                        </p:tgtEl>
                                        <p:attrNameLst>
                                          <p:attrName>style.visibility</p:attrName>
                                        </p:attrNameLst>
                                      </p:cBhvr>
                                      <p:to>
                                        <p:strVal val="visible"/>
                                      </p:to>
                                    </p:set>
                                    <p:animEffect filter="fade" transition="in">
                                      <p:cBhvr>
                                        <p:cTn dur="1000"/>
                                        <p:tgtEl>
                                          <p:spTgt spid="1772"/>
                                        </p:tgtEl>
                                      </p:cBhvr>
                                    </p:animEffect>
                                  </p:childTnLst>
                                </p:cTn>
                              </p:par>
                              <p:par>
                                <p:cTn fill="hold" nodeType="withEffect" presetClass="entr" presetID="10" presetSubtype="0">
                                  <p:stCondLst>
                                    <p:cond delay="0"/>
                                  </p:stCondLst>
                                  <p:childTnLst>
                                    <p:set>
                                      <p:cBhvr>
                                        <p:cTn dur="1" fill="hold">
                                          <p:stCondLst>
                                            <p:cond delay="0"/>
                                          </p:stCondLst>
                                        </p:cTn>
                                        <p:tgtEl>
                                          <p:spTgt spid="1773"/>
                                        </p:tgtEl>
                                        <p:attrNameLst>
                                          <p:attrName>style.visibility</p:attrName>
                                        </p:attrNameLst>
                                      </p:cBhvr>
                                      <p:to>
                                        <p:strVal val="visible"/>
                                      </p:to>
                                    </p:set>
                                    <p:animEffect filter="fade" transition="in">
                                      <p:cBhvr>
                                        <p:cTn dur="1000"/>
                                        <p:tgtEl>
                                          <p:spTgt spid="17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2"/>
          <p:cNvSpPr txBox="1"/>
          <p:nvPr>
            <p:ph type="title"/>
          </p:nvPr>
        </p:nvSpPr>
        <p:spPr>
          <a:xfrm>
            <a:off x="274320" y="13716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300">
                <a:latin typeface="Times New Roman"/>
                <a:ea typeface="Times New Roman"/>
                <a:cs typeface="Times New Roman"/>
                <a:sym typeface="Times New Roman"/>
              </a:rPr>
              <a:t>OS storage stack </a:t>
            </a:r>
            <a:r>
              <a:rPr b="1" lang="en" sz="2300">
                <a:solidFill>
                  <a:srgbClr val="CC0000"/>
                </a:solidFill>
                <a:latin typeface="Times New Roman"/>
                <a:ea typeface="Times New Roman"/>
                <a:cs typeface="Times New Roman"/>
                <a:sym typeface="Times New Roman"/>
              </a:rPr>
              <a:t>becomes a bottleneck</a:t>
            </a:r>
            <a:r>
              <a:rPr b="1" lang="en" sz="2300">
                <a:latin typeface="Times New Roman"/>
                <a:ea typeface="Times New Roman"/>
                <a:cs typeface="Times New Roman"/>
                <a:sym typeface="Times New Roman"/>
              </a:rPr>
              <a:t> for byte-addressable NVM </a:t>
            </a:r>
            <a:endParaRPr b="1" sz="2300">
              <a:latin typeface="Times New Roman"/>
              <a:ea typeface="Times New Roman"/>
              <a:cs typeface="Times New Roman"/>
              <a:sym typeface="Times New Roman"/>
            </a:endParaRPr>
          </a:p>
          <a:p>
            <a:pPr indent="0" lvl="0" marL="0" rtl="0" algn="l">
              <a:spcBef>
                <a:spcPts val="0"/>
              </a:spcBef>
              <a:spcAft>
                <a:spcPts val="0"/>
              </a:spcAft>
              <a:buClr>
                <a:schemeClr val="dk1"/>
              </a:buClr>
              <a:buSzPts val="1900"/>
              <a:buFont typeface="Arial"/>
              <a:buNone/>
            </a:pPr>
            <a:r>
              <a:t/>
            </a:r>
            <a:endParaRPr sz="2700">
              <a:latin typeface="Times New Roman"/>
              <a:ea typeface="Times New Roman"/>
              <a:cs typeface="Times New Roman"/>
              <a:sym typeface="Times New Roman"/>
            </a:endParaRPr>
          </a:p>
          <a:p>
            <a:pPr indent="0" lvl="0" marL="0" rtl="0" algn="l">
              <a:spcBef>
                <a:spcPts val="0"/>
              </a:spcBef>
              <a:spcAft>
                <a:spcPts val="0"/>
              </a:spcAft>
              <a:buClr>
                <a:schemeClr val="dk1"/>
              </a:buClr>
              <a:buSzPts val="990"/>
              <a:buFont typeface="Arial"/>
              <a:buNone/>
            </a:pPr>
            <a:r>
              <a:t/>
            </a:r>
            <a:endParaRPr sz="27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grpSp>
        <p:nvGrpSpPr>
          <p:cNvPr id="218" name="Google Shape;218;p22"/>
          <p:cNvGrpSpPr/>
          <p:nvPr/>
        </p:nvGrpSpPr>
        <p:grpSpPr>
          <a:xfrm>
            <a:off x="3008967" y="1566981"/>
            <a:ext cx="2950679" cy="3137210"/>
            <a:chOff x="4864600" y="1751475"/>
            <a:chExt cx="2725800" cy="3137210"/>
          </a:xfrm>
        </p:grpSpPr>
        <p:sp>
          <p:nvSpPr>
            <p:cNvPr id="219" name="Google Shape;219;p22"/>
            <p:cNvSpPr/>
            <p:nvPr/>
          </p:nvSpPr>
          <p:spPr>
            <a:xfrm>
              <a:off x="4879600" y="1751475"/>
              <a:ext cx="2710800" cy="477000"/>
            </a:xfrm>
            <a:prstGeom prst="rect">
              <a:avLst/>
            </a:prstGeom>
            <a:solidFill>
              <a:srgbClr val="000000">
                <a:alpha val="0"/>
              </a:srgbClr>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800" u="none" cap="none" strike="noStrike">
                  <a:solidFill>
                    <a:srgbClr val="000000"/>
                  </a:solidFill>
                  <a:latin typeface="Times New Roman"/>
                  <a:ea typeface="Times New Roman"/>
                  <a:cs typeface="Times New Roman"/>
                  <a:sym typeface="Times New Roman"/>
                </a:rPr>
                <a:t>Application</a:t>
              </a:r>
              <a:endParaRPr i="0" sz="1800" u="none" cap="none" strike="noStrike">
                <a:solidFill>
                  <a:srgbClr val="000000"/>
                </a:solidFill>
                <a:latin typeface="Times New Roman"/>
                <a:ea typeface="Times New Roman"/>
                <a:cs typeface="Times New Roman"/>
                <a:sym typeface="Times New Roman"/>
              </a:endParaRPr>
            </a:p>
          </p:txBody>
        </p:sp>
        <p:grpSp>
          <p:nvGrpSpPr>
            <p:cNvPr id="220" name="Google Shape;220;p22"/>
            <p:cNvGrpSpPr/>
            <p:nvPr/>
          </p:nvGrpSpPr>
          <p:grpSpPr>
            <a:xfrm>
              <a:off x="4864600" y="3931525"/>
              <a:ext cx="2725800" cy="957160"/>
              <a:chOff x="5093200" y="3931525"/>
              <a:chExt cx="2725800" cy="957160"/>
            </a:xfrm>
          </p:grpSpPr>
          <p:grpSp>
            <p:nvGrpSpPr>
              <p:cNvPr id="221" name="Google Shape;221;p22"/>
              <p:cNvGrpSpPr/>
              <p:nvPr/>
            </p:nvGrpSpPr>
            <p:grpSpPr>
              <a:xfrm>
                <a:off x="5108200" y="3931525"/>
                <a:ext cx="2710800" cy="572700"/>
                <a:chOff x="5093190" y="3931525"/>
                <a:chExt cx="2710800" cy="572700"/>
              </a:xfrm>
            </p:grpSpPr>
            <p:sp>
              <p:nvSpPr>
                <p:cNvPr id="222" name="Google Shape;222;p22"/>
                <p:cNvSpPr/>
                <p:nvPr/>
              </p:nvSpPr>
              <p:spPr>
                <a:xfrm>
                  <a:off x="5093190" y="3931525"/>
                  <a:ext cx="2710800" cy="572700"/>
                </a:xfrm>
                <a:prstGeom prst="rect">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3" name="Google Shape;223;p22"/>
                <p:cNvGrpSpPr/>
                <p:nvPr/>
              </p:nvGrpSpPr>
              <p:grpSpPr>
                <a:xfrm>
                  <a:off x="5234883" y="4057855"/>
                  <a:ext cx="2427414" cy="320040"/>
                  <a:chOff x="5251070" y="4054390"/>
                  <a:chExt cx="2427414" cy="320040"/>
                </a:xfrm>
              </p:grpSpPr>
              <p:pic>
                <p:nvPicPr>
                  <p:cNvPr id="224" name="Google Shape;224;p22"/>
                  <p:cNvPicPr preferRelativeResize="0"/>
                  <p:nvPr/>
                </p:nvPicPr>
                <p:blipFill rotWithShape="1">
                  <a:blip r:embed="rId3">
                    <a:alphaModFix/>
                  </a:blip>
                  <a:srcRect b="0" l="21186" r="21083" t="0"/>
                  <a:stretch/>
                </p:blipFill>
                <p:spPr>
                  <a:xfrm rot="5400000">
                    <a:off x="5461382" y="3844078"/>
                    <a:ext cx="320040" cy="740664"/>
                  </a:xfrm>
                  <a:prstGeom prst="rect">
                    <a:avLst/>
                  </a:prstGeom>
                  <a:noFill/>
                  <a:ln>
                    <a:noFill/>
                  </a:ln>
                </p:spPr>
              </p:pic>
              <p:pic>
                <p:nvPicPr>
                  <p:cNvPr id="225" name="Google Shape;225;p22"/>
                  <p:cNvPicPr preferRelativeResize="0"/>
                  <p:nvPr/>
                </p:nvPicPr>
                <p:blipFill rotWithShape="1">
                  <a:blip r:embed="rId3">
                    <a:alphaModFix/>
                  </a:blip>
                  <a:srcRect b="0" l="21186" r="21083" t="0"/>
                  <a:stretch/>
                </p:blipFill>
                <p:spPr>
                  <a:xfrm rot="5400000">
                    <a:off x="6304757" y="3844078"/>
                    <a:ext cx="320040" cy="740664"/>
                  </a:xfrm>
                  <a:prstGeom prst="rect">
                    <a:avLst/>
                  </a:prstGeom>
                  <a:noFill/>
                  <a:ln>
                    <a:noFill/>
                  </a:ln>
                </p:spPr>
              </p:pic>
              <p:pic>
                <p:nvPicPr>
                  <p:cNvPr id="226" name="Google Shape;226;p22"/>
                  <p:cNvPicPr preferRelativeResize="0"/>
                  <p:nvPr/>
                </p:nvPicPr>
                <p:blipFill rotWithShape="1">
                  <a:blip r:embed="rId3">
                    <a:alphaModFix/>
                  </a:blip>
                  <a:srcRect b="0" l="21186" r="21083" t="0"/>
                  <a:stretch/>
                </p:blipFill>
                <p:spPr>
                  <a:xfrm rot="5400000">
                    <a:off x="7148132" y="3844078"/>
                    <a:ext cx="320040" cy="740664"/>
                  </a:xfrm>
                  <a:prstGeom prst="rect">
                    <a:avLst/>
                  </a:prstGeom>
                  <a:noFill/>
                  <a:ln>
                    <a:noFill/>
                  </a:ln>
                </p:spPr>
              </p:pic>
            </p:grpSp>
          </p:grpSp>
          <p:sp>
            <p:nvSpPr>
              <p:cNvPr id="227" name="Google Shape;227;p22"/>
              <p:cNvSpPr txBox="1"/>
              <p:nvPr/>
            </p:nvSpPr>
            <p:spPr>
              <a:xfrm>
                <a:off x="5093200" y="4457585"/>
                <a:ext cx="27108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600" u="none" cap="none" strike="noStrike">
                    <a:solidFill>
                      <a:schemeClr val="dk1"/>
                    </a:solidFill>
                    <a:latin typeface="Times New Roman"/>
                    <a:ea typeface="Times New Roman"/>
                    <a:cs typeface="Times New Roman"/>
                    <a:sym typeface="Times New Roman"/>
                  </a:rPr>
                  <a:t>NVM hardware</a:t>
                </a:r>
                <a:endParaRPr b="1" i="0" sz="1600" u="none" cap="none" strike="noStrike">
                  <a:solidFill>
                    <a:schemeClr val="dk1"/>
                  </a:solidFill>
                  <a:latin typeface="Times New Roman"/>
                  <a:ea typeface="Times New Roman"/>
                  <a:cs typeface="Times New Roman"/>
                  <a:sym typeface="Times New Roman"/>
                </a:endParaRPr>
              </a:p>
            </p:txBody>
          </p:sp>
        </p:grpSp>
      </p:grpSp>
      <p:grpSp>
        <p:nvGrpSpPr>
          <p:cNvPr id="228" name="Google Shape;228;p22"/>
          <p:cNvGrpSpPr/>
          <p:nvPr/>
        </p:nvGrpSpPr>
        <p:grpSpPr>
          <a:xfrm>
            <a:off x="1569513" y="1769326"/>
            <a:ext cx="3111862" cy="1999587"/>
            <a:chOff x="3487938" y="1932313"/>
            <a:chExt cx="3111862" cy="1999587"/>
          </a:xfrm>
        </p:grpSpPr>
        <p:cxnSp>
          <p:nvCxnSpPr>
            <p:cNvPr id="229" name="Google Shape;229;p22"/>
            <p:cNvCxnSpPr/>
            <p:nvPr/>
          </p:nvCxnSpPr>
          <p:spPr>
            <a:xfrm>
              <a:off x="5166655" y="2231800"/>
              <a:ext cx="0" cy="709500"/>
            </a:xfrm>
            <a:prstGeom prst="straightConnector1">
              <a:avLst/>
            </a:prstGeom>
            <a:noFill/>
            <a:ln cap="flat" cmpd="sng" w="19050">
              <a:solidFill>
                <a:schemeClr val="dk1"/>
              </a:solidFill>
              <a:prstDash val="solid"/>
              <a:round/>
              <a:headEnd len="sm" w="sm" type="none"/>
              <a:tailEnd len="med" w="med" type="triangle"/>
            </a:ln>
          </p:spPr>
        </p:cxnSp>
        <p:cxnSp>
          <p:nvCxnSpPr>
            <p:cNvPr id="230" name="Google Shape;230;p22"/>
            <p:cNvCxnSpPr/>
            <p:nvPr/>
          </p:nvCxnSpPr>
          <p:spPr>
            <a:xfrm>
              <a:off x="5166655" y="3222400"/>
              <a:ext cx="0" cy="709500"/>
            </a:xfrm>
            <a:prstGeom prst="straightConnector1">
              <a:avLst/>
            </a:prstGeom>
            <a:noFill/>
            <a:ln cap="flat" cmpd="sng" w="19050">
              <a:solidFill>
                <a:schemeClr val="dk1"/>
              </a:solidFill>
              <a:prstDash val="solid"/>
              <a:round/>
              <a:headEnd len="sm" w="sm" type="none"/>
              <a:tailEnd len="med" w="med" type="triangle"/>
            </a:ln>
          </p:spPr>
        </p:cxnSp>
        <p:sp>
          <p:nvSpPr>
            <p:cNvPr id="231" name="Google Shape;231;p22"/>
            <p:cNvSpPr/>
            <p:nvPr/>
          </p:nvSpPr>
          <p:spPr>
            <a:xfrm>
              <a:off x="4864600" y="2946525"/>
              <a:ext cx="1735200" cy="572700"/>
            </a:xfrm>
            <a:prstGeom prst="rect">
              <a:avLst/>
            </a:prstGeom>
            <a:solidFill>
              <a:srgbClr val="6FA8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Times New Roman"/>
                  <a:ea typeface="Times New Roman"/>
                  <a:cs typeface="Times New Roman"/>
                  <a:sym typeface="Times New Roman"/>
                </a:rPr>
                <a:t>NVM filesystem</a:t>
              </a:r>
              <a:endParaRPr i="0" sz="14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Times New Roman"/>
                  <a:ea typeface="Times New Roman"/>
                  <a:cs typeface="Times New Roman"/>
                  <a:sym typeface="Times New Roman"/>
                </a:rPr>
                <a:t>(e.g., EXT4-DAX)</a:t>
              </a:r>
              <a:endParaRPr i="0" sz="1400" u="none" cap="none" strike="noStrike">
                <a:solidFill>
                  <a:schemeClr val="dk1"/>
                </a:solidFill>
                <a:latin typeface="Times New Roman"/>
                <a:ea typeface="Times New Roman"/>
                <a:cs typeface="Times New Roman"/>
                <a:sym typeface="Times New Roman"/>
              </a:endParaRPr>
            </a:p>
          </p:txBody>
        </p:sp>
        <p:sp>
          <p:nvSpPr>
            <p:cNvPr id="232" name="Google Shape;232;p22"/>
            <p:cNvSpPr/>
            <p:nvPr/>
          </p:nvSpPr>
          <p:spPr>
            <a:xfrm>
              <a:off x="3487938" y="1932313"/>
              <a:ext cx="1242300" cy="569400"/>
            </a:xfrm>
            <a:prstGeom prst="wedgeRectCallout">
              <a:avLst>
                <a:gd fmla="val 85051" name="adj1"/>
                <a:gd fmla="val 53216" name="adj2"/>
              </a:avLst>
            </a:prstGeom>
            <a:solidFill>
              <a:srgbClr val="9FC5E8"/>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i="0" lang="en" sz="1200" u="none" cap="none" strike="noStrike">
                  <a:solidFill>
                    <a:schemeClr val="dk1"/>
                  </a:solidFill>
                  <a:latin typeface="Times New Roman"/>
                  <a:ea typeface="Times New Roman"/>
                  <a:cs typeface="Times New Roman"/>
                  <a:sym typeface="Times New Roman"/>
                </a:rPr>
                <a:t>Filesystem</a:t>
              </a:r>
              <a:endParaRPr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i="0" lang="en" sz="1200" u="none" cap="none" strike="noStrike">
                  <a:solidFill>
                    <a:schemeClr val="dk1"/>
                  </a:solidFill>
                  <a:latin typeface="Times New Roman"/>
                  <a:ea typeface="Times New Roman"/>
                  <a:cs typeface="Times New Roman"/>
                  <a:sym typeface="Times New Roman"/>
                </a:rPr>
                <a:t>Call (e.g., write)</a:t>
              </a:r>
              <a:endParaRPr i="0" sz="1200" u="none" cap="none" strike="noStrike">
                <a:solidFill>
                  <a:schemeClr val="dk1"/>
                </a:solidFill>
                <a:latin typeface="Times New Roman"/>
                <a:ea typeface="Times New Roman"/>
                <a:cs typeface="Times New Roman"/>
                <a:sym typeface="Times New Roman"/>
              </a:endParaRPr>
            </a:p>
          </p:txBody>
        </p:sp>
      </p:grpSp>
      <p:grpSp>
        <p:nvGrpSpPr>
          <p:cNvPr id="233" name="Google Shape;233;p22"/>
          <p:cNvGrpSpPr/>
          <p:nvPr/>
        </p:nvGrpSpPr>
        <p:grpSpPr>
          <a:xfrm>
            <a:off x="3510325" y="2063325"/>
            <a:ext cx="1502400" cy="1705600"/>
            <a:chOff x="5483800" y="2177275"/>
            <a:chExt cx="1502400" cy="1705600"/>
          </a:xfrm>
        </p:grpSpPr>
        <p:cxnSp>
          <p:nvCxnSpPr>
            <p:cNvPr id="234" name="Google Shape;234;p22"/>
            <p:cNvCxnSpPr/>
            <p:nvPr/>
          </p:nvCxnSpPr>
          <p:spPr>
            <a:xfrm>
              <a:off x="6294875" y="2231800"/>
              <a:ext cx="0" cy="668400"/>
            </a:xfrm>
            <a:prstGeom prst="straightConnector1">
              <a:avLst/>
            </a:prstGeom>
            <a:noFill/>
            <a:ln cap="flat" cmpd="sng" w="19050">
              <a:solidFill>
                <a:schemeClr val="dk1"/>
              </a:solidFill>
              <a:prstDash val="solid"/>
              <a:round/>
              <a:headEnd len="sm" w="sm" type="none"/>
              <a:tailEnd len="med" w="med" type="triangle"/>
            </a:ln>
          </p:spPr>
        </p:cxnSp>
        <p:sp>
          <p:nvSpPr>
            <p:cNvPr id="235" name="Google Shape;235;p22"/>
            <p:cNvSpPr/>
            <p:nvPr/>
          </p:nvSpPr>
          <p:spPr>
            <a:xfrm>
              <a:off x="5483800" y="2177275"/>
              <a:ext cx="1502400" cy="2931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Times New Roman"/>
                  <a:ea typeface="Times New Roman"/>
                  <a:cs typeface="Times New Roman"/>
                  <a:sym typeface="Times New Roman"/>
                </a:rPr>
                <a:t>NVM allocator</a:t>
              </a:r>
              <a:endParaRPr i="0" sz="1400" u="none" cap="none" strike="noStrike">
                <a:solidFill>
                  <a:schemeClr val="dk1"/>
                </a:solidFill>
                <a:latin typeface="Times New Roman"/>
                <a:ea typeface="Times New Roman"/>
                <a:cs typeface="Times New Roman"/>
                <a:sym typeface="Times New Roman"/>
              </a:endParaRPr>
            </a:p>
          </p:txBody>
        </p:sp>
        <p:cxnSp>
          <p:nvCxnSpPr>
            <p:cNvPr id="236" name="Google Shape;236;p22"/>
            <p:cNvCxnSpPr/>
            <p:nvPr/>
          </p:nvCxnSpPr>
          <p:spPr>
            <a:xfrm>
              <a:off x="6294875" y="3450575"/>
              <a:ext cx="0" cy="432300"/>
            </a:xfrm>
            <a:prstGeom prst="straightConnector1">
              <a:avLst/>
            </a:prstGeom>
            <a:noFill/>
            <a:ln cap="flat" cmpd="sng" w="19050">
              <a:solidFill>
                <a:schemeClr val="dk1"/>
              </a:solidFill>
              <a:prstDash val="solid"/>
              <a:round/>
              <a:headEnd len="sm" w="sm" type="none"/>
              <a:tailEnd len="med" w="med" type="triangle"/>
            </a:ln>
          </p:spPr>
        </p:cxnSp>
      </p:grpSp>
      <p:sp>
        <p:nvSpPr>
          <p:cNvPr id="237" name="Google Shape;237;p22"/>
          <p:cNvSpPr/>
          <p:nvPr/>
        </p:nvSpPr>
        <p:spPr>
          <a:xfrm>
            <a:off x="4681375" y="2775825"/>
            <a:ext cx="1168200" cy="572700"/>
          </a:xfrm>
          <a:prstGeom prst="rect">
            <a:avLst/>
          </a:prstGeom>
          <a:solidFill>
            <a:srgbClr val="FFFFFF"/>
          </a:solidFill>
          <a:ln cap="flat" cmpd="sng" w="28575">
            <a:solidFill>
              <a:srgbClr val="0B5394"/>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Times New Roman"/>
                <a:ea typeface="Times New Roman"/>
                <a:cs typeface="Times New Roman"/>
                <a:sym typeface="Times New Roman"/>
              </a:rPr>
              <a:t>mmap</a:t>
            </a:r>
            <a:endParaRPr b="1" i="0" sz="14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Times New Roman"/>
                <a:ea typeface="Times New Roman"/>
                <a:cs typeface="Times New Roman"/>
                <a:sym typeface="Times New Roman"/>
              </a:rPr>
              <a:t>region</a:t>
            </a:r>
            <a:endParaRPr b="1" i="0" sz="1400" u="none" cap="none" strike="noStrike">
              <a:solidFill>
                <a:schemeClr val="dk1"/>
              </a:solidFill>
              <a:latin typeface="Times New Roman"/>
              <a:ea typeface="Times New Roman"/>
              <a:cs typeface="Times New Roman"/>
              <a:sym typeface="Times New Roman"/>
            </a:endParaRPr>
          </a:p>
        </p:txBody>
      </p:sp>
      <p:cxnSp>
        <p:nvCxnSpPr>
          <p:cNvPr id="238" name="Google Shape;238;p22"/>
          <p:cNvCxnSpPr>
            <a:endCxn id="237" idx="0"/>
          </p:cNvCxnSpPr>
          <p:nvPr/>
        </p:nvCxnSpPr>
        <p:spPr>
          <a:xfrm>
            <a:off x="5265475" y="2046825"/>
            <a:ext cx="0" cy="729000"/>
          </a:xfrm>
          <a:prstGeom prst="straightConnector1">
            <a:avLst/>
          </a:prstGeom>
          <a:noFill/>
          <a:ln cap="flat" cmpd="sng" w="19050">
            <a:solidFill>
              <a:srgbClr val="888888"/>
            </a:solidFill>
            <a:prstDash val="solid"/>
            <a:round/>
            <a:headEnd len="sm" w="sm" type="none"/>
            <a:tailEnd len="med" w="med" type="triangle"/>
          </a:ln>
        </p:spPr>
      </p:cxnSp>
      <p:cxnSp>
        <p:nvCxnSpPr>
          <p:cNvPr id="239" name="Google Shape;239;p22"/>
          <p:cNvCxnSpPr/>
          <p:nvPr/>
        </p:nvCxnSpPr>
        <p:spPr>
          <a:xfrm>
            <a:off x="5265475" y="3348525"/>
            <a:ext cx="0" cy="420000"/>
          </a:xfrm>
          <a:prstGeom prst="straightConnector1">
            <a:avLst/>
          </a:prstGeom>
          <a:noFill/>
          <a:ln cap="flat" cmpd="sng" w="19050">
            <a:solidFill>
              <a:srgbClr val="888888"/>
            </a:solidFill>
            <a:prstDash val="solid"/>
            <a:round/>
            <a:headEnd len="sm" w="sm" type="none"/>
            <a:tailEnd len="med" w="med" type="triangle"/>
          </a:ln>
        </p:spPr>
      </p:cxnSp>
      <p:sp>
        <p:nvSpPr>
          <p:cNvPr id="240" name="Google Shape;240;p22"/>
          <p:cNvSpPr/>
          <p:nvPr/>
        </p:nvSpPr>
        <p:spPr>
          <a:xfrm>
            <a:off x="6132750" y="1931000"/>
            <a:ext cx="1643400" cy="420000"/>
          </a:xfrm>
          <a:prstGeom prst="wedgeRectCallout">
            <a:avLst>
              <a:gd fmla="val -105019" name="adj1"/>
              <a:gd fmla="val 8851" name="adj2"/>
            </a:avLst>
          </a:prstGeom>
          <a:solidFill>
            <a:srgbClr val="88888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sz="1200">
                <a:solidFill>
                  <a:schemeClr val="dk1"/>
                </a:solidFill>
                <a:latin typeface="Times New Roman"/>
                <a:ea typeface="Times New Roman"/>
                <a:cs typeface="Times New Roman"/>
                <a:sym typeface="Times New Roman"/>
              </a:rPr>
              <a:t>Load/Store Instructions</a:t>
            </a:r>
            <a:endParaRPr sz="1200">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600"/>
              <a:buFont typeface="Arial"/>
              <a:buNone/>
            </a:pPr>
            <a:r>
              <a:rPr lang="en" sz="1200">
                <a:solidFill>
                  <a:schemeClr val="dk1"/>
                </a:solidFill>
                <a:latin typeface="Times New Roman"/>
                <a:ea typeface="Times New Roman"/>
                <a:cs typeface="Times New Roman"/>
                <a:sym typeface="Times New Roman"/>
              </a:rPr>
              <a:t>(byte-addressable) </a:t>
            </a:r>
            <a:endParaRPr i="0" sz="1200" u="none" cap="none" strike="noStrike">
              <a:solidFill>
                <a:schemeClr val="dk1"/>
              </a:solidFill>
              <a:latin typeface="Times New Roman"/>
              <a:ea typeface="Times New Roman"/>
              <a:cs typeface="Times New Roman"/>
              <a:sym typeface="Times New Roman"/>
            </a:endParaRPr>
          </a:p>
        </p:txBody>
      </p:sp>
      <p:sp>
        <p:nvSpPr>
          <p:cNvPr id="241" name="Google Shape;241;p22"/>
          <p:cNvSpPr/>
          <p:nvPr/>
        </p:nvSpPr>
        <p:spPr>
          <a:xfrm>
            <a:off x="6132750" y="2751213"/>
            <a:ext cx="2847600" cy="621900"/>
          </a:xfrm>
          <a:prstGeom prst="roundRect">
            <a:avLst>
              <a:gd fmla="val 16667" name="adj"/>
            </a:avLst>
          </a:prstGeom>
          <a:no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500">
                <a:latin typeface="Times New Roman"/>
                <a:ea typeface="Times New Roman"/>
                <a:cs typeface="Times New Roman"/>
                <a:sym typeface="Times New Roman"/>
              </a:rPr>
              <a:t>NVM is mapped to the userspace to enable byte-addressable access</a:t>
            </a:r>
            <a:endParaRPr i="1" sz="1500">
              <a:latin typeface="Times New Roman"/>
              <a:ea typeface="Times New Roman"/>
              <a:cs typeface="Times New Roman"/>
              <a:sym typeface="Times New Roman"/>
            </a:endParaRPr>
          </a:p>
        </p:txBody>
      </p:sp>
      <p:pic>
        <p:nvPicPr>
          <p:cNvPr id="242" name="Google Shape;242;p22"/>
          <p:cNvPicPr preferRelativeResize="0"/>
          <p:nvPr/>
        </p:nvPicPr>
        <p:blipFill rotWithShape="1">
          <a:blip r:embed="rId4">
            <a:alphaModFix/>
          </a:blip>
          <a:srcRect b="0" l="0" r="0" t="0"/>
          <a:stretch/>
        </p:blipFill>
        <p:spPr>
          <a:xfrm>
            <a:off x="8538324" y="0"/>
            <a:ext cx="616201" cy="324300"/>
          </a:xfrm>
          <a:prstGeom prst="rect">
            <a:avLst/>
          </a:prstGeom>
          <a:noFill/>
          <a:ln>
            <a:noFill/>
          </a:ln>
        </p:spPr>
      </p:pic>
      <p:sp>
        <p:nvSpPr>
          <p:cNvPr id="243" name="Google Shape;24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4" name="Google Shape;244;p22"/>
          <p:cNvSpPr/>
          <p:nvPr/>
        </p:nvSpPr>
        <p:spPr>
          <a:xfrm>
            <a:off x="190800" y="2571750"/>
            <a:ext cx="2558100" cy="6219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500">
                <a:latin typeface="Times New Roman"/>
                <a:ea typeface="Times New Roman"/>
                <a:cs typeface="Times New Roman"/>
                <a:sym typeface="Times New Roman"/>
              </a:rPr>
              <a:t>Block addressable like the traditional storage </a:t>
            </a:r>
            <a:endParaRPr i="1" sz="1500">
              <a:latin typeface="Times New Roman"/>
              <a:ea typeface="Times New Roman"/>
              <a:cs typeface="Times New Roman"/>
              <a:sym typeface="Times New Roman"/>
            </a:endParaRPr>
          </a:p>
        </p:txBody>
      </p:sp>
      <p:sp>
        <p:nvSpPr>
          <p:cNvPr id="245" name="Google Shape;245;p22"/>
          <p:cNvSpPr/>
          <p:nvPr/>
        </p:nvSpPr>
        <p:spPr>
          <a:xfrm>
            <a:off x="404300" y="777250"/>
            <a:ext cx="8133900" cy="457200"/>
          </a:xfrm>
          <a:prstGeom prst="roundRect">
            <a:avLst>
              <a:gd fmla="val 16667" name="adj"/>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800">
                <a:solidFill>
                  <a:schemeClr val="dk1"/>
                </a:solidFill>
                <a:latin typeface="Times New Roman"/>
                <a:ea typeface="Times New Roman"/>
                <a:cs typeface="Times New Roman"/>
                <a:sym typeface="Times New Roman"/>
              </a:rPr>
              <a:t>Programmability</a:t>
            </a:r>
            <a:r>
              <a:rPr i="1" lang="en" sz="1800">
                <a:solidFill>
                  <a:schemeClr val="dk1"/>
                </a:solidFill>
                <a:latin typeface="Times New Roman"/>
                <a:ea typeface="Times New Roman"/>
                <a:cs typeface="Times New Roman"/>
                <a:sym typeface="Times New Roman"/>
              </a:rPr>
              <a:t>: OS storage stack does not support byte-addressable programming </a:t>
            </a:r>
            <a:endParaRPr sz="1800">
              <a:latin typeface="Times New Roman"/>
              <a:ea typeface="Times New Roman"/>
              <a:cs typeface="Times New Roman"/>
              <a:sym typeface="Times New Roman"/>
            </a:endParaRPr>
          </a:p>
        </p:txBody>
      </p:sp>
      <p:sp>
        <p:nvSpPr>
          <p:cNvPr id="246" name="Google Shape;246;p22"/>
          <p:cNvSpPr/>
          <p:nvPr/>
        </p:nvSpPr>
        <p:spPr>
          <a:xfrm>
            <a:off x="415263" y="4303789"/>
            <a:ext cx="8138100" cy="735900"/>
          </a:xfrm>
          <a:prstGeom prst="roundRect">
            <a:avLst>
              <a:gd fmla="val 16667" name="adj"/>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dk1"/>
                </a:solidFill>
                <a:latin typeface="Times New Roman"/>
                <a:ea typeface="Times New Roman"/>
                <a:cs typeface="Times New Roman"/>
                <a:sym typeface="Times New Roman"/>
              </a:rPr>
              <a:t>Applications need to </a:t>
            </a:r>
            <a:r>
              <a:rPr b="1" i="1" lang="en" sz="1600">
                <a:solidFill>
                  <a:schemeClr val="dk1"/>
                </a:solidFill>
                <a:latin typeface="Times New Roman"/>
                <a:ea typeface="Times New Roman"/>
                <a:cs typeface="Times New Roman"/>
                <a:sym typeface="Times New Roman"/>
              </a:rPr>
              <a:t>bypass the OS storage stack </a:t>
            </a:r>
            <a:r>
              <a:rPr i="1" lang="en" sz="1600">
                <a:solidFill>
                  <a:schemeClr val="dk1"/>
                </a:solidFill>
                <a:latin typeface="Times New Roman"/>
                <a:ea typeface="Times New Roman"/>
                <a:cs typeface="Times New Roman"/>
                <a:sym typeface="Times New Roman"/>
              </a:rPr>
              <a:t>to exploit the byte-addressability feature -- </a:t>
            </a:r>
            <a:r>
              <a:rPr b="1" i="1" lang="en" sz="1600">
                <a:solidFill>
                  <a:srgbClr val="CC0000"/>
                </a:solidFill>
                <a:latin typeface="Times New Roman"/>
                <a:ea typeface="Times New Roman"/>
                <a:cs typeface="Times New Roman"/>
                <a:sym typeface="Times New Roman"/>
              </a:rPr>
              <a:t>this complicates the </a:t>
            </a:r>
            <a:r>
              <a:rPr b="1" i="1" lang="en" sz="1600">
                <a:solidFill>
                  <a:srgbClr val="CC0000"/>
                </a:solidFill>
                <a:latin typeface="Times New Roman"/>
                <a:ea typeface="Times New Roman"/>
                <a:cs typeface="Times New Roman"/>
                <a:sym typeface="Times New Roman"/>
              </a:rPr>
              <a:t>application</a:t>
            </a:r>
            <a:r>
              <a:rPr b="1" i="1" lang="en" sz="1600">
                <a:solidFill>
                  <a:srgbClr val="CC0000"/>
                </a:solidFill>
                <a:latin typeface="Times New Roman"/>
                <a:ea typeface="Times New Roman"/>
                <a:cs typeface="Times New Roman"/>
                <a:sym typeface="Times New Roman"/>
              </a:rPr>
              <a:t> programming </a:t>
            </a:r>
            <a:endParaRPr b="1" sz="1600">
              <a:solidFill>
                <a:srgbClr val="CC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par>
                          <p:cTn fill="hold">
                            <p:stCondLst>
                              <p:cond delay="600"/>
                            </p:stCondLst>
                            <p:childTnLst>
                              <p:par>
                                <p:cTn fill="hold" nodeType="after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par>
                          <p:cTn fill="hold">
                            <p:stCondLst>
                              <p:cond delay="2500"/>
                            </p:stCondLst>
                            <p:childTnLst>
                              <p:par>
                                <p:cTn fill="hold" nodeType="after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par>
                          <p:cTn fill="hold">
                            <p:stCondLst>
                              <p:cond delay="3500"/>
                            </p:stCondLst>
                            <p:childTnLst>
                              <p:par>
                                <p:cTn fill="hold" nodeType="after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par>
                          <p:cTn fill="hold">
                            <p:stCondLst>
                              <p:cond delay="4500"/>
                            </p:stCondLst>
                            <p:childTnLst>
                              <p:par>
                                <p:cTn fill="hold" nodeType="after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par>
                          <p:cTn fill="hold">
                            <p:stCondLst>
                              <p:cond delay="5500"/>
                            </p:stCondLst>
                            <p:childTnLst>
                              <p:par>
                                <p:cTn fill="hold" nodeType="after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3"/>
          <p:cNvSpPr txBox="1"/>
          <p:nvPr>
            <p:ph type="title"/>
          </p:nvPr>
        </p:nvSpPr>
        <p:spPr>
          <a:xfrm>
            <a:off x="274320" y="137160"/>
            <a:ext cx="86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500">
                <a:latin typeface="Times New Roman"/>
                <a:ea typeface="Times New Roman"/>
                <a:cs typeface="Times New Roman"/>
                <a:sym typeface="Times New Roman"/>
              </a:rPr>
              <a:t>OS storage stack bottleneck -- </a:t>
            </a:r>
            <a:r>
              <a:rPr b="1" lang="en" sz="2500">
                <a:solidFill>
                  <a:srgbClr val="CC0000"/>
                </a:solidFill>
                <a:latin typeface="Times New Roman"/>
                <a:ea typeface="Times New Roman"/>
                <a:cs typeface="Times New Roman"/>
                <a:sym typeface="Times New Roman"/>
              </a:rPr>
              <a:t>Latency</a:t>
            </a:r>
            <a:r>
              <a:rPr b="1" lang="en" sz="2500">
                <a:solidFill>
                  <a:srgbClr val="CC0000"/>
                </a:solidFill>
                <a:latin typeface="Times New Roman"/>
                <a:ea typeface="Times New Roman"/>
                <a:cs typeface="Times New Roman"/>
                <a:sym typeface="Times New Roman"/>
              </a:rPr>
              <a:t> overhead</a:t>
            </a:r>
            <a:endParaRPr b="1" sz="2500">
              <a:solidFill>
                <a:srgbClr val="CC0000"/>
              </a:solidFill>
              <a:latin typeface="Times New Roman"/>
              <a:ea typeface="Times New Roman"/>
              <a:cs typeface="Times New Roman"/>
              <a:sym typeface="Times New Roman"/>
            </a:endParaRPr>
          </a:p>
        </p:txBody>
      </p:sp>
      <p:pic>
        <p:nvPicPr>
          <p:cNvPr id="252" name="Google Shape;252;p23"/>
          <p:cNvPicPr preferRelativeResize="0"/>
          <p:nvPr/>
        </p:nvPicPr>
        <p:blipFill rotWithShape="1">
          <a:blip r:embed="rId3">
            <a:alphaModFix/>
          </a:blip>
          <a:srcRect b="0" l="0" r="0" t="0"/>
          <a:stretch/>
        </p:blipFill>
        <p:spPr>
          <a:xfrm>
            <a:off x="8538324" y="0"/>
            <a:ext cx="616201" cy="324300"/>
          </a:xfrm>
          <a:prstGeom prst="rect">
            <a:avLst/>
          </a:prstGeom>
          <a:noFill/>
          <a:ln>
            <a:noFill/>
          </a:ln>
        </p:spPr>
      </p:pic>
      <p:sp>
        <p:nvSpPr>
          <p:cNvPr id="253" name="Google Shape;253;p23"/>
          <p:cNvSpPr/>
          <p:nvPr/>
        </p:nvSpPr>
        <p:spPr>
          <a:xfrm>
            <a:off x="909125" y="1476500"/>
            <a:ext cx="2249100" cy="330000"/>
          </a:xfrm>
          <a:prstGeom prst="rect">
            <a:avLst/>
          </a:prstGeom>
          <a:solidFill>
            <a:srgbClr val="000000">
              <a:alpha val="0"/>
            </a:srgbClr>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rgbClr val="000000"/>
                </a:solidFill>
                <a:latin typeface="Times New Roman"/>
                <a:ea typeface="Times New Roman"/>
                <a:cs typeface="Times New Roman"/>
                <a:sym typeface="Times New Roman"/>
              </a:rPr>
              <a:t>Application</a:t>
            </a:r>
            <a:endParaRPr i="0" sz="1600" u="none" cap="none" strike="noStrike">
              <a:solidFill>
                <a:srgbClr val="000000"/>
              </a:solidFill>
              <a:latin typeface="Times New Roman"/>
              <a:ea typeface="Times New Roman"/>
              <a:cs typeface="Times New Roman"/>
              <a:sym typeface="Times New Roman"/>
            </a:endParaRPr>
          </a:p>
        </p:txBody>
      </p:sp>
      <p:sp>
        <p:nvSpPr>
          <p:cNvPr id="254" name="Google Shape;254;p23"/>
          <p:cNvSpPr/>
          <p:nvPr/>
        </p:nvSpPr>
        <p:spPr>
          <a:xfrm>
            <a:off x="487575" y="2286000"/>
            <a:ext cx="3752700" cy="2185500"/>
          </a:xfrm>
          <a:prstGeom prst="rect">
            <a:avLst/>
          </a:prstGeom>
          <a:solidFill>
            <a:srgbClr val="CFE2F3"/>
          </a:solid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255" name="Google Shape;255;p23"/>
          <p:cNvSpPr/>
          <p:nvPr/>
        </p:nvSpPr>
        <p:spPr>
          <a:xfrm>
            <a:off x="859650" y="3017520"/>
            <a:ext cx="2793600" cy="388200"/>
          </a:xfrm>
          <a:prstGeom prst="rect">
            <a:avLst/>
          </a:prstGeom>
          <a:solidFill>
            <a:srgbClr val="EFEFE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0" lang="en" sz="1500" u="none" cap="none" strike="noStrike">
                <a:solidFill>
                  <a:srgbClr val="000000"/>
                </a:solidFill>
                <a:latin typeface="Times New Roman"/>
                <a:ea typeface="Times New Roman"/>
                <a:cs typeface="Times New Roman"/>
                <a:sym typeface="Times New Roman"/>
              </a:rPr>
              <a:t>Virtual File System (VFS) Layer</a:t>
            </a:r>
            <a:endParaRPr i="0" sz="1500" u="none" cap="none" strike="noStrike">
              <a:solidFill>
                <a:srgbClr val="000000"/>
              </a:solidFill>
              <a:latin typeface="Times New Roman"/>
              <a:ea typeface="Times New Roman"/>
              <a:cs typeface="Times New Roman"/>
              <a:sym typeface="Times New Roman"/>
            </a:endParaRPr>
          </a:p>
        </p:txBody>
      </p:sp>
      <p:sp>
        <p:nvSpPr>
          <p:cNvPr id="256" name="Google Shape;256;p23"/>
          <p:cNvSpPr/>
          <p:nvPr/>
        </p:nvSpPr>
        <p:spPr>
          <a:xfrm>
            <a:off x="859650" y="2468880"/>
            <a:ext cx="2793600" cy="388200"/>
          </a:xfrm>
          <a:prstGeom prst="rect">
            <a:avLst/>
          </a:prstGeom>
          <a:solidFill>
            <a:srgbClr val="EFEFE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sz="1600">
                <a:latin typeface="Times New Roman"/>
                <a:ea typeface="Times New Roman"/>
                <a:cs typeface="Times New Roman"/>
                <a:sym typeface="Times New Roman"/>
              </a:rPr>
              <a:t>Syscall Layer </a:t>
            </a:r>
            <a:endParaRPr i="0" sz="1600" u="none" cap="none" strike="noStrike">
              <a:solidFill>
                <a:srgbClr val="000000"/>
              </a:solidFill>
              <a:latin typeface="Times New Roman"/>
              <a:ea typeface="Times New Roman"/>
              <a:cs typeface="Times New Roman"/>
              <a:sym typeface="Times New Roman"/>
            </a:endParaRPr>
          </a:p>
        </p:txBody>
      </p:sp>
      <p:sp>
        <p:nvSpPr>
          <p:cNvPr id="257" name="Google Shape;257;p23"/>
          <p:cNvSpPr/>
          <p:nvPr/>
        </p:nvSpPr>
        <p:spPr>
          <a:xfrm>
            <a:off x="859650" y="3566160"/>
            <a:ext cx="2793600" cy="388200"/>
          </a:xfrm>
          <a:prstGeom prst="rect">
            <a:avLst/>
          </a:prstGeom>
          <a:solidFill>
            <a:srgbClr val="EFEFE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i="0" lang="en" sz="1600" u="none" cap="none" strike="noStrike">
                <a:solidFill>
                  <a:srgbClr val="000000"/>
                </a:solidFill>
                <a:latin typeface="Times New Roman"/>
                <a:ea typeface="Times New Roman"/>
                <a:cs typeface="Times New Roman"/>
                <a:sym typeface="Times New Roman"/>
              </a:rPr>
              <a:t>Actual FS</a:t>
            </a:r>
            <a:endParaRPr i="0" sz="1600" u="none" cap="none" strike="noStrike">
              <a:solidFill>
                <a:srgbClr val="000000"/>
              </a:solidFill>
              <a:latin typeface="Times New Roman"/>
              <a:ea typeface="Times New Roman"/>
              <a:cs typeface="Times New Roman"/>
              <a:sym typeface="Times New Roman"/>
            </a:endParaRPr>
          </a:p>
        </p:txBody>
      </p:sp>
      <p:sp>
        <p:nvSpPr>
          <p:cNvPr id="258" name="Google Shape;258;p23"/>
          <p:cNvSpPr/>
          <p:nvPr/>
        </p:nvSpPr>
        <p:spPr>
          <a:xfrm>
            <a:off x="1917813" y="3657600"/>
            <a:ext cx="802500" cy="277500"/>
          </a:xfrm>
          <a:prstGeom prst="rect">
            <a:avLst/>
          </a:prstGeom>
          <a:solidFill>
            <a:srgbClr val="EFEFE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0" lang="en" u="none" cap="none" strike="noStrike">
                <a:solidFill>
                  <a:srgbClr val="000000"/>
                </a:solidFill>
                <a:latin typeface="Times New Roman"/>
                <a:ea typeface="Times New Roman"/>
                <a:cs typeface="Times New Roman"/>
                <a:sym typeface="Times New Roman"/>
              </a:rPr>
              <a:t>NVMFS</a:t>
            </a:r>
            <a:endParaRPr i="0" u="none" cap="none" strike="noStrike">
              <a:solidFill>
                <a:srgbClr val="000000"/>
              </a:solidFill>
              <a:latin typeface="Times New Roman"/>
              <a:ea typeface="Times New Roman"/>
              <a:cs typeface="Times New Roman"/>
              <a:sym typeface="Times New Roman"/>
            </a:endParaRPr>
          </a:p>
        </p:txBody>
      </p:sp>
      <p:cxnSp>
        <p:nvCxnSpPr>
          <p:cNvPr id="259" name="Google Shape;259;p23"/>
          <p:cNvCxnSpPr>
            <a:stCxn id="258" idx="2"/>
          </p:cNvCxnSpPr>
          <p:nvPr/>
        </p:nvCxnSpPr>
        <p:spPr>
          <a:xfrm>
            <a:off x="2319063" y="3935100"/>
            <a:ext cx="0" cy="735900"/>
          </a:xfrm>
          <a:prstGeom prst="straightConnector1">
            <a:avLst/>
          </a:prstGeom>
          <a:noFill/>
          <a:ln cap="flat" cmpd="sng" w="28575">
            <a:solidFill>
              <a:srgbClr val="E69138"/>
            </a:solidFill>
            <a:prstDash val="solid"/>
            <a:round/>
            <a:headEnd len="sm" w="sm" type="none"/>
            <a:tailEnd len="med" w="med" type="triangle"/>
          </a:ln>
        </p:spPr>
      </p:cxnSp>
      <p:pic>
        <p:nvPicPr>
          <p:cNvPr id="260" name="Google Shape;260;p23"/>
          <p:cNvPicPr preferRelativeResize="0"/>
          <p:nvPr/>
        </p:nvPicPr>
        <p:blipFill rotWithShape="1">
          <a:blip r:embed="rId4">
            <a:alphaModFix/>
          </a:blip>
          <a:srcRect b="0" l="0" r="0" t="0"/>
          <a:stretch/>
        </p:blipFill>
        <p:spPr>
          <a:xfrm>
            <a:off x="1856388" y="4616760"/>
            <a:ext cx="800100" cy="457200"/>
          </a:xfrm>
          <a:prstGeom prst="rect">
            <a:avLst/>
          </a:prstGeom>
          <a:noFill/>
          <a:ln>
            <a:noFill/>
          </a:ln>
        </p:spPr>
      </p:pic>
      <p:sp>
        <p:nvSpPr>
          <p:cNvPr id="261" name="Google Shape;261;p23"/>
          <p:cNvSpPr txBox="1"/>
          <p:nvPr/>
        </p:nvSpPr>
        <p:spPr>
          <a:xfrm>
            <a:off x="2720325" y="4616750"/>
            <a:ext cx="211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NVM hardware </a:t>
            </a:r>
            <a:endParaRPr b="1" sz="1600">
              <a:latin typeface="Times New Roman"/>
              <a:ea typeface="Times New Roman"/>
              <a:cs typeface="Times New Roman"/>
              <a:sym typeface="Times New Roman"/>
            </a:endParaRPr>
          </a:p>
        </p:txBody>
      </p:sp>
      <p:cxnSp>
        <p:nvCxnSpPr>
          <p:cNvPr id="262" name="Google Shape;262;p23"/>
          <p:cNvCxnSpPr/>
          <p:nvPr/>
        </p:nvCxnSpPr>
        <p:spPr>
          <a:xfrm>
            <a:off x="1476600" y="1809025"/>
            <a:ext cx="0" cy="495900"/>
          </a:xfrm>
          <a:prstGeom prst="straightConnector1">
            <a:avLst/>
          </a:prstGeom>
          <a:noFill/>
          <a:ln cap="flat" cmpd="sng" w="28575">
            <a:solidFill>
              <a:srgbClr val="FF0000"/>
            </a:solidFill>
            <a:prstDash val="solid"/>
            <a:round/>
            <a:headEnd len="sm" w="sm" type="none"/>
            <a:tailEnd len="med" w="med" type="triangle"/>
          </a:ln>
        </p:spPr>
      </p:cxnSp>
      <p:sp>
        <p:nvSpPr>
          <p:cNvPr id="263" name="Google Shape;263;p23"/>
          <p:cNvSpPr txBox="1"/>
          <p:nvPr/>
        </p:nvSpPr>
        <p:spPr>
          <a:xfrm>
            <a:off x="487575" y="4085439"/>
            <a:ext cx="279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OS Storage Stack</a:t>
            </a:r>
            <a:endParaRPr b="1">
              <a:latin typeface="Times New Roman"/>
              <a:ea typeface="Times New Roman"/>
              <a:cs typeface="Times New Roman"/>
              <a:sym typeface="Times New Roman"/>
            </a:endParaRPr>
          </a:p>
        </p:txBody>
      </p:sp>
      <p:sp>
        <p:nvSpPr>
          <p:cNvPr id="264" name="Google Shape;264;p23"/>
          <p:cNvSpPr txBox="1"/>
          <p:nvPr/>
        </p:nvSpPr>
        <p:spPr>
          <a:xfrm>
            <a:off x="6995160" y="4736600"/>
            <a:ext cx="2162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latin typeface="Times New Roman"/>
                <a:ea typeface="Times New Roman"/>
                <a:cs typeface="Times New Roman"/>
                <a:sym typeface="Times New Roman"/>
              </a:rPr>
              <a:t>Latency Data Source: </a:t>
            </a:r>
            <a:endParaRPr sz="500">
              <a:latin typeface="Times New Roman"/>
              <a:ea typeface="Times New Roman"/>
              <a:cs typeface="Times New Roman"/>
              <a:sym typeface="Times New Roman"/>
            </a:endParaRPr>
          </a:p>
          <a:p>
            <a:pPr indent="0" lvl="0" marL="0" rtl="0" algn="l">
              <a:spcBef>
                <a:spcPts val="0"/>
              </a:spcBef>
              <a:spcAft>
                <a:spcPts val="0"/>
              </a:spcAft>
              <a:buNone/>
            </a:pPr>
            <a:r>
              <a:rPr lang="en" sz="500" u="sng">
                <a:solidFill>
                  <a:schemeClr val="hlink"/>
                </a:solidFill>
                <a:latin typeface="Times New Roman"/>
                <a:ea typeface="Times New Roman"/>
                <a:cs typeface="Times New Roman"/>
                <a:sym typeface="Times New Roman"/>
                <a:hlinkClick r:id="rId5"/>
              </a:rPr>
              <a:t>An Empirical Guide to the Behavior and Use of Scalable Persistent Memory</a:t>
            </a:r>
            <a:endParaRPr sz="500">
              <a:latin typeface="Times New Roman"/>
              <a:ea typeface="Times New Roman"/>
              <a:cs typeface="Times New Roman"/>
              <a:sym typeface="Times New Roman"/>
            </a:endParaRPr>
          </a:p>
          <a:p>
            <a:pPr indent="0" lvl="0" marL="0" rtl="0" algn="l">
              <a:spcBef>
                <a:spcPts val="0"/>
              </a:spcBef>
              <a:spcAft>
                <a:spcPts val="0"/>
              </a:spcAft>
              <a:buNone/>
            </a:pPr>
            <a:r>
              <a:rPr lang="en" sz="500" u="sng">
                <a:solidFill>
                  <a:schemeClr val="hlink"/>
                </a:solidFill>
                <a:latin typeface="Times New Roman"/>
                <a:ea typeface="Times New Roman"/>
                <a:cs typeface="Times New Roman"/>
                <a:sym typeface="Times New Roman"/>
                <a:hlinkClick r:id="rId6"/>
              </a:rPr>
              <a:t>XRP: In-Kernel Storage Functions with eBPF</a:t>
            </a:r>
            <a:endParaRPr sz="500">
              <a:latin typeface="Times New Roman"/>
              <a:ea typeface="Times New Roman"/>
              <a:cs typeface="Times New Roman"/>
              <a:sym typeface="Times New Roman"/>
            </a:endParaRPr>
          </a:p>
        </p:txBody>
      </p:sp>
      <p:sp>
        <p:nvSpPr>
          <p:cNvPr id="265" name="Google Shape;26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6" name="Google Shape;266;p23"/>
          <p:cNvSpPr/>
          <p:nvPr/>
        </p:nvSpPr>
        <p:spPr>
          <a:xfrm>
            <a:off x="402336" y="773447"/>
            <a:ext cx="8138100" cy="457200"/>
          </a:xfrm>
          <a:prstGeom prst="roundRect">
            <a:avLst>
              <a:gd fmla="val 16667" name="adj"/>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800">
                <a:solidFill>
                  <a:schemeClr val="dk1"/>
                </a:solidFill>
                <a:latin typeface="Times New Roman"/>
                <a:ea typeface="Times New Roman"/>
                <a:cs typeface="Times New Roman"/>
                <a:sym typeface="Times New Roman"/>
              </a:rPr>
              <a:t>Performance</a:t>
            </a:r>
            <a:r>
              <a:rPr i="1" lang="en" sz="1800">
                <a:solidFill>
                  <a:schemeClr val="dk1"/>
                </a:solidFill>
                <a:latin typeface="Times New Roman"/>
                <a:ea typeface="Times New Roman"/>
                <a:cs typeface="Times New Roman"/>
                <a:sym typeface="Times New Roman"/>
              </a:rPr>
              <a:t>: OS storage stack increases the NVM access latency</a:t>
            </a:r>
            <a:endParaRPr sz="1800">
              <a:latin typeface="Times New Roman"/>
              <a:ea typeface="Times New Roman"/>
              <a:cs typeface="Times New Roman"/>
              <a:sym typeface="Times New Roman"/>
            </a:endParaRPr>
          </a:p>
        </p:txBody>
      </p:sp>
      <p:sp>
        <p:nvSpPr>
          <p:cNvPr id="267" name="Google Shape;267;p23"/>
          <p:cNvSpPr txBox="1"/>
          <p:nvPr/>
        </p:nvSpPr>
        <p:spPr>
          <a:xfrm>
            <a:off x="6550600" y="3178650"/>
            <a:ext cx="87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Times New Roman"/>
                <a:ea typeface="Times New Roman"/>
                <a:cs typeface="Times New Roman"/>
                <a:sym typeface="Times New Roman"/>
              </a:rPr>
              <a:t>5</a:t>
            </a:r>
            <a:r>
              <a:rPr b="1" lang="en">
                <a:solidFill>
                  <a:schemeClr val="lt1"/>
                </a:solidFill>
                <a:latin typeface="Times New Roman"/>
                <a:ea typeface="Times New Roman"/>
                <a:cs typeface="Times New Roman"/>
                <a:sym typeface="Times New Roman"/>
              </a:rPr>
              <a:t>5%</a:t>
            </a:r>
            <a:endParaRPr b="1">
              <a:solidFill>
                <a:schemeClr val="lt1"/>
              </a:solidFill>
              <a:latin typeface="Times New Roman"/>
              <a:ea typeface="Times New Roman"/>
              <a:cs typeface="Times New Roman"/>
              <a:sym typeface="Times New Roman"/>
            </a:endParaRPr>
          </a:p>
        </p:txBody>
      </p:sp>
      <p:sp>
        <p:nvSpPr>
          <p:cNvPr id="268" name="Google Shape;268;p23"/>
          <p:cNvSpPr txBox="1"/>
          <p:nvPr/>
        </p:nvSpPr>
        <p:spPr>
          <a:xfrm>
            <a:off x="6578875" y="2304925"/>
            <a:ext cx="87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Times New Roman"/>
                <a:ea typeface="Times New Roman"/>
                <a:cs typeface="Times New Roman"/>
                <a:sym typeface="Times New Roman"/>
              </a:rPr>
              <a:t>30</a:t>
            </a:r>
            <a:r>
              <a:rPr b="1" lang="en">
                <a:solidFill>
                  <a:schemeClr val="lt1"/>
                </a:solidFill>
                <a:latin typeface="Times New Roman"/>
                <a:ea typeface="Times New Roman"/>
                <a:cs typeface="Times New Roman"/>
                <a:sym typeface="Times New Roman"/>
              </a:rPr>
              <a:t>%</a:t>
            </a:r>
            <a:endParaRPr b="1">
              <a:solidFill>
                <a:schemeClr val="lt1"/>
              </a:solidFill>
              <a:latin typeface="Times New Roman"/>
              <a:ea typeface="Times New Roman"/>
              <a:cs typeface="Times New Roman"/>
              <a:sym typeface="Times New Roman"/>
            </a:endParaRPr>
          </a:p>
        </p:txBody>
      </p:sp>
      <p:sp>
        <p:nvSpPr>
          <p:cNvPr id="269" name="Google Shape;269;p23"/>
          <p:cNvSpPr txBox="1"/>
          <p:nvPr/>
        </p:nvSpPr>
        <p:spPr>
          <a:xfrm>
            <a:off x="6840325" y="2020000"/>
            <a:ext cx="87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Times New Roman"/>
                <a:ea typeface="Times New Roman"/>
                <a:cs typeface="Times New Roman"/>
                <a:sym typeface="Times New Roman"/>
              </a:rPr>
              <a:t>15</a:t>
            </a:r>
            <a:r>
              <a:rPr b="1" lang="en">
                <a:solidFill>
                  <a:schemeClr val="lt1"/>
                </a:solidFill>
                <a:latin typeface="Times New Roman"/>
                <a:ea typeface="Times New Roman"/>
                <a:cs typeface="Times New Roman"/>
                <a:sym typeface="Times New Roman"/>
              </a:rPr>
              <a:t>%</a:t>
            </a:r>
            <a:endParaRPr b="1">
              <a:solidFill>
                <a:schemeClr val="lt1"/>
              </a:solidFill>
              <a:latin typeface="Times New Roman"/>
              <a:ea typeface="Times New Roman"/>
              <a:cs typeface="Times New Roman"/>
              <a:sym typeface="Times New Roman"/>
            </a:endParaRPr>
          </a:p>
        </p:txBody>
      </p:sp>
      <p:sp>
        <p:nvSpPr>
          <p:cNvPr id="270" name="Google Shape;270;p23"/>
          <p:cNvSpPr txBox="1"/>
          <p:nvPr/>
        </p:nvSpPr>
        <p:spPr>
          <a:xfrm>
            <a:off x="6706075" y="2607050"/>
            <a:ext cx="87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FFFF"/>
                </a:solidFill>
                <a:latin typeface="Times New Roman"/>
                <a:ea typeface="Times New Roman"/>
                <a:cs typeface="Times New Roman"/>
                <a:sym typeface="Times New Roman"/>
              </a:rPr>
              <a:t>199 </a:t>
            </a:r>
            <a:r>
              <a:rPr b="1" lang="en" sz="1200">
                <a:solidFill>
                  <a:srgbClr val="FFFFFF"/>
                </a:solidFill>
                <a:latin typeface="Times New Roman"/>
                <a:ea typeface="Times New Roman"/>
                <a:cs typeface="Times New Roman"/>
                <a:sym typeface="Times New Roman"/>
              </a:rPr>
              <a:t>ns</a:t>
            </a:r>
            <a:endParaRPr b="1" sz="1200">
              <a:solidFill>
                <a:srgbClr val="FFFFFF"/>
              </a:solidFill>
              <a:latin typeface="Times New Roman"/>
              <a:ea typeface="Times New Roman"/>
              <a:cs typeface="Times New Roman"/>
              <a:sym typeface="Times New Roman"/>
            </a:endParaRPr>
          </a:p>
        </p:txBody>
      </p:sp>
      <p:sp>
        <p:nvSpPr>
          <p:cNvPr id="271" name="Google Shape;271;p23"/>
          <p:cNvSpPr txBox="1"/>
          <p:nvPr/>
        </p:nvSpPr>
        <p:spPr>
          <a:xfrm>
            <a:off x="7179525" y="2035450"/>
            <a:ext cx="87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FFFF"/>
                </a:solidFill>
                <a:latin typeface="Times New Roman"/>
                <a:ea typeface="Times New Roman"/>
                <a:cs typeface="Times New Roman"/>
                <a:sym typeface="Times New Roman"/>
              </a:rPr>
              <a:t>62</a:t>
            </a:r>
            <a:r>
              <a:rPr b="1" lang="en" sz="1200">
                <a:solidFill>
                  <a:srgbClr val="FFFFFF"/>
                </a:solidFill>
                <a:latin typeface="Times New Roman"/>
                <a:ea typeface="Times New Roman"/>
                <a:cs typeface="Times New Roman"/>
                <a:sym typeface="Times New Roman"/>
              </a:rPr>
              <a:t> ns</a:t>
            </a:r>
            <a:endParaRPr b="1" sz="1200">
              <a:solidFill>
                <a:srgbClr val="FFFFFF"/>
              </a:solidFill>
              <a:latin typeface="Times New Roman"/>
              <a:ea typeface="Times New Roman"/>
              <a:cs typeface="Times New Roman"/>
              <a:sym typeface="Times New Roman"/>
            </a:endParaRPr>
          </a:p>
        </p:txBody>
      </p:sp>
      <p:sp>
        <p:nvSpPr>
          <p:cNvPr id="272" name="Google Shape;272;p23"/>
          <p:cNvSpPr txBox="1"/>
          <p:nvPr/>
        </p:nvSpPr>
        <p:spPr>
          <a:xfrm>
            <a:off x="1521625" y="1749163"/>
            <a:ext cx="3785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CC0000"/>
                </a:solidFill>
                <a:latin typeface="Times New Roman"/>
                <a:ea typeface="Times New Roman"/>
                <a:cs typeface="Times New Roman"/>
                <a:sym typeface="Times New Roman"/>
              </a:rPr>
              <a:t>Kernel Crossing</a:t>
            </a:r>
            <a:r>
              <a:rPr lang="en" sz="1200">
                <a:latin typeface="Times New Roman"/>
                <a:ea typeface="Times New Roman"/>
                <a:cs typeface="Times New Roman"/>
                <a:sym typeface="Times New Roman"/>
              </a:rPr>
              <a:t> -- switching from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userspace address to kernelspace address </a:t>
            </a:r>
            <a:endParaRPr sz="1200">
              <a:latin typeface="Times New Roman"/>
              <a:ea typeface="Times New Roman"/>
              <a:cs typeface="Times New Roman"/>
              <a:sym typeface="Times New Roman"/>
            </a:endParaRPr>
          </a:p>
        </p:txBody>
      </p:sp>
      <p:sp>
        <p:nvSpPr>
          <p:cNvPr id="273" name="Google Shape;273;p23"/>
          <p:cNvSpPr/>
          <p:nvPr/>
        </p:nvSpPr>
        <p:spPr>
          <a:xfrm>
            <a:off x="4467725" y="2304925"/>
            <a:ext cx="4493400" cy="898200"/>
          </a:xfrm>
          <a:prstGeom prst="roundRect">
            <a:avLst>
              <a:gd fmla="val 16667" name="adj"/>
            </a:avLst>
          </a:prstGeom>
          <a:solidFill>
            <a:srgbClr val="C9DAF8"/>
          </a:solidFill>
          <a:ln cap="flat" cmpd="sng" w="2857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600">
                <a:solidFill>
                  <a:schemeClr val="dk1"/>
                </a:solidFill>
                <a:latin typeface="Times New Roman"/>
                <a:ea typeface="Times New Roman"/>
                <a:cs typeface="Times New Roman"/>
                <a:sym typeface="Times New Roman"/>
              </a:rPr>
              <a:t>Applications needs to go through </a:t>
            </a:r>
            <a:r>
              <a:rPr b="1" i="1" lang="en" sz="1600">
                <a:solidFill>
                  <a:srgbClr val="CC0000"/>
                </a:solidFill>
                <a:latin typeface="Times New Roman"/>
                <a:ea typeface="Times New Roman"/>
                <a:cs typeface="Times New Roman"/>
                <a:sym typeface="Times New Roman"/>
              </a:rPr>
              <a:t>multiple software layers in the OS storage stack to access NVM</a:t>
            </a:r>
            <a:r>
              <a:rPr i="1" lang="en" sz="1600">
                <a:solidFill>
                  <a:schemeClr val="dk1"/>
                </a:solidFill>
                <a:latin typeface="Times New Roman"/>
                <a:ea typeface="Times New Roman"/>
                <a:cs typeface="Times New Roman"/>
                <a:sym typeface="Times New Roman"/>
              </a:rPr>
              <a:t> --</a:t>
            </a:r>
            <a:endParaRPr i="1" sz="16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i="1" lang="en" sz="1600">
                <a:solidFill>
                  <a:schemeClr val="dk1"/>
                </a:solidFill>
                <a:latin typeface="Times New Roman"/>
                <a:ea typeface="Times New Roman"/>
                <a:cs typeface="Times New Roman"/>
                <a:sym typeface="Times New Roman"/>
              </a:rPr>
              <a:t>Each layer adds additional latency to access NVM</a:t>
            </a:r>
            <a:endParaRPr i="1" sz="1800">
              <a:latin typeface="Times New Roman"/>
              <a:ea typeface="Times New Roman"/>
              <a:cs typeface="Times New Roman"/>
              <a:sym typeface="Times New Roman"/>
            </a:endParaRPr>
          </a:p>
        </p:txBody>
      </p:sp>
      <p:sp>
        <p:nvSpPr>
          <p:cNvPr id="274" name="Google Shape;274;p23"/>
          <p:cNvSpPr txBox="1"/>
          <p:nvPr/>
        </p:nvSpPr>
        <p:spPr>
          <a:xfrm>
            <a:off x="4897050" y="3398975"/>
            <a:ext cx="3483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rgbClr val="CC0000"/>
                </a:solidFill>
                <a:latin typeface="Times New Roman"/>
                <a:ea typeface="Times New Roman"/>
                <a:cs typeface="Times New Roman"/>
                <a:sym typeface="Times New Roman"/>
              </a:rPr>
              <a:t>++ latency due to kernel crossing </a:t>
            </a:r>
            <a:endParaRPr i="1" sz="1600">
              <a:solidFill>
                <a:srgbClr val="CC0000"/>
              </a:solidFill>
              <a:latin typeface="Times New Roman"/>
              <a:ea typeface="Times New Roman"/>
              <a:cs typeface="Times New Roman"/>
              <a:sym typeface="Times New Roman"/>
            </a:endParaRPr>
          </a:p>
          <a:p>
            <a:pPr indent="0" lvl="0" marL="0" rtl="0" algn="l">
              <a:spcBef>
                <a:spcPts val="0"/>
              </a:spcBef>
              <a:spcAft>
                <a:spcPts val="0"/>
              </a:spcAft>
              <a:buNone/>
            </a:pPr>
            <a:r>
              <a:rPr i="1" lang="en" sz="1600">
                <a:solidFill>
                  <a:srgbClr val="CC0000"/>
                </a:solidFill>
                <a:latin typeface="Times New Roman"/>
                <a:ea typeface="Times New Roman"/>
                <a:cs typeface="Times New Roman"/>
                <a:sym typeface="Times New Roman"/>
              </a:rPr>
              <a:t>++ syscall overhead</a:t>
            </a:r>
            <a:endParaRPr i="1" sz="1600">
              <a:solidFill>
                <a:srgbClr val="CC0000"/>
              </a:solidFill>
              <a:latin typeface="Times New Roman"/>
              <a:ea typeface="Times New Roman"/>
              <a:cs typeface="Times New Roman"/>
              <a:sym typeface="Times New Roman"/>
            </a:endParaRPr>
          </a:p>
          <a:p>
            <a:pPr indent="0" lvl="0" marL="0" rtl="0" algn="l">
              <a:spcBef>
                <a:spcPts val="0"/>
              </a:spcBef>
              <a:spcAft>
                <a:spcPts val="0"/>
              </a:spcAft>
              <a:buNone/>
            </a:pPr>
            <a:r>
              <a:rPr i="1" lang="en" sz="1600">
                <a:solidFill>
                  <a:srgbClr val="CC0000"/>
                </a:solidFill>
                <a:latin typeface="Times New Roman"/>
                <a:ea typeface="Times New Roman"/>
                <a:cs typeface="Times New Roman"/>
                <a:sym typeface="Times New Roman"/>
              </a:rPr>
              <a:t>++ filesystem overhead</a:t>
            </a:r>
            <a:endParaRPr i="1" sz="1600">
              <a:solidFill>
                <a:srgbClr val="CC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